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7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66" y="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1C689-70E1-4B6D-ABB0-1629C5BA52BA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A2BE4-2913-493D-A4AE-ABEC430C2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1C689-70E1-4B6D-ABB0-1629C5BA52BA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A2BE4-2913-493D-A4AE-ABEC430C2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1C689-70E1-4B6D-ABB0-1629C5BA52BA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A2BE4-2913-493D-A4AE-ABEC430C2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1C689-70E1-4B6D-ABB0-1629C5BA52BA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A2BE4-2913-493D-A4AE-ABEC430C2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1C689-70E1-4B6D-ABB0-1629C5BA52BA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A2BE4-2913-493D-A4AE-ABEC430C2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1C689-70E1-4B6D-ABB0-1629C5BA52BA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A2BE4-2913-493D-A4AE-ABEC430C2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1C689-70E1-4B6D-ABB0-1629C5BA52BA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A2BE4-2913-493D-A4AE-ABEC430C2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1C689-70E1-4B6D-ABB0-1629C5BA52BA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A2BE4-2913-493D-A4AE-ABEC430C2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1C689-70E1-4B6D-ABB0-1629C5BA52BA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A2BE4-2913-493D-A4AE-ABEC430C2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1C689-70E1-4B6D-ABB0-1629C5BA52BA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A2BE4-2913-493D-A4AE-ABEC430C2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1C689-70E1-4B6D-ABB0-1629C5BA52BA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A2BE4-2913-493D-A4AE-ABEC430C2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1C689-70E1-4B6D-ABB0-1629C5BA52BA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A2BE4-2913-493D-A4AE-ABEC430C2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# </a:t>
            </a:r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800" u="sng" dirty="0" smtClean="0"/>
              <a:t>AR</a:t>
            </a:r>
            <a:r>
              <a:rPr lang="en-US" sz="4800" dirty="0" smtClean="0"/>
              <a:t> VERBS </a:t>
            </a:r>
          </a:p>
          <a:p>
            <a:pPr algn="ctr">
              <a:buNone/>
            </a:pPr>
            <a:endParaRPr lang="en-US" sz="4800" dirty="0"/>
          </a:p>
          <a:p>
            <a:pPr algn="ctr">
              <a:buNone/>
            </a:pPr>
            <a:r>
              <a:rPr lang="en-US" sz="4800" dirty="0" smtClean="0"/>
              <a:t>(Present Tense)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5395C7-61B7-4A23-B841-567AA4C8711D}" type="slidenum">
              <a:rPr lang="en-US"/>
              <a:pPr/>
              <a:t>2</a:t>
            </a:fld>
            <a:endParaRPr lang="en-US" dirty="0"/>
          </a:p>
        </p:txBody>
      </p:sp>
      <p:grpSp>
        <p:nvGrpSpPr>
          <p:cNvPr id="2" name="Group 597"/>
          <p:cNvGrpSpPr>
            <a:grpSpLocks/>
          </p:cNvGrpSpPr>
          <p:nvPr/>
        </p:nvGrpSpPr>
        <p:grpSpPr bwMode="auto">
          <a:xfrm flipH="1">
            <a:off x="228600" y="4648200"/>
            <a:ext cx="1295400" cy="2001838"/>
            <a:chOff x="2304" y="1273"/>
            <a:chExt cx="1141" cy="1764"/>
          </a:xfrm>
        </p:grpSpPr>
        <p:grpSp>
          <p:nvGrpSpPr>
            <p:cNvPr id="3" name="Group 203"/>
            <p:cNvGrpSpPr>
              <a:grpSpLocks/>
            </p:cNvGrpSpPr>
            <p:nvPr/>
          </p:nvGrpSpPr>
          <p:grpSpPr bwMode="auto">
            <a:xfrm>
              <a:off x="2304" y="1273"/>
              <a:ext cx="1141" cy="1764"/>
              <a:chOff x="2304" y="1273"/>
              <a:chExt cx="1141" cy="1764"/>
            </a:xfrm>
          </p:grpSpPr>
          <p:sp>
            <p:nvSpPr>
              <p:cNvPr id="11669" name="Freeform 3"/>
              <p:cNvSpPr>
                <a:spLocks/>
              </p:cNvSpPr>
              <p:nvPr/>
            </p:nvSpPr>
            <p:spPr bwMode="auto">
              <a:xfrm>
                <a:off x="2307" y="1276"/>
                <a:ext cx="1130" cy="1757"/>
              </a:xfrm>
              <a:custGeom>
                <a:avLst/>
                <a:gdLst>
                  <a:gd name="T0" fmla="*/ 684 w 1130"/>
                  <a:gd name="T1" fmla="*/ 22 h 1757"/>
                  <a:gd name="T2" fmla="*/ 749 w 1130"/>
                  <a:gd name="T3" fmla="*/ 36 h 1757"/>
                  <a:gd name="T4" fmla="*/ 817 w 1130"/>
                  <a:gd name="T5" fmla="*/ 94 h 1757"/>
                  <a:gd name="T6" fmla="*/ 860 w 1130"/>
                  <a:gd name="T7" fmla="*/ 202 h 1757"/>
                  <a:gd name="T8" fmla="*/ 857 w 1130"/>
                  <a:gd name="T9" fmla="*/ 400 h 1757"/>
                  <a:gd name="T10" fmla="*/ 875 w 1130"/>
                  <a:gd name="T11" fmla="*/ 562 h 1757"/>
                  <a:gd name="T12" fmla="*/ 968 w 1130"/>
                  <a:gd name="T13" fmla="*/ 616 h 1757"/>
                  <a:gd name="T14" fmla="*/ 1055 w 1130"/>
                  <a:gd name="T15" fmla="*/ 677 h 1757"/>
                  <a:gd name="T16" fmla="*/ 1094 w 1130"/>
                  <a:gd name="T17" fmla="*/ 742 h 1757"/>
                  <a:gd name="T18" fmla="*/ 1102 w 1130"/>
                  <a:gd name="T19" fmla="*/ 861 h 1757"/>
                  <a:gd name="T20" fmla="*/ 1120 w 1130"/>
                  <a:gd name="T21" fmla="*/ 943 h 1757"/>
                  <a:gd name="T22" fmla="*/ 1120 w 1130"/>
                  <a:gd name="T23" fmla="*/ 1095 h 1757"/>
                  <a:gd name="T24" fmla="*/ 1087 w 1130"/>
                  <a:gd name="T25" fmla="*/ 1138 h 1757"/>
                  <a:gd name="T26" fmla="*/ 1026 w 1130"/>
                  <a:gd name="T27" fmla="*/ 1177 h 1757"/>
                  <a:gd name="T28" fmla="*/ 1069 w 1130"/>
                  <a:gd name="T29" fmla="*/ 1314 h 1757"/>
                  <a:gd name="T30" fmla="*/ 1076 w 1130"/>
                  <a:gd name="T31" fmla="*/ 1401 h 1757"/>
                  <a:gd name="T32" fmla="*/ 1030 w 1130"/>
                  <a:gd name="T33" fmla="*/ 1426 h 1757"/>
                  <a:gd name="T34" fmla="*/ 979 w 1130"/>
                  <a:gd name="T35" fmla="*/ 1444 h 1757"/>
                  <a:gd name="T36" fmla="*/ 950 w 1130"/>
                  <a:gd name="T37" fmla="*/ 1509 h 1757"/>
                  <a:gd name="T38" fmla="*/ 954 w 1130"/>
                  <a:gd name="T39" fmla="*/ 1609 h 1757"/>
                  <a:gd name="T40" fmla="*/ 990 w 1130"/>
                  <a:gd name="T41" fmla="*/ 1681 h 1757"/>
                  <a:gd name="T42" fmla="*/ 976 w 1130"/>
                  <a:gd name="T43" fmla="*/ 1757 h 1757"/>
                  <a:gd name="T44" fmla="*/ 497 w 1130"/>
                  <a:gd name="T45" fmla="*/ 1739 h 1757"/>
                  <a:gd name="T46" fmla="*/ 4 w 1130"/>
                  <a:gd name="T47" fmla="*/ 1732 h 1757"/>
                  <a:gd name="T48" fmla="*/ 259 w 1130"/>
                  <a:gd name="T49" fmla="*/ 1692 h 1757"/>
                  <a:gd name="T50" fmla="*/ 310 w 1130"/>
                  <a:gd name="T51" fmla="*/ 1642 h 1757"/>
                  <a:gd name="T52" fmla="*/ 378 w 1130"/>
                  <a:gd name="T53" fmla="*/ 1617 h 1757"/>
                  <a:gd name="T54" fmla="*/ 421 w 1130"/>
                  <a:gd name="T55" fmla="*/ 1581 h 1757"/>
                  <a:gd name="T56" fmla="*/ 396 w 1130"/>
                  <a:gd name="T57" fmla="*/ 1480 h 1757"/>
                  <a:gd name="T58" fmla="*/ 353 w 1130"/>
                  <a:gd name="T59" fmla="*/ 1426 h 1757"/>
                  <a:gd name="T60" fmla="*/ 313 w 1130"/>
                  <a:gd name="T61" fmla="*/ 1404 h 1757"/>
                  <a:gd name="T62" fmla="*/ 299 w 1130"/>
                  <a:gd name="T63" fmla="*/ 1354 h 1757"/>
                  <a:gd name="T64" fmla="*/ 313 w 1130"/>
                  <a:gd name="T65" fmla="*/ 1210 h 1757"/>
                  <a:gd name="T66" fmla="*/ 263 w 1130"/>
                  <a:gd name="T67" fmla="*/ 1185 h 1757"/>
                  <a:gd name="T68" fmla="*/ 213 w 1130"/>
                  <a:gd name="T69" fmla="*/ 1141 h 1757"/>
                  <a:gd name="T70" fmla="*/ 205 w 1130"/>
                  <a:gd name="T71" fmla="*/ 1019 h 1757"/>
                  <a:gd name="T72" fmla="*/ 256 w 1130"/>
                  <a:gd name="T73" fmla="*/ 853 h 1757"/>
                  <a:gd name="T74" fmla="*/ 303 w 1130"/>
                  <a:gd name="T75" fmla="*/ 760 h 1757"/>
                  <a:gd name="T76" fmla="*/ 317 w 1130"/>
                  <a:gd name="T77" fmla="*/ 688 h 1757"/>
                  <a:gd name="T78" fmla="*/ 285 w 1130"/>
                  <a:gd name="T79" fmla="*/ 623 h 1757"/>
                  <a:gd name="T80" fmla="*/ 249 w 1130"/>
                  <a:gd name="T81" fmla="*/ 623 h 1757"/>
                  <a:gd name="T82" fmla="*/ 205 w 1130"/>
                  <a:gd name="T83" fmla="*/ 609 h 1757"/>
                  <a:gd name="T84" fmla="*/ 155 w 1130"/>
                  <a:gd name="T85" fmla="*/ 587 h 1757"/>
                  <a:gd name="T86" fmla="*/ 105 w 1130"/>
                  <a:gd name="T87" fmla="*/ 555 h 1757"/>
                  <a:gd name="T88" fmla="*/ 69 w 1130"/>
                  <a:gd name="T89" fmla="*/ 540 h 1757"/>
                  <a:gd name="T90" fmla="*/ 36 w 1130"/>
                  <a:gd name="T91" fmla="*/ 529 h 1757"/>
                  <a:gd name="T92" fmla="*/ 51 w 1130"/>
                  <a:gd name="T93" fmla="*/ 468 h 1757"/>
                  <a:gd name="T94" fmla="*/ 76 w 1130"/>
                  <a:gd name="T95" fmla="*/ 349 h 1757"/>
                  <a:gd name="T96" fmla="*/ 123 w 1130"/>
                  <a:gd name="T97" fmla="*/ 234 h 1757"/>
                  <a:gd name="T98" fmla="*/ 209 w 1130"/>
                  <a:gd name="T99" fmla="*/ 126 h 1757"/>
                  <a:gd name="T100" fmla="*/ 263 w 1130"/>
                  <a:gd name="T101" fmla="*/ 83 h 1757"/>
                  <a:gd name="T102" fmla="*/ 339 w 1130"/>
                  <a:gd name="T103" fmla="*/ 43 h 1757"/>
                  <a:gd name="T104" fmla="*/ 418 w 1130"/>
                  <a:gd name="T105" fmla="*/ 18 h 1757"/>
                  <a:gd name="T106" fmla="*/ 533 w 1130"/>
                  <a:gd name="T107" fmla="*/ 0 h 1757"/>
                  <a:gd name="T108" fmla="*/ 598 w 1130"/>
                  <a:gd name="T109" fmla="*/ 18 h 1757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130"/>
                  <a:gd name="T166" fmla="*/ 0 h 1757"/>
                  <a:gd name="T167" fmla="*/ 1130 w 1130"/>
                  <a:gd name="T168" fmla="*/ 1757 h 1757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130" h="1757">
                    <a:moveTo>
                      <a:pt x="626" y="36"/>
                    </a:moveTo>
                    <a:lnTo>
                      <a:pt x="634" y="33"/>
                    </a:lnTo>
                    <a:lnTo>
                      <a:pt x="644" y="29"/>
                    </a:lnTo>
                    <a:lnTo>
                      <a:pt x="655" y="25"/>
                    </a:lnTo>
                    <a:lnTo>
                      <a:pt x="673" y="25"/>
                    </a:lnTo>
                    <a:lnTo>
                      <a:pt x="684" y="22"/>
                    </a:lnTo>
                    <a:lnTo>
                      <a:pt x="691" y="22"/>
                    </a:lnTo>
                    <a:lnTo>
                      <a:pt x="702" y="25"/>
                    </a:lnTo>
                    <a:lnTo>
                      <a:pt x="720" y="25"/>
                    </a:lnTo>
                    <a:lnTo>
                      <a:pt x="731" y="29"/>
                    </a:lnTo>
                    <a:lnTo>
                      <a:pt x="742" y="33"/>
                    </a:lnTo>
                    <a:lnTo>
                      <a:pt x="749" y="36"/>
                    </a:lnTo>
                    <a:lnTo>
                      <a:pt x="760" y="43"/>
                    </a:lnTo>
                    <a:lnTo>
                      <a:pt x="767" y="47"/>
                    </a:lnTo>
                    <a:lnTo>
                      <a:pt x="774" y="51"/>
                    </a:lnTo>
                    <a:lnTo>
                      <a:pt x="792" y="65"/>
                    </a:lnTo>
                    <a:lnTo>
                      <a:pt x="806" y="79"/>
                    </a:lnTo>
                    <a:lnTo>
                      <a:pt x="817" y="94"/>
                    </a:lnTo>
                    <a:lnTo>
                      <a:pt x="828" y="112"/>
                    </a:lnTo>
                    <a:lnTo>
                      <a:pt x="839" y="130"/>
                    </a:lnTo>
                    <a:lnTo>
                      <a:pt x="846" y="148"/>
                    </a:lnTo>
                    <a:lnTo>
                      <a:pt x="850" y="166"/>
                    </a:lnTo>
                    <a:lnTo>
                      <a:pt x="857" y="184"/>
                    </a:lnTo>
                    <a:lnTo>
                      <a:pt x="860" y="202"/>
                    </a:lnTo>
                    <a:lnTo>
                      <a:pt x="860" y="223"/>
                    </a:lnTo>
                    <a:lnTo>
                      <a:pt x="864" y="241"/>
                    </a:lnTo>
                    <a:lnTo>
                      <a:pt x="864" y="281"/>
                    </a:lnTo>
                    <a:lnTo>
                      <a:pt x="860" y="303"/>
                    </a:lnTo>
                    <a:lnTo>
                      <a:pt x="860" y="382"/>
                    </a:lnTo>
                    <a:lnTo>
                      <a:pt x="857" y="400"/>
                    </a:lnTo>
                    <a:lnTo>
                      <a:pt x="857" y="475"/>
                    </a:lnTo>
                    <a:lnTo>
                      <a:pt x="860" y="493"/>
                    </a:lnTo>
                    <a:lnTo>
                      <a:pt x="857" y="508"/>
                    </a:lnTo>
                    <a:lnTo>
                      <a:pt x="857" y="537"/>
                    </a:lnTo>
                    <a:lnTo>
                      <a:pt x="860" y="547"/>
                    </a:lnTo>
                    <a:lnTo>
                      <a:pt x="875" y="562"/>
                    </a:lnTo>
                    <a:lnTo>
                      <a:pt x="889" y="573"/>
                    </a:lnTo>
                    <a:lnTo>
                      <a:pt x="904" y="583"/>
                    </a:lnTo>
                    <a:lnTo>
                      <a:pt x="918" y="591"/>
                    </a:lnTo>
                    <a:lnTo>
                      <a:pt x="936" y="601"/>
                    </a:lnTo>
                    <a:lnTo>
                      <a:pt x="950" y="609"/>
                    </a:lnTo>
                    <a:lnTo>
                      <a:pt x="968" y="616"/>
                    </a:lnTo>
                    <a:lnTo>
                      <a:pt x="983" y="623"/>
                    </a:lnTo>
                    <a:lnTo>
                      <a:pt x="997" y="634"/>
                    </a:lnTo>
                    <a:lnTo>
                      <a:pt x="1012" y="645"/>
                    </a:lnTo>
                    <a:lnTo>
                      <a:pt x="1026" y="655"/>
                    </a:lnTo>
                    <a:lnTo>
                      <a:pt x="1040" y="666"/>
                    </a:lnTo>
                    <a:lnTo>
                      <a:pt x="1055" y="677"/>
                    </a:lnTo>
                    <a:lnTo>
                      <a:pt x="1066" y="691"/>
                    </a:lnTo>
                    <a:lnTo>
                      <a:pt x="1076" y="706"/>
                    </a:lnTo>
                    <a:lnTo>
                      <a:pt x="1084" y="724"/>
                    </a:lnTo>
                    <a:lnTo>
                      <a:pt x="1091" y="731"/>
                    </a:lnTo>
                    <a:lnTo>
                      <a:pt x="1091" y="738"/>
                    </a:lnTo>
                    <a:lnTo>
                      <a:pt x="1094" y="742"/>
                    </a:lnTo>
                    <a:lnTo>
                      <a:pt x="1098" y="749"/>
                    </a:lnTo>
                    <a:lnTo>
                      <a:pt x="1098" y="789"/>
                    </a:lnTo>
                    <a:lnTo>
                      <a:pt x="1094" y="799"/>
                    </a:lnTo>
                    <a:lnTo>
                      <a:pt x="1094" y="839"/>
                    </a:lnTo>
                    <a:lnTo>
                      <a:pt x="1098" y="850"/>
                    </a:lnTo>
                    <a:lnTo>
                      <a:pt x="1102" y="861"/>
                    </a:lnTo>
                    <a:lnTo>
                      <a:pt x="1105" y="875"/>
                    </a:lnTo>
                    <a:lnTo>
                      <a:pt x="1109" y="889"/>
                    </a:lnTo>
                    <a:lnTo>
                      <a:pt x="1109" y="904"/>
                    </a:lnTo>
                    <a:lnTo>
                      <a:pt x="1112" y="918"/>
                    </a:lnTo>
                    <a:lnTo>
                      <a:pt x="1116" y="933"/>
                    </a:lnTo>
                    <a:lnTo>
                      <a:pt x="1120" y="943"/>
                    </a:lnTo>
                    <a:lnTo>
                      <a:pt x="1127" y="958"/>
                    </a:lnTo>
                    <a:lnTo>
                      <a:pt x="1127" y="979"/>
                    </a:lnTo>
                    <a:lnTo>
                      <a:pt x="1130" y="997"/>
                    </a:lnTo>
                    <a:lnTo>
                      <a:pt x="1130" y="1055"/>
                    </a:lnTo>
                    <a:lnTo>
                      <a:pt x="1127" y="1077"/>
                    </a:lnTo>
                    <a:lnTo>
                      <a:pt x="1120" y="1095"/>
                    </a:lnTo>
                    <a:lnTo>
                      <a:pt x="1112" y="1109"/>
                    </a:lnTo>
                    <a:lnTo>
                      <a:pt x="1109" y="1116"/>
                    </a:lnTo>
                    <a:lnTo>
                      <a:pt x="1105" y="1123"/>
                    </a:lnTo>
                    <a:lnTo>
                      <a:pt x="1098" y="1127"/>
                    </a:lnTo>
                    <a:lnTo>
                      <a:pt x="1094" y="1134"/>
                    </a:lnTo>
                    <a:lnTo>
                      <a:pt x="1087" y="1138"/>
                    </a:lnTo>
                    <a:lnTo>
                      <a:pt x="1076" y="1141"/>
                    </a:lnTo>
                    <a:lnTo>
                      <a:pt x="1062" y="1156"/>
                    </a:lnTo>
                    <a:lnTo>
                      <a:pt x="1051" y="1159"/>
                    </a:lnTo>
                    <a:lnTo>
                      <a:pt x="1044" y="1163"/>
                    </a:lnTo>
                    <a:lnTo>
                      <a:pt x="1037" y="1170"/>
                    </a:lnTo>
                    <a:lnTo>
                      <a:pt x="1026" y="1177"/>
                    </a:lnTo>
                    <a:lnTo>
                      <a:pt x="1030" y="1199"/>
                    </a:lnTo>
                    <a:lnTo>
                      <a:pt x="1037" y="1221"/>
                    </a:lnTo>
                    <a:lnTo>
                      <a:pt x="1044" y="1246"/>
                    </a:lnTo>
                    <a:lnTo>
                      <a:pt x="1051" y="1267"/>
                    </a:lnTo>
                    <a:lnTo>
                      <a:pt x="1062" y="1293"/>
                    </a:lnTo>
                    <a:lnTo>
                      <a:pt x="1069" y="1314"/>
                    </a:lnTo>
                    <a:lnTo>
                      <a:pt x="1080" y="1336"/>
                    </a:lnTo>
                    <a:lnTo>
                      <a:pt x="1091" y="1357"/>
                    </a:lnTo>
                    <a:lnTo>
                      <a:pt x="1087" y="1365"/>
                    </a:lnTo>
                    <a:lnTo>
                      <a:pt x="1087" y="1386"/>
                    </a:lnTo>
                    <a:lnTo>
                      <a:pt x="1080" y="1393"/>
                    </a:lnTo>
                    <a:lnTo>
                      <a:pt x="1076" y="1401"/>
                    </a:lnTo>
                    <a:lnTo>
                      <a:pt x="1066" y="1408"/>
                    </a:lnTo>
                    <a:lnTo>
                      <a:pt x="1058" y="1411"/>
                    </a:lnTo>
                    <a:lnTo>
                      <a:pt x="1051" y="1415"/>
                    </a:lnTo>
                    <a:lnTo>
                      <a:pt x="1044" y="1419"/>
                    </a:lnTo>
                    <a:lnTo>
                      <a:pt x="1037" y="1422"/>
                    </a:lnTo>
                    <a:lnTo>
                      <a:pt x="1030" y="1426"/>
                    </a:lnTo>
                    <a:lnTo>
                      <a:pt x="1019" y="1429"/>
                    </a:lnTo>
                    <a:lnTo>
                      <a:pt x="1012" y="1433"/>
                    </a:lnTo>
                    <a:lnTo>
                      <a:pt x="1004" y="1437"/>
                    </a:lnTo>
                    <a:lnTo>
                      <a:pt x="997" y="1440"/>
                    </a:lnTo>
                    <a:lnTo>
                      <a:pt x="986" y="1440"/>
                    </a:lnTo>
                    <a:lnTo>
                      <a:pt x="979" y="1444"/>
                    </a:lnTo>
                    <a:lnTo>
                      <a:pt x="972" y="1447"/>
                    </a:lnTo>
                    <a:lnTo>
                      <a:pt x="961" y="1451"/>
                    </a:lnTo>
                    <a:lnTo>
                      <a:pt x="961" y="1465"/>
                    </a:lnTo>
                    <a:lnTo>
                      <a:pt x="958" y="1480"/>
                    </a:lnTo>
                    <a:lnTo>
                      <a:pt x="954" y="1494"/>
                    </a:lnTo>
                    <a:lnTo>
                      <a:pt x="950" y="1509"/>
                    </a:lnTo>
                    <a:lnTo>
                      <a:pt x="947" y="1523"/>
                    </a:lnTo>
                    <a:lnTo>
                      <a:pt x="947" y="1537"/>
                    </a:lnTo>
                    <a:lnTo>
                      <a:pt x="950" y="1552"/>
                    </a:lnTo>
                    <a:lnTo>
                      <a:pt x="958" y="1566"/>
                    </a:lnTo>
                    <a:lnTo>
                      <a:pt x="958" y="1595"/>
                    </a:lnTo>
                    <a:lnTo>
                      <a:pt x="954" y="1609"/>
                    </a:lnTo>
                    <a:lnTo>
                      <a:pt x="950" y="1620"/>
                    </a:lnTo>
                    <a:lnTo>
                      <a:pt x="965" y="1631"/>
                    </a:lnTo>
                    <a:lnTo>
                      <a:pt x="972" y="1642"/>
                    </a:lnTo>
                    <a:lnTo>
                      <a:pt x="979" y="1656"/>
                    </a:lnTo>
                    <a:lnTo>
                      <a:pt x="986" y="1667"/>
                    </a:lnTo>
                    <a:lnTo>
                      <a:pt x="990" y="1681"/>
                    </a:lnTo>
                    <a:lnTo>
                      <a:pt x="990" y="1725"/>
                    </a:lnTo>
                    <a:lnTo>
                      <a:pt x="994" y="1725"/>
                    </a:lnTo>
                    <a:lnTo>
                      <a:pt x="997" y="1728"/>
                    </a:lnTo>
                    <a:lnTo>
                      <a:pt x="1001" y="1728"/>
                    </a:lnTo>
                    <a:lnTo>
                      <a:pt x="1001" y="1732"/>
                    </a:lnTo>
                    <a:lnTo>
                      <a:pt x="976" y="1757"/>
                    </a:lnTo>
                    <a:lnTo>
                      <a:pt x="972" y="1753"/>
                    </a:lnTo>
                    <a:lnTo>
                      <a:pt x="968" y="1753"/>
                    </a:lnTo>
                    <a:lnTo>
                      <a:pt x="968" y="1746"/>
                    </a:lnTo>
                    <a:lnTo>
                      <a:pt x="576" y="1743"/>
                    </a:lnTo>
                    <a:lnTo>
                      <a:pt x="511" y="1743"/>
                    </a:lnTo>
                    <a:lnTo>
                      <a:pt x="497" y="1739"/>
                    </a:lnTo>
                    <a:lnTo>
                      <a:pt x="130" y="1739"/>
                    </a:lnTo>
                    <a:lnTo>
                      <a:pt x="115" y="1735"/>
                    </a:lnTo>
                    <a:lnTo>
                      <a:pt x="15" y="1735"/>
                    </a:lnTo>
                    <a:lnTo>
                      <a:pt x="7" y="1739"/>
                    </a:lnTo>
                    <a:lnTo>
                      <a:pt x="4" y="1735"/>
                    </a:lnTo>
                    <a:lnTo>
                      <a:pt x="4" y="1732"/>
                    </a:lnTo>
                    <a:lnTo>
                      <a:pt x="0" y="1728"/>
                    </a:lnTo>
                    <a:lnTo>
                      <a:pt x="0" y="1721"/>
                    </a:lnTo>
                    <a:lnTo>
                      <a:pt x="15" y="1714"/>
                    </a:lnTo>
                    <a:lnTo>
                      <a:pt x="249" y="1714"/>
                    </a:lnTo>
                    <a:lnTo>
                      <a:pt x="252" y="1703"/>
                    </a:lnTo>
                    <a:lnTo>
                      <a:pt x="259" y="1692"/>
                    </a:lnTo>
                    <a:lnTo>
                      <a:pt x="267" y="1681"/>
                    </a:lnTo>
                    <a:lnTo>
                      <a:pt x="274" y="1674"/>
                    </a:lnTo>
                    <a:lnTo>
                      <a:pt x="281" y="1663"/>
                    </a:lnTo>
                    <a:lnTo>
                      <a:pt x="288" y="1656"/>
                    </a:lnTo>
                    <a:lnTo>
                      <a:pt x="299" y="1649"/>
                    </a:lnTo>
                    <a:lnTo>
                      <a:pt x="310" y="1642"/>
                    </a:lnTo>
                    <a:lnTo>
                      <a:pt x="321" y="1638"/>
                    </a:lnTo>
                    <a:lnTo>
                      <a:pt x="331" y="1631"/>
                    </a:lnTo>
                    <a:lnTo>
                      <a:pt x="342" y="1627"/>
                    </a:lnTo>
                    <a:lnTo>
                      <a:pt x="353" y="1624"/>
                    </a:lnTo>
                    <a:lnTo>
                      <a:pt x="364" y="1620"/>
                    </a:lnTo>
                    <a:lnTo>
                      <a:pt x="378" y="1617"/>
                    </a:lnTo>
                    <a:lnTo>
                      <a:pt x="389" y="1613"/>
                    </a:lnTo>
                    <a:lnTo>
                      <a:pt x="400" y="1613"/>
                    </a:lnTo>
                    <a:lnTo>
                      <a:pt x="403" y="1609"/>
                    </a:lnTo>
                    <a:lnTo>
                      <a:pt x="403" y="1602"/>
                    </a:lnTo>
                    <a:lnTo>
                      <a:pt x="407" y="1595"/>
                    </a:lnTo>
                    <a:lnTo>
                      <a:pt x="421" y="1581"/>
                    </a:lnTo>
                    <a:lnTo>
                      <a:pt x="414" y="1566"/>
                    </a:lnTo>
                    <a:lnTo>
                      <a:pt x="407" y="1548"/>
                    </a:lnTo>
                    <a:lnTo>
                      <a:pt x="403" y="1530"/>
                    </a:lnTo>
                    <a:lnTo>
                      <a:pt x="400" y="1516"/>
                    </a:lnTo>
                    <a:lnTo>
                      <a:pt x="400" y="1498"/>
                    </a:lnTo>
                    <a:lnTo>
                      <a:pt x="396" y="1480"/>
                    </a:lnTo>
                    <a:lnTo>
                      <a:pt x="393" y="1465"/>
                    </a:lnTo>
                    <a:lnTo>
                      <a:pt x="385" y="1447"/>
                    </a:lnTo>
                    <a:lnTo>
                      <a:pt x="375" y="1437"/>
                    </a:lnTo>
                    <a:lnTo>
                      <a:pt x="367" y="1433"/>
                    </a:lnTo>
                    <a:lnTo>
                      <a:pt x="360" y="1429"/>
                    </a:lnTo>
                    <a:lnTo>
                      <a:pt x="353" y="1426"/>
                    </a:lnTo>
                    <a:lnTo>
                      <a:pt x="346" y="1422"/>
                    </a:lnTo>
                    <a:lnTo>
                      <a:pt x="339" y="1419"/>
                    </a:lnTo>
                    <a:lnTo>
                      <a:pt x="331" y="1415"/>
                    </a:lnTo>
                    <a:lnTo>
                      <a:pt x="324" y="1415"/>
                    </a:lnTo>
                    <a:lnTo>
                      <a:pt x="321" y="1408"/>
                    </a:lnTo>
                    <a:lnTo>
                      <a:pt x="313" y="1404"/>
                    </a:lnTo>
                    <a:lnTo>
                      <a:pt x="306" y="1401"/>
                    </a:lnTo>
                    <a:lnTo>
                      <a:pt x="303" y="1393"/>
                    </a:lnTo>
                    <a:lnTo>
                      <a:pt x="299" y="1390"/>
                    </a:lnTo>
                    <a:lnTo>
                      <a:pt x="295" y="1383"/>
                    </a:lnTo>
                    <a:lnTo>
                      <a:pt x="295" y="1375"/>
                    </a:lnTo>
                    <a:lnTo>
                      <a:pt x="299" y="1354"/>
                    </a:lnTo>
                    <a:lnTo>
                      <a:pt x="303" y="1332"/>
                    </a:lnTo>
                    <a:lnTo>
                      <a:pt x="310" y="1311"/>
                    </a:lnTo>
                    <a:lnTo>
                      <a:pt x="313" y="1293"/>
                    </a:lnTo>
                    <a:lnTo>
                      <a:pt x="317" y="1271"/>
                    </a:lnTo>
                    <a:lnTo>
                      <a:pt x="317" y="1228"/>
                    </a:lnTo>
                    <a:lnTo>
                      <a:pt x="313" y="1210"/>
                    </a:lnTo>
                    <a:lnTo>
                      <a:pt x="306" y="1203"/>
                    </a:lnTo>
                    <a:lnTo>
                      <a:pt x="299" y="1199"/>
                    </a:lnTo>
                    <a:lnTo>
                      <a:pt x="288" y="1195"/>
                    </a:lnTo>
                    <a:lnTo>
                      <a:pt x="281" y="1192"/>
                    </a:lnTo>
                    <a:lnTo>
                      <a:pt x="270" y="1188"/>
                    </a:lnTo>
                    <a:lnTo>
                      <a:pt x="263" y="1185"/>
                    </a:lnTo>
                    <a:lnTo>
                      <a:pt x="256" y="1177"/>
                    </a:lnTo>
                    <a:lnTo>
                      <a:pt x="245" y="1174"/>
                    </a:lnTo>
                    <a:lnTo>
                      <a:pt x="238" y="1167"/>
                    </a:lnTo>
                    <a:lnTo>
                      <a:pt x="231" y="1163"/>
                    </a:lnTo>
                    <a:lnTo>
                      <a:pt x="216" y="1149"/>
                    </a:lnTo>
                    <a:lnTo>
                      <a:pt x="213" y="1141"/>
                    </a:lnTo>
                    <a:lnTo>
                      <a:pt x="205" y="1134"/>
                    </a:lnTo>
                    <a:lnTo>
                      <a:pt x="202" y="1123"/>
                    </a:lnTo>
                    <a:lnTo>
                      <a:pt x="202" y="1116"/>
                    </a:lnTo>
                    <a:lnTo>
                      <a:pt x="198" y="1084"/>
                    </a:lnTo>
                    <a:lnTo>
                      <a:pt x="198" y="1051"/>
                    </a:lnTo>
                    <a:lnTo>
                      <a:pt x="205" y="1019"/>
                    </a:lnTo>
                    <a:lnTo>
                      <a:pt x="213" y="990"/>
                    </a:lnTo>
                    <a:lnTo>
                      <a:pt x="223" y="958"/>
                    </a:lnTo>
                    <a:lnTo>
                      <a:pt x="238" y="929"/>
                    </a:lnTo>
                    <a:lnTo>
                      <a:pt x="249" y="900"/>
                    </a:lnTo>
                    <a:lnTo>
                      <a:pt x="263" y="871"/>
                    </a:lnTo>
                    <a:lnTo>
                      <a:pt x="256" y="853"/>
                    </a:lnTo>
                    <a:lnTo>
                      <a:pt x="256" y="835"/>
                    </a:lnTo>
                    <a:lnTo>
                      <a:pt x="263" y="817"/>
                    </a:lnTo>
                    <a:lnTo>
                      <a:pt x="270" y="803"/>
                    </a:lnTo>
                    <a:lnTo>
                      <a:pt x="281" y="785"/>
                    </a:lnTo>
                    <a:lnTo>
                      <a:pt x="292" y="771"/>
                    </a:lnTo>
                    <a:lnTo>
                      <a:pt x="303" y="760"/>
                    </a:lnTo>
                    <a:lnTo>
                      <a:pt x="317" y="742"/>
                    </a:lnTo>
                    <a:lnTo>
                      <a:pt x="321" y="735"/>
                    </a:lnTo>
                    <a:lnTo>
                      <a:pt x="324" y="724"/>
                    </a:lnTo>
                    <a:lnTo>
                      <a:pt x="324" y="706"/>
                    </a:lnTo>
                    <a:lnTo>
                      <a:pt x="321" y="699"/>
                    </a:lnTo>
                    <a:lnTo>
                      <a:pt x="317" y="688"/>
                    </a:lnTo>
                    <a:lnTo>
                      <a:pt x="313" y="677"/>
                    </a:lnTo>
                    <a:lnTo>
                      <a:pt x="313" y="666"/>
                    </a:lnTo>
                    <a:lnTo>
                      <a:pt x="310" y="659"/>
                    </a:lnTo>
                    <a:lnTo>
                      <a:pt x="306" y="652"/>
                    </a:lnTo>
                    <a:lnTo>
                      <a:pt x="303" y="641"/>
                    </a:lnTo>
                    <a:lnTo>
                      <a:pt x="285" y="623"/>
                    </a:lnTo>
                    <a:lnTo>
                      <a:pt x="274" y="616"/>
                    </a:lnTo>
                    <a:lnTo>
                      <a:pt x="267" y="612"/>
                    </a:lnTo>
                    <a:lnTo>
                      <a:pt x="263" y="612"/>
                    </a:lnTo>
                    <a:lnTo>
                      <a:pt x="256" y="619"/>
                    </a:lnTo>
                    <a:lnTo>
                      <a:pt x="252" y="619"/>
                    </a:lnTo>
                    <a:lnTo>
                      <a:pt x="249" y="623"/>
                    </a:lnTo>
                    <a:lnTo>
                      <a:pt x="241" y="623"/>
                    </a:lnTo>
                    <a:lnTo>
                      <a:pt x="238" y="619"/>
                    </a:lnTo>
                    <a:lnTo>
                      <a:pt x="227" y="619"/>
                    </a:lnTo>
                    <a:lnTo>
                      <a:pt x="220" y="616"/>
                    </a:lnTo>
                    <a:lnTo>
                      <a:pt x="213" y="612"/>
                    </a:lnTo>
                    <a:lnTo>
                      <a:pt x="205" y="609"/>
                    </a:lnTo>
                    <a:lnTo>
                      <a:pt x="202" y="605"/>
                    </a:lnTo>
                    <a:lnTo>
                      <a:pt x="195" y="601"/>
                    </a:lnTo>
                    <a:lnTo>
                      <a:pt x="177" y="601"/>
                    </a:lnTo>
                    <a:lnTo>
                      <a:pt x="169" y="598"/>
                    </a:lnTo>
                    <a:lnTo>
                      <a:pt x="162" y="591"/>
                    </a:lnTo>
                    <a:lnTo>
                      <a:pt x="155" y="587"/>
                    </a:lnTo>
                    <a:lnTo>
                      <a:pt x="144" y="583"/>
                    </a:lnTo>
                    <a:lnTo>
                      <a:pt x="137" y="580"/>
                    </a:lnTo>
                    <a:lnTo>
                      <a:pt x="123" y="565"/>
                    </a:lnTo>
                    <a:lnTo>
                      <a:pt x="115" y="562"/>
                    </a:lnTo>
                    <a:lnTo>
                      <a:pt x="108" y="558"/>
                    </a:lnTo>
                    <a:lnTo>
                      <a:pt x="105" y="555"/>
                    </a:lnTo>
                    <a:lnTo>
                      <a:pt x="97" y="555"/>
                    </a:lnTo>
                    <a:lnTo>
                      <a:pt x="90" y="551"/>
                    </a:lnTo>
                    <a:lnTo>
                      <a:pt x="87" y="547"/>
                    </a:lnTo>
                    <a:lnTo>
                      <a:pt x="79" y="547"/>
                    </a:lnTo>
                    <a:lnTo>
                      <a:pt x="72" y="544"/>
                    </a:lnTo>
                    <a:lnTo>
                      <a:pt x="69" y="540"/>
                    </a:lnTo>
                    <a:lnTo>
                      <a:pt x="58" y="540"/>
                    </a:lnTo>
                    <a:lnTo>
                      <a:pt x="54" y="537"/>
                    </a:lnTo>
                    <a:lnTo>
                      <a:pt x="51" y="537"/>
                    </a:lnTo>
                    <a:lnTo>
                      <a:pt x="47" y="533"/>
                    </a:lnTo>
                    <a:lnTo>
                      <a:pt x="43" y="533"/>
                    </a:lnTo>
                    <a:lnTo>
                      <a:pt x="36" y="529"/>
                    </a:lnTo>
                    <a:lnTo>
                      <a:pt x="33" y="529"/>
                    </a:lnTo>
                    <a:lnTo>
                      <a:pt x="33" y="519"/>
                    </a:lnTo>
                    <a:lnTo>
                      <a:pt x="36" y="508"/>
                    </a:lnTo>
                    <a:lnTo>
                      <a:pt x="40" y="501"/>
                    </a:lnTo>
                    <a:lnTo>
                      <a:pt x="47" y="490"/>
                    </a:lnTo>
                    <a:lnTo>
                      <a:pt x="51" y="468"/>
                    </a:lnTo>
                    <a:lnTo>
                      <a:pt x="54" y="450"/>
                    </a:lnTo>
                    <a:lnTo>
                      <a:pt x="58" y="429"/>
                    </a:lnTo>
                    <a:lnTo>
                      <a:pt x="61" y="407"/>
                    </a:lnTo>
                    <a:lnTo>
                      <a:pt x="65" y="389"/>
                    </a:lnTo>
                    <a:lnTo>
                      <a:pt x="69" y="367"/>
                    </a:lnTo>
                    <a:lnTo>
                      <a:pt x="76" y="349"/>
                    </a:lnTo>
                    <a:lnTo>
                      <a:pt x="79" y="328"/>
                    </a:lnTo>
                    <a:lnTo>
                      <a:pt x="87" y="310"/>
                    </a:lnTo>
                    <a:lnTo>
                      <a:pt x="94" y="292"/>
                    </a:lnTo>
                    <a:lnTo>
                      <a:pt x="101" y="270"/>
                    </a:lnTo>
                    <a:lnTo>
                      <a:pt x="108" y="252"/>
                    </a:lnTo>
                    <a:lnTo>
                      <a:pt x="123" y="234"/>
                    </a:lnTo>
                    <a:lnTo>
                      <a:pt x="130" y="216"/>
                    </a:lnTo>
                    <a:lnTo>
                      <a:pt x="144" y="198"/>
                    </a:lnTo>
                    <a:lnTo>
                      <a:pt x="159" y="184"/>
                    </a:lnTo>
                    <a:lnTo>
                      <a:pt x="162" y="177"/>
                    </a:lnTo>
                    <a:lnTo>
                      <a:pt x="166" y="169"/>
                    </a:lnTo>
                    <a:lnTo>
                      <a:pt x="209" y="126"/>
                    </a:lnTo>
                    <a:lnTo>
                      <a:pt x="216" y="123"/>
                    </a:lnTo>
                    <a:lnTo>
                      <a:pt x="234" y="105"/>
                    </a:lnTo>
                    <a:lnTo>
                      <a:pt x="241" y="101"/>
                    </a:lnTo>
                    <a:lnTo>
                      <a:pt x="245" y="94"/>
                    </a:lnTo>
                    <a:lnTo>
                      <a:pt x="252" y="90"/>
                    </a:lnTo>
                    <a:lnTo>
                      <a:pt x="263" y="83"/>
                    </a:lnTo>
                    <a:lnTo>
                      <a:pt x="277" y="72"/>
                    </a:lnTo>
                    <a:lnTo>
                      <a:pt x="288" y="65"/>
                    </a:lnTo>
                    <a:lnTo>
                      <a:pt x="299" y="61"/>
                    </a:lnTo>
                    <a:lnTo>
                      <a:pt x="313" y="54"/>
                    </a:lnTo>
                    <a:lnTo>
                      <a:pt x="324" y="47"/>
                    </a:lnTo>
                    <a:lnTo>
                      <a:pt x="339" y="43"/>
                    </a:lnTo>
                    <a:lnTo>
                      <a:pt x="349" y="40"/>
                    </a:lnTo>
                    <a:lnTo>
                      <a:pt x="364" y="33"/>
                    </a:lnTo>
                    <a:lnTo>
                      <a:pt x="378" y="29"/>
                    </a:lnTo>
                    <a:lnTo>
                      <a:pt x="393" y="25"/>
                    </a:lnTo>
                    <a:lnTo>
                      <a:pt x="403" y="22"/>
                    </a:lnTo>
                    <a:lnTo>
                      <a:pt x="418" y="18"/>
                    </a:lnTo>
                    <a:lnTo>
                      <a:pt x="432" y="11"/>
                    </a:lnTo>
                    <a:lnTo>
                      <a:pt x="443" y="7"/>
                    </a:lnTo>
                    <a:lnTo>
                      <a:pt x="457" y="4"/>
                    </a:lnTo>
                    <a:lnTo>
                      <a:pt x="468" y="4"/>
                    </a:lnTo>
                    <a:lnTo>
                      <a:pt x="479" y="0"/>
                    </a:lnTo>
                    <a:lnTo>
                      <a:pt x="533" y="0"/>
                    </a:lnTo>
                    <a:lnTo>
                      <a:pt x="544" y="4"/>
                    </a:lnTo>
                    <a:lnTo>
                      <a:pt x="558" y="4"/>
                    </a:lnTo>
                    <a:lnTo>
                      <a:pt x="565" y="7"/>
                    </a:lnTo>
                    <a:lnTo>
                      <a:pt x="580" y="7"/>
                    </a:lnTo>
                    <a:lnTo>
                      <a:pt x="587" y="15"/>
                    </a:lnTo>
                    <a:lnTo>
                      <a:pt x="598" y="18"/>
                    </a:lnTo>
                    <a:lnTo>
                      <a:pt x="608" y="22"/>
                    </a:lnTo>
                    <a:lnTo>
                      <a:pt x="616" y="29"/>
                    </a:lnTo>
                    <a:lnTo>
                      <a:pt x="626" y="3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70" name="Freeform 4"/>
              <p:cNvSpPr>
                <a:spLocks/>
              </p:cNvSpPr>
              <p:nvPr/>
            </p:nvSpPr>
            <p:spPr bwMode="auto">
              <a:xfrm>
                <a:off x="2930" y="1294"/>
                <a:ext cx="155" cy="36"/>
              </a:xfrm>
              <a:custGeom>
                <a:avLst/>
                <a:gdLst>
                  <a:gd name="T0" fmla="*/ 155 w 155"/>
                  <a:gd name="T1" fmla="*/ 29 h 36"/>
                  <a:gd name="T2" fmla="*/ 144 w 155"/>
                  <a:gd name="T3" fmla="*/ 25 h 36"/>
                  <a:gd name="T4" fmla="*/ 137 w 155"/>
                  <a:gd name="T5" fmla="*/ 22 h 36"/>
                  <a:gd name="T6" fmla="*/ 126 w 155"/>
                  <a:gd name="T7" fmla="*/ 15 h 36"/>
                  <a:gd name="T8" fmla="*/ 119 w 155"/>
                  <a:gd name="T9" fmla="*/ 11 h 36"/>
                  <a:gd name="T10" fmla="*/ 108 w 155"/>
                  <a:gd name="T11" fmla="*/ 7 h 36"/>
                  <a:gd name="T12" fmla="*/ 97 w 155"/>
                  <a:gd name="T13" fmla="*/ 7 h 36"/>
                  <a:gd name="T14" fmla="*/ 90 w 155"/>
                  <a:gd name="T15" fmla="*/ 4 h 36"/>
                  <a:gd name="T16" fmla="*/ 79 w 155"/>
                  <a:gd name="T17" fmla="*/ 4 h 36"/>
                  <a:gd name="T18" fmla="*/ 68 w 155"/>
                  <a:gd name="T19" fmla="*/ 0 h 36"/>
                  <a:gd name="T20" fmla="*/ 61 w 155"/>
                  <a:gd name="T21" fmla="*/ 0 h 36"/>
                  <a:gd name="T22" fmla="*/ 50 w 155"/>
                  <a:gd name="T23" fmla="*/ 4 h 36"/>
                  <a:gd name="T24" fmla="*/ 29 w 155"/>
                  <a:gd name="T25" fmla="*/ 4 h 36"/>
                  <a:gd name="T26" fmla="*/ 21 w 155"/>
                  <a:gd name="T27" fmla="*/ 7 h 36"/>
                  <a:gd name="T28" fmla="*/ 11 w 155"/>
                  <a:gd name="T29" fmla="*/ 11 h 36"/>
                  <a:gd name="T30" fmla="*/ 0 w 155"/>
                  <a:gd name="T31" fmla="*/ 15 h 36"/>
                  <a:gd name="T32" fmla="*/ 3 w 155"/>
                  <a:gd name="T33" fmla="*/ 22 h 36"/>
                  <a:gd name="T34" fmla="*/ 14 w 155"/>
                  <a:gd name="T35" fmla="*/ 18 h 36"/>
                  <a:gd name="T36" fmla="*/ 21 w 155"/>
                  <a:gd name="T37" fmla="*/ 15 h 36"/>
                  <a:gd name="T38" fmla="*/ 32 w 155"/>
                  <a:gd name="T39" fmla="*/ 11 h 36"/>
                  <a:gd name="T40" fmla="*/ 39 w 155"/>
                  <a:gd name="T41" fmla="*/ 11 h 36"/>
                  <a:gd name="T42" fmla="*/ 50 w 155"/>
                  <a:gd name="T43" fmla="*/ 7 h 36"/>
                  <a:gd name="T44" fmla="*/ 79 w 155"/>
                  <a:gd name="T45" fmla="*/ 7 h 36"/>
                  <a:gd name="T46" fmla="*/ 90 w 155"/>
                  <a:gd name="T47" fmla="*/ 11 h 36"/>
                  <a:gd name="T48" fmla="*/ 97 w 155"/>
                  <a:gd name="T49" fmla="*/ 11 h 36"/>
                  <a:gd name="T50" fmla="*/ 108 w 155"/>
                  <a:gd name="T51" fmla="*/ 15 h 36"/>
                  <a:gd name="T52" fmla="*/ 115 w 155"/>
                  <a:gd name="T53" fmla="*/ 18 h 36"/>
                  <a:gd name="T54" fmla="*/ 126 w 155"/>
                  <a:gd name="T55" fmla="*/ 22 h 36"/>
                  <a:gd name="T56" fmla="*/ 133 w 155"/>
                  <a:gd name="T57" fmla="*/ 29 h 36"/>
                  <a:gd name="T58" fmla="*/ 140 w 155"/>
                  <a:gd name="T59" fmla="*/ 33 h 36"/>
                  <a:gd name="T60" fmla="*/ 151 w 155"/>
                  <a:gd name="T61" fmla="*/ 36 h 36"/>
                  <a:gd name="T62" fmla="*/ 147 w 155"/>
                  <a:gd name="T63" fmla="*/ 36 h 36"/>
                  <a:gd name="T64" fmla="*/ 155 w 155"/>
                  <a:gd name="T65" fmla="*/ 29 h 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55"/>
                  <a:gd name="T100" fmla="*/ 0 h 36"/>
                  <a:gd name="T101" fmla="*/ 155 w 155"/>
                  <a:gd name="T102" fmla="*/ 36 h 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55" h="36">
                    <a:moveTo>
                      <a:pt x="155" y="29"/>
                    </a:moveTo>
                    <a:lnTo>
                      <a:pt x="144" y="25"/>
                    </a:lnTo>
                    <a:lnTo>
                      <a:pt x="137" y="22"/>
                    </a:lnTo>
                    <a:lnTo>
                      <a:pt x="126" y="15"/>
                    </a:lnTo>
                    <a:lnTo>
                      <a:pt x="119" y="11"/>
                    </a:lnTo>
                    <a:lnTo>
                      <a:pt x="108" y="7"/>
                    </a:lnTo>
                    <a:lnTo>
                      <a:pt x="97" y="7"/>
                    </a:lnTo>
                    <a:lnTo>
                      <a:pt x="90" y="4"/>
                    </a:lnTo>
                    <a:lnTo>
                      <a:pt x="79" y="4"/>
                    </a:lnTo>
                    <a:lnTo>
                      <a:pt x="68" y="0"/>
                    </a:lnTo>
                    <a:lnTo>
                      <a:pt x="61" y="0"/>
                    </a:lnTo>
                    <a:lnTo>
                      <a:pt x="50" y="4"/>
                    </a:lnTo>
                    <a:lnTo>
                      <a:pt x="29" y="4"/>
                    </a:lnTo>
                    <a:lnTo>
                      <a:pt x="21" y="7"/>
                    </a:lnTo>
                    <a:lnTo>
                      <a:pt x="11" y="11"/>
                    </a:lnTo>
                    <a:lnTo>
                      <a:pt x="0" y="15"/>
                    </a:lnTo>
                    <a:lnTo>
                      <a:pt x="3" y="22"/>
                    </a:lnTo>
                    <a:lnTo>
                      <a:pt x="14" y="18"/>
                    </a:lnTo>
                    <a:lnTo>
                      <a:pt x="21" y="15"/>
                    </a:lnTo>
                    <a:lnTo>
                      <a:pt x="32" y="11"/>
                    </a:lnTo>
                    <a:lnTo>
                      <a:pt x="39" y="11"/>
                    </a:lnTo>
                    <a:lnTo>
                      <a:pt x="50" y="7"/>
                    </a:lnTo>
                    <a:lnTo>
                      <a:pt x="79" y="7"/>
                    </a:lnTo>
                    <a:lnTo>
                      <a:pt x="90" y="11"/>
                    </a:lnTo>
                    <a:lnTo>
                      <a:pt x="97" y="11"/>
                    </a:lnTo>
                    <a:lnTo>
                      <a:pt x="108" y="15"/>
                    </a:lnTo>
                    <a:lnTo>
                      <a:pt x="115" y="18"/>
                    </a:lnTo>
                    <a:lnTo>
                      <a:pt x="126" y="22"/>
                    </a:lnTo>
                    <a:lnTo>
                      <a:pt x="133" y="29"/>
                    </a:lnTo>
                    <a:lnTo>
                      <a:pt x="140" y="33"/>
                    </a:lnTo>
                    <a:lnTo>
                      <a:pt x="151" y="36"/>
                    </a:lnTo>
                    <a:lnTo>
                      <a:pt x="147" y="36"/>
                    </a:lnTo>
                    <a:lnTo>
                      <a:pt x="155" y="2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71" name="Freeform 5"/>
              <p:cNvSpPr>
                <a:spLocks/>
              </p:cNvSpPr>
              <p:nvPr/>
            </p:nvSpPr>
            <p:spPr bwMode="auto">
              <a:xfrm>
                <a:off x="3077" y="1323"/>
                <a:ext cx="98" cy="295"/>
              </a:xfrm>
              <a:custGeom>
                <a:avLst/>
                <a:gdLst>
                  <a:gd name="T0" fmla="*/ 94 w 98"/>
                  <a:gd name="T1" fmla="*/ 295 h 295"/>
                  <a:gd name="T2" fmla="*/ 94 w 98"/>
                  <a:gd name="T3" fmla="*/ 256 h 295"/>
                  <a:gd name="T4" fmla="*/ 98 w 98"/>
                  <a:gd name="T5" fmla="*/ 234 h 295"/>
                  <a:gd name="T6" fmla="*/ 98 w 98"/>
                  <a:gd name="T7" fmla="*/ 194 h 295"/>
                  <a:gd name="T8" fmla="*/ 94 w 98"/>
                  <a:gd name="T9" fmla="*/ 176 h 295"/>
                  <a:gd name="T10" fmla="*/ 90 w 98"/>
                  <a:gd name="T11" fmla="*/ 155 h 295"/>
                  <a:gd name="T12" fmla="*/ 90 w 98"/>
                  <a:gd name="T13" fmla="*/ 137 h 295"/>
                  <a:gd name="T14" fmla="*/ 83 w 98"/>
                  <a:gd name="T15" fmla="*/ 119 h 295"/>
                  <a:gd name="T16" fmla="*/ 80 w 98"/>
                  <a:gd name="T17" fmla="*/ 97 h 295"/>
                  <a:gd name="T18" fmla="*/ 69 w 98"/>
                  <a:gd name="T19" fmla="*/ 79 h 295"/>
                  <a:gd name="T20" fmla="*/ 62 w 98"/>
                  <a:gd name="T21" fmla="*/ 65 h 295"/>
                  <a:gd name="T22" fmla="*/ 51 w 98"/>
                  <a:gd name="T23" fmla="*/ 47 h 295"/>
                  <a:gd name="T24" fmla="*/ 36 w 98"/>
                  <a:gd name="T25" fmla="*/ 32 h 295"/>
                  <a:gd name="T26" fmla="*/ 22 w 98"/>
                  <a:gd name="T27" fmla="*/ 14 h 295"/>
                  <a:gd name="T28" fmla="*/ 8 w 98"/>
                  <a:gd name="T29" fmla="*/ 0 h 295"/>
                  <a:gd name="T30" fmla="*/ 0 w 98"/>
                  <a:gd name="T31" fmla="*/ 7 h 295"/>
                  <a:gd name="T32" fmla="*/ 18 w 98"/>
                  <a:gd name="T33" fmla="*/ 22 h 295"/>
                  <a:gd name="T34" fmla="*/ 33 w 98"/>
                  <a:gd name="T35" fmla="*/ 36 h 295"/>
                  <a:gd name="T36" fmla="*/ 44 w 98"/>
                  <a:gd name="T37" fmla="*/ 50 h 295"/>
                  <a:gd name="T38" fmla="*/ 54 w 98"/>
                  <a:gd name="T39" fmla="*/ 68 h 295"/>
                  <a:gd name="T40" fmla="*/ 65 w 98"/>
                  <a:gd name="T41" fmla="*/ 83 h 295"/>
                  <a:gd name="T42" fmla="*/ 72 w 98"/>
                  <a:gd name="T43" fmla="*/ 101 h 295"/>
                  <a:gd name="T44" fmla="*/ 76 w 98"/>
                  <a:gd name="T45" fmla="*/ 119 h 295"/>
                  <a:gd name="T46" fmla="*/ 83 w 98"/>
                  <a:gd name="T47" fmla="*/ 137 h 295"/>
                  <a:gd name="T48" fmla="*/ 87 w 98"/>
                  <a:gd name="T49" fmla="*/ 158 h 295"/>
                  <a:gd name="T50" fmla="*/ 87 w 98"/>
                  <a:gd name="T51" fmla="*/ 176 h 295"/>
                  <a:gd name="T52" fmla="*/ 90 w 98"/>
                  <a:gd name="T53" fmla="*/ 194 h 295"/>
                  <a:gd name="T54" fmla="*/ 90 w 98"/>
                  <a:gd name="T55" fmla="*/ 256 h 295"/>
                  <a:gd name="T56" fmla="*/ 87 w 98"/>
                  <a:gd name="T57" fmla="*/ 277 h 295"/>
                  <a:gd name="T58" fmla="*/ 87 w 98"/>
                  <a:gd name="T59" fmla="*/ 295 h 295"/>
                  <a:gd name="T60" fmla="*/ 94 w 98"/>
                  <a:gd name="T61" fmla="*/ 295 h 295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98"/>
                  <a:gd name="T94" fmla="*/ 0 h 295"/>
                  <a:gd name="T95" fmla="*/ 98 w 98"/>
                  <a:gd name="T96" fmla="*/ 295 h 295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98" h="295">
                    <a:moveTo>
                      <a:pt x="94" y="295"/>
                    </a:moveTo>
                    <a:lnTo>
                      <a:pt x="94" y="256"/>
                    </a:lnTo>
                    <a:lnTo>
                      <a:pt x="98" y="234"/>
                    </a:lnTo>
                    <a:lnTo>
                      <a:pt x="98" y="194"/>
                    </a:lnTo>
                    <a:lnTo>
                      <a:pt x="94" y="176"/>
                    </a:lnTo>
                    <a:lnTo>
                      <a:pt x="90" y="155"/>
                    </a:lnTo>
                    <a:lnTo>
                      <a:pt x="90" y="137"/>
                    </a:lnTo>
                    <a:lnTo>
                      <a:pt x="83" y="119"/>
                    </a:lnTo>
                    <a:lnTo>
                      <a:pt x="80" y="97"/>
                    </a:lnTo>
                    <a:lnTo>
                      <a:pt x="69" y="79"/>
                    </a:lnTo>
                    <a:lnTo>
                      <a:pt x="62" y="65"/>
                    </a:lnTo>
                    <a:lnTo>
                      <a:pt x="51" y="47"/>
                    </a:lnTo>
                    <a:lnTo>
                      <a:pt x="36" y="32"/>
                    </a:lnTo>
                    <a:lnTo>
                      <a:pt x="22" y="14"/>
                    </a:lnTo>
                    <a:lnTo>
                      <a:pt x="8" y="0"/>
                    </a:lnTo>
                    <a:lnTo>
                      <a:pt x="0" y="7"/>
                    </a:lnTo>
                    <a:lnTo>
                      <a:pt x="18" y="22"/>
                    </a:lnTo>
                    <a:lnTo>
                      <a:pt x="33" y="36"/>
                    </a:lnTo>
                    <a:lnTo>
                      <a:pt x="44" y="50"/>
                    </a:lnTo>
                    <a:lnTo>
                      <a:pt x="54" y="68"/>
                    </a:lnTo>
                    <a:lnTo>
                      <a:pt x="65" y="83"/>
                    </a:lnTo>
                    <a:lnTo>
                      <a:pt x="72" y="101"/>
                    </a:lnTo>
                    <a:lnTo>
                      <a:pt x="76" y="119"/>
                    </a:lnTo>
                    <a:lnTo>
                      <a:pt x="83" y="137"/>
                    </a:lnTo>
                    <a:lnTo>
                      <a:pt x="87" y="158"/>
                    </a:lnTo>
                    <a:lnTo>
                      <a:pt x="87" y="176"/>
                    </a:lnTo>
                    <a:lnTo>
                      <a:pt x="90" y="194"/>
                    </a:lnTo>
                    <a:lnTo>
                      <a:pt x="90" y="256"/>
                    </a:lnTo>
                    <a:lnTo>
                      <a:pt x="87" y="277"/>
                    </a:lnTo>
                    <a:lnTo>
                      <a:pt x="87" y="295"/>
                    </a:lnTo>
                    <a:lnTo>
                      <a:pt x="94" y="29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72" name="Freeform 6"/>
              <p:cNvSpPr>
                <a:spLocks/>
              </p:cNvSpPr>
              <p:nvPr/>
            </p:nvSpPr>
            <p:spPr bwMode="auto">
              <a:xfrm>
                <a:off x="3160" y="1618"/>
                <a:ext cx="11" cy="151"/>
              </a:xfrm>
              <a:custGeom>
                <a:avLst/>
                <a:gdLst>
                  <a:gd name="T0" fmla="*/ 11 w 11"/>
                  <a:gd name="T1" fmla="*/ 151 h 151"/>
                  <a:gd name="T2" fmla="*/ 7 w 11"/>
                  <a:gd name="T3" fmla="*/ 133 h 151"/>
                  <a:gd name="T4" fmla="*/ 7 w 11"/>
                  <a:gd name="T5" fmla="*/ 58 h 151"/>
                  <a:gd name="T6" fmla="*/ 11 w 11"/>
                  <a:gd name="T7" fmla="*/ 40 h 151"/>
                  <a:gd name="T8" fmla="*/ 11 w 11"/>
                  <a:gd name="T9" fmla="*/ 0 h 151"/>
                  <a:gd name="T10" fmla="*/ 4 w 11"/>
                  <a:gd name="T11" fmla="*/ 0 h 151"/>
                  <a:gd name="T12" fmla="*/ 4 w 11"/>
                  <a:gd name="T13" fmla="*/ 40 h 151"/>
                  <a:gd name="T14" fmla="*/ 0 w 11"/>
                  <a:gd name="T15" fmla="*/ 58 h 151"/>
                  <a:gd name="T16" fmla="*/ 0 w 11"/>
                  <a:gd name="T17" fmla="*/ 133 h 151"/>
                  <a:gd name="T18" fmla="*/ 4 w 11"/>
                  <a:gd name="T19" fmla="*/ 151 h 151"/>
                  <a:gd name="T20" fmla="*/ 11 w 11"/>
                  <a:gd name="T21" fmla="*/ 151 h 1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1"/>
                  <a:gd name="T34" fmla="*/ 0 h 151"/>
                  <a:gd name="T35" fmla="*/ 11 w 11"/>
                  <a:gd name="T36" fmla="*/ 151 h 15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1" h="151">
                    <a:moveTo>
                      <a:pt x="11" y="151"/>
                    </a:moveTo>
                    <a:lnTo>
                      <a:pt x="7" y="133"/>
                    </a:lnTo>
                    <a:lnTo>
                      <a:pt x="7" y="58"/>
                    </a:lnTo>
                    <a:lnTo>
                      <a:pt x="11" y="40"/>
                    </a:lnTo>
                    <a:lnTo>
                      <a:pt x="11" y="0"/>
                    </a:lnTo>
                    <a:lnTo>
                      <a:pt x="4" y="0"/>
                    </a:lnTo>
                    <a:lnTo>
                      <a:pt x="4" y="40"/>
                    </a:lnTo>
                    <a:lnTo>
                      <a:pt x="0" y="58"/>
                    </a:lnTo>
                    <a:lnTo>
                      <a:pt x="0" y="133"/>
                    </a:lnTo>
                    <a:lnTo>
                      <a:pt x="4" y="151"/>
                    </a:lnTo>
                    <a:lnTo>
                      <a:pt x="11" y="15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73" name="Freeform 7"/>
              <p:cNvSpPr>
                <a:spLocks/>
              </p:cNvSpPr>
              <p:nvPr/>
            </p:nvSpPr>
            <p:spPr bwMode="auto">
              <a:xfrm>
                <a:off x="3160" y="1769"/>
                <a:ext cx="11" cy="58"/>
              </a:xfrm>
              <a:custGeom>
                <a:avLst/>
                <a:gdLst>
                  <a:gd name="T0" fmla="*/ 11 w 11"/>
                  <a:gd name="T1" fmla="*/ 54 h 58"/>
                  <a:gd name="T2" fmla="*/ 7 w 11"/>
                  <a:gd name="T3" fmla="*/ 44 h 58"/>
                  <a:gd name="T4" fmla="*/ 7 w 11"/>
                  <a:gd name="T5" fmla="*/ 15 h 58"/>
                  <a:gd name="T6" fmla="*/ 11 w 11"/>
                  <a:gd name="T7" fmla="*/ 0 h 58"/>
                  <a:gd name="T8" fmla="*/ 4 w 11"/>
                  <a:gd name="T9" fmla="*/ 0 h 58"/>
                  <a:gd name="T10" fmla="*/ 0 w 11"/>
                  <a:gd name="T11" fmla="*/ 15 h 58"/>
                  <a:gd name="T12" fmla="*/ 0 w 11"/>
                  <a:gd name="T13" fmla="*/ 44 h 58"/>
                  <a:gd name="T14" fmla="*/ 4 w 11"/>
                  <a:gd name="T15" fmla="*/ 58 h 58"/>
                  <a:gd name="T16" fmla="*/ 7 w 11"/>
                  <a:gd name="T17" fmla="*/ 58 h 58"/>
                  <a:gd name="T18" fmla="*/ 4 w 11"/>
                  <a:gd name="T19" fmla="*/ 58 h 58"/>
                  <a:gd name="T20" fmla="*/ 7 w 11"/>
                  <a:gd name="T21" fmla="*/ 58 h 58"/>
                  <a:gd name="T22" fmla="*/ 11 w 11"/>
                  <a:gd name="T23" fmla="*/ 54 h 5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1"/>
                  <a:gd name="T37" fmla="*/ 0 h 58"/>
                  <a:gd name="T38" fmla="*/ 11 w 11"/>
                  <a:gd name="T39" fmla="*/ 58 h 58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1" h="58">
                    <a:moveTo>
                      <a:pt x="11" y="54"/>
                    </a:moveTo>
                    <a:lnTo>
                      <a:pt x="7" y="44"/>
                    </a:lnTo>
                    <a:lnTo>
                      <a:pt x="7" y="15"/>
                    </a:lnTo>
                    <a:lnTo>
                      <a:pt x="11" y="0"/>
                    </a:lnTo>
                    <a:lnTo>
                      <a:pt x="4" y="0"/>
                    </a:lnTo>
                    <a:lnTo>
                      <a:pt x="0" y="15"/>
                    </a:lnTo>
                    <a:lnTo>
                      <a:pt x="0" y="44"/>
                    </a:lnTo>
                    <a:lnTo>
                      <a:pt x="4" y="58"/>
                    </a:lnTo>
                    <a:lnTo>
                      <a:pt x="7" y="58"/>
                    </a:lnTo>
                    <a:lnTo>
                      <a:pt x="4" y="58"/>
                    </a:lnTo>
                    <a:lnTo>
                      <a:pt x="7" y="58"/>
                    </a:lnTo>
                    <a:lnTo>
                      <a:pt x="11" y="5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74" name="Freeform 8"/>
              <p:cNvSpPr>
                <a:spLocks/>
              </p:cNvSpPr>
              <p:nvPr/>
            </p:nvSpPr>
            <p:spPr bwMode="auto">
              <a:xfrm>
                <a:off x="3167" y="1823"/>
                <a:ext cx="227" cy="180"/>
              </a:xfrm>
              <a:custGeom>
                <a:avLst/>
                <a:gdLst>
                  <a:gd name="T0" fmla="*/ 227 w 227"/>
                  <a:gd name="T1" fmla="*/ 173 h 180"/>
                  <a:gd name="T2" fmla="*/ 227 w 227"/>
                  <a:gd name="T3" fmla="*/ 177 h 180"/>
                  <a:gd name="T4" fmla="*/ 216 w 227"/>
                  <a:gd name="T5" fmla="*/ 159 h 180"/>
                  <a:gd name="T6" fmla="*/ 209 w 227"/>
                  <a:gd name="T7" fmla="*/ 141 h 180"/>
                  <a:gd name="T8" fmla="*/ 184 w 227"/>
                  <a:gd name="T9" fmla="*/ 116 h 180"/>
                  <a:gd name="T10" fmla="*/ 170 w 227"/>
                  <a:gd name="T11" fmla="*/ 105 h 180"/>
                  <a:gd name="T12" fmla="*/ 155 w 227"/>
                  <a:gd name="T13" fmla="*/ 94 h 180"/>
                  <a:gd name="T14" fmla="*/ 141 w 227"/>
                  <a:gd name="T15" fmla="*/ 83 h 180"/>
                  <a:gd name="T16" fmla="*/ 123 w 227"/>
                  <a:gd name="T17" fmla="*/ 76 h 180"/>
                  <a:gd name="T18" fmla="*/ 108 w 227"/>
                  <a:gd name="T19" fmla="*/ 65 h 180"/>
                  <a:gd name="T20" fmla="*/ 94 w 227"/>
                  <a:gd name="T21" fmla="*/ 58 h 180"/>
                  <a:gd name="T22" fmla="*/ 76 w 227"/>
                  <a:gd name="T23" fmla="*/ 51 h 180"/>
                  <a:gd name="T24" fmla="*/ 62 w 227"/>
                  <a:gd name="T25" fmla="*/ 40 h 180"/>
                  <a:gd name="T26" fmla="*/ 44 w 227"/>
                  <a:gd name="T27" fmla="*/ 33 h 180"/>
                  <a:gd name="T28" fmla="*/ 33 w 227"/>
                  <a:gd name="T29" fmla="*/ 22 h 180"/>
                  <a:gd name="T30" fmla="*/ 18 w 227"/>
                  <a:gd name="T31" fmla="*/ 11 h 180"/>
                  <a:gd name="T32" fmla="*/ 4 w 227"/>
                  <a:gd name="T33" fmla="*/ 0 h 180"/>
                  <a:gd name="T34" fmla="*/ 0 w 227"/>
                  <a:gd name="T35" fmla="*/ 4 h 180"/>
                  <a:gd name="T36" fmla="*/ 26 w 227"/>
                  <a:gd name="T37" fmla="*/ 29 h 180"/>
                  <a:gd name="T38" fmla="*/ 40 w 227"/>
                  <a:gd name="T39" fmla="*/ 36 h 180"/>
                  <a:gd name="T40" fmla="*/ 58 w 227"/>
                  <a:gd name="T41" fmla="*/ 47 h 180"/>
                  <a:gd name="T42" fmla="*/ 72 w 227"/>
                  <a:gd name="T43" fmla="*/ 54 h 180"/>
                  <a:gd name="T44" fmla="*/ 90 w 227"/>
                  <a:gd name="T45" fmla="*/ 65 h 180"/>
                  <a:gd name="T46" fmla="*/ 105 w 227"/>
                  <a:gd name="T47" fmla="*/ 72 h 180"/>
                  <a:gd name="T48" fmla="*/ 119 w 227"/>
                  <a:gd name="T49" fmla="*/ 80 h 180"/>
                  <a:gd name="T50" fmla="*/ 137 w 227"/>
                  <a:gd name="T51" fmla="*/ 90 h 180"/>
                  <a:gd name="T52" fmla="*/ 152 w 227"/>
                  <a:gd name="T53" fmla="*/ 101 h 180"/>
                  <a:gd name="T54" fmla="*/ 166 w 227"/>
                  <a:gd name="T55" fmla="*/ 108 h 180"/>
                  <a:gd name="T56" fmla="*/ 191 w 227"/>
                  <a:gd name="T57" fmla="*/ 134 h 180"/>
                  <a:gd name="T58" fmla="*/ 202 w 227"/>
                  <a:gd name="T59" fmla="*/ 148 h 180"/>
                  <a:gd name="T60" fmla="*/ 213 w 227"/>
                  <a:gd name="T61" fmla="*/ 162 h 180"/>
                  <a:gd name="T62" fmla="*/ 220 w 227"/>
                  <a:gd name="T63" fmla="*/ 177 h 180"/>
                  <a:gd name="T64" fmla="*/ 224 w 227"/>
                  <a:gd name="T65" fmla="*/ 180 h 180"/>
                  <a:gd name="T66" fmla="*/ 220 w 227"/>
                  <a:gd name="T67" fmla="*/ 177 h 180"/>
                  <a:gd name="T68" fmla="*/ 220 w 227"/>
                  <a:gd name="T69" fmla="*/ 180 h 180"/>
                  <a:gd name="T70" fmla="*/ 224 w 227"/>
                  <a:gd name="T71" fmla="*/ 180 h 180"/>
                  <a:gd name="T72" fmla="*/ 227 w 227"/>
                  <a:gd name="T73" fmla="*/ 173 h 18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227"/>
                  <a:gd name="T112" fmla="*/ 0 h 180"/>
                  <a:gd name="T113" fmla="*/ 227 w 227"/>
                  <a:gd name="T114" fmla="*/ 180 h 180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227" h="180">
                    <a:moveTo>
                      <a:pt x="227" y="173"/>
                    </a:moveTo>
                    <a:lnTo>
                      <a:pt x="227" y="177"/>
                    </a:lnTo>
                    <a:lnTo>
                      <a:pt x="216" y="159"/>
                    </a:lnTo>
                    <a:lnTo>
                      <a:pt x="209" y="141"/>
                    </a:lnTo>
                    <a:lnTo>
                      <a:pt x="184" y="116"/>
                    </a:lnTo>
                    <a:lnTo>
                      <a:pt x="170" y="105"/>
                    </a:lnTo>
                    <a:lnTo>
                      <a:pt x="155" y="94"/>
                    </a:lnTo>
                    <a:lnTo>
                      <a:pt x="141" y="83"/>
                    </a:lnTo>
                    <a:lnTo>
                      <a:pt x="123" y="76"/>
                    </a:lnTo>
                    <a:lnTo>
                      <a:pt x="108" y="65"/>
                    </a:lnTo>
                    <a:lnTo>
                      <a:pt x="94" y="58"/>
                    </a:lnTo>
                    <a:lnTo>
                      <a:pt x="76" y="51"/>
                    </a:lnTo>
                    <a:lnTo>
                      <a:pt x="62" y="40"/>
                    </a:lnTo>
                    <a:lnTo>
                      <a:pt x="44" y="33"/>
                    </a:lnTo>
                    <a:lnTo>
                      <a:pt x="33" y="22"/>
                    </a:lnTo>
                    <a:lnTo>
                      <a:pt x="18" y="11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26" y="29"/>
                    </a:lnTo>
                    <a:lnTo>
                      <a:pt x="40" y="36"/>
                    </a:lnTo>
                    <a:lnTo>
                      <a:pt x="58" y="47"/>
                    </a:lnTo>
                    <a:lnTo>
                      <a:pt x="72" y="54"/>
                    </a:lnTo>
                    <a:lnTo>
                      <a:pt x="90" y="65"/>
                    </a:lnTo>
                    <a:lnTo>
                      <a:pt x="105" y="72"/>
                    </a:lnTo>
                    <a:lnTo>
                      <a:pt x="119" y="80"/>
                    </a:lnTo>
                    <a:lnTo>
                      <a:pt x="137" y="90"/>
                    </a:lnTo>
                    <a:lnTo>
                      <a:pt x="152" y="101"/>
                    </a:lnTo>
                    <a:lnTo>
                      <a:pt x="166" y="108"/>
                    </a:lnTo>
                    <a:lnTo>
                      <a:pt x="191" y="134"/>
                    </a:lnTo>
                    <a:lnTo>
                      <a:pt x="202" y="148"/>
                    </a:lnTo>
                    <a:lnTo>
                      <a:pt x="213" y="162"/>
                    </a:lnTo>
                    <a:lnTo>
                      <a:pt x="220" y="177"/>
                    </a:lnTo>
                    <a:lnTo>
                      <a:pt x="224" y="180"/>
                    </a:lnTo>
                    <a:lnTo>
                      <a:pt x="220" y="177"/>
                    </a:lnTo>
                    <a:lnTo>
                      <a:pt x="220" y="180"/>
                    </a:lnTo>
                    <a:lnTo>
                      <a:pt x="224" y="180"/>
                    </a:lnTo>
                    <a:lnTo>
                      <a:pt x="227" y="17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75" name="Freeform 9"/>
              <p:cNvSpPr>
                <a:spLocks/>
              </p:cNvSpPr>
              <p:nvPr/>
            </p:nvSpPr>
            <p:spPr bwMode="auto">
              <a:xfrm>
                <a:off x="3391" y="1996"/>
                <a:ext cx="18" cy="33"/>
              </a:xfrm>
              <a:custGeom>
                <a:avLst/>
                <a:gdLst>
                  <a:gd name="T0" fmla="*/ 18 w 18"/>
                  <a:gd name="T1" fmla="*/ 29 h 33"/>
                  <a:gd name="T2" fmla="*/ 14 w 18"/>
                  <a:gd name="T3" fmla="*/ 22 h 33"/>
                  <a:gd name="T4" fmla="*/ 10 w 18"/>
                  <a:gd name="T5" fmla="*/ 15 h 33"/>
                  <a:gd name="T6" fmla="*/ 10 w 18"/>
                  <a:gd name="T7" fmla="*/ 7 h 33"/>
                  <a:gd name="T8" fmla="*/ 3 w 18"/>
                  <a:gd name="T9" fmla="*/ 0 h 33"/>
                  <a:gd name="T10" fmla="*/ 0 w 18"/>
                  <a:gd name="T11" fmla="*/ 7 h 33"/>
                  <a:gd name="T12" fmla="*/ 3 w 18"/>
                  <a:gd name="T13" fmla="*/ 11 h 33"/>
                  <a:gd name="T14" fmla="*/ 3 w 18"/>
                  <a:gd name="T15" fmla="*/ 18 h 33"/>
                  <a:gd name="T16" fmla="*/ 7 w 18"/>
                  <a:gd name="T17" fmla="*/ 25 h 33"/>
                  <a:gd name="T18" fmla="*/ 10 w 18"/>
                  <a:gd name="T19" fmla="*/ 33 h 33"/>
                  <a:gd name="T20" fmla="*/ 18 w 18"/>
                  <a:gd name="T21" fmla="*/ 29 h 3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33"/>
                  <a:gd name="T35" fmla="*/ 18 w 18"/>
                  <a:gd name="T36" fmla="*/ 33 h 3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33">
                    <a:moveTo>
                      <a:pt x="18" y="29"/>
                    </a:moveTo>
                    <a:lnTo>
                      <a:pt x="14" y="22"/>
                    </a:lnTo>
                    <a:lnTo>
                      <a:pt x="10" y="15"/>
                    </a:lnTo>
                    <a:lnTo>
                      <a:pt x="10" y="7"/>
                    </a:lnTo>
                    <a:lnTo>
                      <a:pt x="3" y="0"/>
                    </a:lnTo>
                    <a:lnTo>
                      <a:pt x="0" y="7"/>
                    </a:lnTo>
                    <a:lnTo>
                      <a:pt x="3" y="11"/>
                    </a:lnTo>
                    <a:lnTo>
                      <a:pt x="3" y="18"/>
                    </a:lnTo>
                    <a:lnTo>
                      <a:pt x="7" y="25"/>
                    </a:lnTo>
                    <a:lnTo>
                      <a:pt x="10" y="33"/>
                    </a:lnTo>
                    <a:lnTo>
                      <a:pt x="18" y="2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76" name="Freeform 10"/>
              <p:cNvSpPr>
                <a:spLocks/>
              </p:cNvSpPr>
              <p:nvPr/>
            </p:nvSpPr>
            <p:spPr bwMode="auto">
              <a:xfrm>
                <a:off x="3398" y="2025"/>
                <a:ext cx="11" cy="101"/>
              </a:xfrm>
              <a:custGeom>
                <a:avLst/>
                <a:gdLst>
                  <a:gd name="T0" fmla="*/ 11 w 11"/>
                  <a:gd name="T1" fmla="*/ 101 h 101"/>
                  <a:gd name="T2" fmla="*/ 7 w 11"/>
                  <a:gd name="T3" fmla="*/ 90 h 101"/>
                  <a:gd name="T4" fmla="*/ 7 w 11"/>
                  <a:gd name="T5" fmla="*/ 50 h 101"/>
                  <a:gd name="T6" fmla="*/ 11 w 11"/>
                  <a:gd name="T7" fmla="*/ 40 h 101"/>
                  <a:gd name="T8" fmla="*/ 11 w 11"/>
                  <a:gd name="T9" fmla="*/ 0 h 101"/>
                  <a:gd name="T10" fmla="*/ 3 w 11"/>
                  <a:gd name="T11" fmla="*/ 4 h 101"/>
                  <a:gd name="T12" fmla="*/ 3 w 11"/>
                  <a:gd name="T13" fmla="*/ 40 h 101"/>
                  <a:gd name="T14" fmla="*/ 0 w 11"/>
                  <a:gd name="T15" fmla="*/ 50 h 101"/>
                  <a:gd name="T16" fmla="*/ 0 w 11"/>
                  <a:gd name="T17" fmla="*/ 90 h 101"/>
                  <a:gd name="T18" fmla="*/ 3 w 11"/>
                  <a:gd name="T19" fmla="*/ 101 h 101"/>
                  <a:gd name="T20" fmla="*/ 11 w 11"/>
                  <a:gd name="T21" fmla="*/ 101 h 10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1"/>
                  <a:gd name="T34" fmla="*/ 0 h 101"/>
                  <a:gd name="T35" fmla="*/ 11 w 11"/>
                  <a:gd name="T36" fmla="*/ 101 h 10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1" h="101">
                    <a:moveTo>
                      <a:pt x="11" y="101"/>
                    </a:moveTo>
                    <a:lnTo>
                      <a:pt x="7" y="90"/>
                    </a:lnTo>
                    <a:lnTo>
                      <a:pt x="7" y="50"/>
                    </a:lnTo>
                    <a:lnTo>
                      <a:pt x="11" y="40"/>
                    </a:lnTo>
                    <a:lnTo>
                      <a:pt x="11" y="0"/>
                    </a:lnTo>
                    <a:lnTo>
                      <a:pt x="3" y="4"/>
                    </a:lnTo>
                    <a:lnTo>
                      <a:pt x="3" y="40"/>
                    </a:lnTo>
                    <a:lnTo>
                      <a:pt x="0" y="50"/>
                    </a:lnTo>
                    <a:lnTo>
                      <a:pt x="0" y="90"/>
                    </a:lnTo>
                    <a:lnTo>
                      <a:pt x="3" y="101"/>
                    </a:lnTo>
                    <a:lnTo>
                      <a:pt x="11" y="10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77" name="Freeform 11"/>
              <p:cNvSpPr>
                <a:spLocks/>
              </p:cNvSpPr>
              <p:nvPr/>
            </p:nvSpPr>
            <p:spPr bwMode="auto">
              <a:xfrm>
                <a:off x="3401" y="2126"/>
                <a:ext cx="36" cy="108"/>
              </a:xfrm>
              <a:custGeom>
                <a:avLst/>
                <a:gdLst>
                  <a:gd name="T0" fmla="*/ 36 w 36"/>
                  <a:gd name="T1" fmla="*/ 108 h 108"/>
                  <a:gd name="T2" fmla="*/ 29 w 36"/>
                  <a:gd name="T3" fmla="*/ 93 h 108"/>
                  <a:gd name="T4" fmla="*/ 26 w 36"/>
                  <a:gd name="T5" fmla="*/ 83 h 108"/>
                  <a:gd name="T6" fmla="*/ 22 w 36"/>
                  <a:gd name="T7" fmla="*/ 68 h 108"/>
                  <a:gd name="T8" fmla="*/ 18 w 36"/>
                  <a:gd name="T9" fmla="*/ 54 h 108"/>
                  <a:gd name="T10" fmla="*/ 18 w 36"/>
                  <a:gd name="T11" fmla="*/ 39 h 108"/>
                  <a:gd name="T12" fmla="*/ 15 w 36"/>
                  <a:gd name="T13" fmla="*/ 25 h 108"/>
                  <a:gd name="T14" fmla="*/ 11 w 36"/>
                  <a:gd name="T15" fmla="*/ 11 h 108"/>
                  <a:gd name="T16" fmla="*/ 8 w 36"/>
                  <a:gd name="T17" fmla="*/ 0 h 108"/>
                  <a:gd name="T18" fmla="*/ 0 w 36"/>
                  <a:gd name="T19" fmla="*/ 0 h 108"/>
                  <a:gd name="T20" fmla="*/ 4 w 36"/>
                  <a:gd name="T21" fmla="*/ 14 h 108"/>
                  <a:gd name="T22" fmla="*/ 8 w 36"/>
                  <a:gd name="T23" fmla="*/ 25 h 108"/>
                  <a:gd name="T24" fmla="*/ 11 w 36"/>
                  <a:gd name="T25" fmla="*/ 39 h 108"/>
                  <a:gd name="T26" fmla="*/ 11 w 36"/>
                  <a:gd name="T27" fmla="*/ 54 h 108"/>
                  <a:gd name="T28" fmla="*/ 15 w 36"/>
                  <a:gd name="T29" fmla="*/ 68 h 108"/>
                  <a:gd name="T30" fmla="*/ 18 w 36"/>
                  <a:gd name="T31" fmla="*/ 83 h 108"/>
                  <a:gd name="T32" fmla="*/ 22 w 36"/>
                  <a:gd name="T33" fmla="*/ 97 h 108"/>
                  <a:gd name="T34" fmla="*/ 29 w 36"/>
                  <a:gd name="T35" fmla="*/ 108 h 108"/>
                  <a:gd name="T36" fmla="*/ 36 w 36"/>
                  <a:gd name="T37" fmla="*/ 108 h 10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36"/>
                  <a:gd name="T58" fmla="*/ 0 h 108"/>
                  <a:gd name="T59" fmla="*/ 36 w 36"/>
                  <a:gd name="T60" fmla="*/ 108 h 108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36" h="108">
                    <a:moveTo>
                      <a:pt x="36" y="108"/>
                    </a:moveTo>
                    <a:lnTo>
                      <a:pt x="29" y="93"/>
                    </a:lnTo>
                    <a:lnTo>
                      <a:pt x="26" y="83"/>
                    </a:lnTo>
                    <a:lnTo>
                      <a:pt x="22" y="68"/>
                    </a:lnTo>
                    <a:lnTo>
                      <a:pt x="18" y="54"/>
                    </a:lnTo>
                    <a:lnTo>
                      <a:pt x="18" y="39"/>
                    </a:lnTo>
                    <a:lnTo>
                      <a:pt x="15" y="25"/>
                    </a:lnTo>
                    <a:lnTo>
                      <a:pt x="11" y="11"/>
                    </a:lnTo>
                    <a:lnTo>
                      <a:pt x="8" y="0"/>
                    </a:lnTo>
                    <a:lnTo>
                      <a:pt x="0" y="0"/>
                    </a:lnTo>
                    <a:lnTo>
                      <a:pt x="4" y="14"/>
                    </a:lnTo>
                    <a:lnTo>
                      <a:pt x="8" y="25"/>
                    </a:lnTo>
                    <a:lnTo>
                      <a:pt x="11" y="39"/>
                    </a:lnTo>
                    <a:lnTo>
                      <a:pt x="11" y="54"/>
                    </a:lnTo>
                    <a:lnTo>
                      <a:pt x="15" y="68"/>
                    </a:lnTo>
                    <a:lnTo>
                      <a:pt x="18" y="83"/>
                    </a:lnTo>
                    <a:lnTo>
                      <a:pt x="22" y="97"/>
                    </a:lnTo>
                    <a:lnTo>
                      <a:pt x="29" y="108"/>
                    </a:lnTo>
                    <a:lnTo>
                      <a:pt x="36" y="10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78" name="Freeform 12"/>
              <p:cNvSpPr>
                <a:spLocks/>
              </p:cNvSpPr>
              <p:nvPr/>
            </p:nvSpPr>
            <p:spPr bwMode="auto">
              <a:xfrm>
                <a:off x="3412" y="2234"/>
                <a:ext cx="33" cy="155"/>
              </a:xfrm>
              <a:custGeom>
                <a:avLst/>
                <a:gdLst>
                  <a:gd name="T0" fmla="*/ 11 w 33"/>
                  <a:gd name="T1" fmla="*/ 151 h 155"/>
                  <a:gd name="T2" fmla="*/ 7 w 33"/>
                  <a:gd name="T3" fmla="*/ 155 h 155"/>
                  <a:gd name="T4" fmla="*/ 18 w 33"/>
                  <a:gd name="T5" fmla="*/ 137 h 155"/>
                  <a:gd name="T6" fmla="*/ 25 w 33"/>
                  <a:gd name="T7" fmla="*/ 119 h 155"/>
                  <a:gd name="T8" fmla="*/ 29 w 33"/>
                  <a:gd name="T9" fmla="*/ 97 h 155"/>
                  <a:gd name="T10" fmla="*/ 33 w 33"/>
                  <a:gd name="T11" fmla="*/ 79 h 155"/>
                  <a:gd name="T12" fmla="*/ 29 w 33"/>
                  <a:gd name="T13" fmla="*/ 61 h 155"/>
                  <a:gd name="T14" fmla="*/ 29 w 33"/>
                  <a:gd name="T15" fmla="*/ 39 h 155"/>
                  <a:gd name="T16" fmla="*/ 25 w 33"/>
                  <a:gd name="T17" fmla="*/ 21 h 155"/>
                  <a:gd name="T18" fmla="*/ 25 w 33"/>
                  <a:gd name="T19" fmla="*/ 0 h 155"/>
                  <a:gd name="T20" fmla="*/ 18 w 33"/>
                  <a:gd name="T21" fmla="*/ 0 h 155"/>
                  <a:gd name="T22" fmla="*/ 18 w 33"/>
                  <a:gd name="T23" fmla="*/ 21 h 155"/>
                  <a:gd name="T24" fmla="*/ 22 w 33"/>
                  <a:gd name="T25" fmla="*/ 39 h 155"/>
                  <a:gd name="T26" fmla="*/ 22 w 33"/>
                  <a:gd name="T27" fmla="*/ 97 h 155"/>
                  <a:gd name="T28" fmla="*/ 18 w 33"/>
                  <a:gd name="T29" fmla="*/ 119 h 155"/>
                  <a:gd name="T30" fmla="*/ 11 w 33"/>
                  <a:gd name="T31" fmla="*/ 133 h 155"/>
                  <a:gd name="T32" fmla="*/ 4 w 33"/>
                  <a:gd name="T33" fmla="*/ 147 h 155"/>
                  <a:gd name="T34" fmla="*/ 0 w 33"/>
                  <a:gd name="T35" fmla="*/ 151 h 155"/>
                  <a:gd name="T36" fmla="*/ 4 w 33"/>
                  <a:gd name="T37" fmla="*/ 147 h 155"/>
                  <a:gd name="T38" fmla="*/ 0 w 33"/>
                  <a:gd name="T39" fmla="*/ 151 h 155"/>
                  <a:gd name="T40" fmla="*/ 11 w 33"/>
                  <a:gd name="T41" fmla="*/ 151 h 15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3"/>
                  <a:gd name="T64" fmla="*/ 0 h 155"/>
                  <a:gd name="T65" fmla="*/ 33 w 33"/>
                  <a:gd name="T66" fmla="*/ 155 h 155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3" h="155">
                    <a:moveTo>
                      <a:pt x="11" y="151"/>
                    </a:moveTo>
                    <a:lnTo>
                      <a:pt x="7" y="155"/>
                    </a:lnTo>
                    <a:lnTo>
                      <a:pt x="18" y="137"/>
                    </a:lnTo>
                    <a:lnTo>
                      <a:pt x="25" y="119"/>
                    </a:lnTo>
                    <a:lnTo>
                      <a:pt x="29" y="97"/>
                    </a:lnTo>
                    <a:lnTo>
                      <a:pt x="33" y="79"/>
                    </a:lnTo>
                    <a:lnTo>
                      <a:pt x="29" y="61"/>
                    </a:lnTo>
                    <a:lnTo>
                      <a:pt x="29" y="39"/>
                    </a:lnTo>
                    <a:lnTo>
                      <a:pt x="25" y="21"/>
                    </a:lnTo>
                    <a:lnTo>
                      <a:pt x="25" y="0"/>
                    </a:lnTo>
                    <a:lnTo>
                      <a:pt x="18" y="0"/>
                    </a:lnTo>
                    <a:lnTo>
                      <a:pt x="18" y="21"/>
                    </a:lnTo>
                    <a:lnTo>
                      <a:pt x="22" y="39"/>
                    </a:lnTo>
                    <a:lnTo>
                      <a:pt x="22" y="97"/>
                    </a:lnTo>
                    <a:lnTo>
                      <a:pt x="18" y="119"/>
                    </a:lnTo>
                    <a:lnTo>
                      <a:pt x="11" y="133"/>
                    </a:lnTo>
                    <a:lnTo>
                      <a:pt x="4" y="147"/>
                    </a:lnTo>
                    <a:lnTo>
                      <a:pt x="0" y="151"/>
                    </a:lnTo>
                    <a:lnTo>
                      <a:pt x="4" y="147"/>
                    </a:lnTo>
                    <a:lnTo>
                      <a:pt x="0" y="151"/>
                    </a:lnTo>
                    <a:lnTo>
                      <a:pt x="11" y="15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79" name="Freeform 13"/>
              <p:cNvSpPr>
                <a:spLocks/>
              </p:cNvSpPr>
              <p:nvPr/>
            </p:nvSpPr>
            <p:spPr bwMode="auto">
              <a:xfrm>
                <a:off x="3401" y="2385"/>
                <a:ext cx="22" cy="29"/>
              </a:xfrm>
              <a:custGeom>
                <a:avLst/>
                <a:gdLst>
                  <a:gd name="T0" fmla="*/ 4 w 22"/>
                  <a:gd name="T1" fmla="*/ 29 h 29"/>
                  <a:gd name="T2" fmla="*/ 8 w 22"/>
                  <a:gd name="T3" fmla="*/ 22 h 29"/>
                  <a:gd name="T4" fmla="*/ 15 w 22"/>
                  <a:gd name="T5" fmla="*/ 14 h 29"/>
                  <a:gd name="T6" fmla="*/ 18 w 22"/>
                  <a:gd name="T7" fmla="*/ 7 h 29"/>
                  <a:gd name="T8" fmla="*/ 22 w 22"/>
                  <a:gd name="T9" fmla="*/ 0 h 29"/>
                  <a:gd name="T10" fmla="*/ 11 w 22"/>
                  <a:gd name="T11" fmla="*/ 0 h 29"/>
                  <a:gd name="T12" fmla="*/ 11 w 22"/>
                  <a:gd name="T13" fmla="*/ 7 h 29"/>
                  <a:gd name="T14" fmla="*/ 8 w 22"/>
                  <a:gd name="T15" fmla="*/ 11 h 29"/>
                  <a:gd name="T16" fmla="*/ 4 w 22"/>
                  <a:gd name="T17" fmla="*/ 18 h 29"/>
                  <a:gd name="T18" fmla="*/ 0 w 22"/>
                  <a:gd name="T19" fmla="*/ 22 h 29"/>
                  <a:gd name="T20" fmla="*/ 4 w 22"/>
                  <a:gd name="T21" fmla="*/ 29 h 2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"/>
                  <a:gd name="T34" fmla="*/ 0 h 29"/>
                  <a:gd name="T35" fmla="*/ 22 w 22"/>
                  <a:gd name="T36" fmla="*/ 29 h 29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" h="29">
                    <a:moveTo>
                      <a:pt x="4" y="29"/>
                    </a:moveTo>
                    <a:lnTo>
                      <a:pt x="8" y="22"/>
                    </a:lnTo>
                    <a:lnTo>
                      <a:pt x="15" y="14"/>
                    </a:lnTo>
                    <a:lnTo>
                      <a:pt x="18" y="7"/>
                    </a:lnTo>
                    <a:lnTo>
                      <a:pt x="22" y="0"/>
                    </a:lnTo>
                    <a:lnTo>
                      <a:pt x="11" y="0"/>
                    </a:lnTo>
                    <a:lnTo>
                      <a:pt x="11" y="7"/>
                    </a:lnTo>
                    <a:lnTo>
                      <a:pt x="8" y="11"/>
                    </a:lnTo>
                    <a:lnTo>
                      <a:pt x="4" y="18"/>
                    </a:lnTo>
                    <a:lnTo>
                      <a:pt x="0" y="22"/>
                    </a:lnTo>
                    <a:lnTo>
                      <a:pt x="4" y="2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80" name="Freeform 14"/>
              <p:cNvSpPr>
                <a:spLocks/>
              </p:cNvSpPr>
              <p:nvPr/>
            </p:nvSpPr>
            <p:spPr bwMode="auto">
              <a:xfrm>
                <a:off x="3329" y="2407"/>
                <a:ext cx="76" cy="46"/>
              </a:xfrm>
              <a:custGeom>
                <a:avLst/>
                <a:gdLst>
                  <a:gd name="T0" fmla="*/ 8 w 76"/>
                  <a:gd name="T1" fmla="*/ 46 h 46"/>
                  <a:gd name="T2" fmla="*/ 15 w 76"/>
                  <a:gd name="T3" fmla="*/ 43 h 46"/>
                  <a:gd name="T4" fmla="*/ 22 w 76"/>
                  <a:gd name="T5" fmla="*/ 36 h 46"/>
                  <a:gd name="T6" fmla="*/ 33 w 76"/>
                  <a:gd name="T7" fmla="*/ 32 h 46"/>
                  <a:gd name="T8" fmla="*/ 40 w 76"/>
                  <a:gd name="T9" fmla="*/ 25 h 46"/>
                  <a:gd name="T10" fmla="*/ 51 w 76"/>
                  <a:gd name="T11" fmla="*/ 21 h 46"/>
                  <a:gd name="T12" fmla="*/ 58 w 76"/>
                  <a:gd name="T13" fmla="*/ 14 h 46"/>
                  <a:gd name="T14" fmla="*/ 65 w 76"/>
                  <a:gd name="T15" fmla="*/ 10 h 46"/>
                  <a:gd name="T16" fmla="*/ 76 w 76"/>
                  <a:gd name="T17" fmla="*/ 7 h 46"/>
                  <a:gd name="T18" fmla="*/ 72 w 76"/>
                  <a:gd name="T19" fmla="*/ 0 h 46"/>
                  <a:gd name="T20" fmla="*/ 62 w 76"/>
                  <a:gd name="T21" fmla="*/ 3 h 46"/>
                  <a:gd name="T22" fmla="*/ 54 w 76"/>
                  <a:gd name="T23" fmla="*/ 10 h 46"/>
                  <a:gd name="T24" fmla="*/ 47 w 76"/>
                  <a:gd name="T25" fmla="*/ 14 h 46"/>
                  <a:gd name="T26" fmla="*/ 36 w 76"/>
                  <a:gd name="T27" fmla="*/ 21 h 46"/>
                  <a:gd name="T28" fmla="*/ 29 w 76"/>
                  <a:gd name="T29" fmla="*/ 25 h 46"/>
                  <a:gd name="T30" fmla="*/ 18 w 76"/>
                  <a:gd name="T31" fmla="*/ 32 h 46"/>
                  <a:gd name="T32" fmla="*/ 11 w 76"/>
                  <a:gd name="T33" fmla="*/ 36 h 46"/>
                  <a:gd name="T34" fmla="*/ 0 w 76"/>
                  <a:gd name="T35" fmla="*/ 46 h 46"/>
                  <a:gd name="T36" fmla="*/ 4 w 76"/>
                  <a:gd name="T37" fmla="*/ 43 h 46"/>
                  <a:gd name="T38" fmla="*/ 0 w 76"/>
                  <a:gd name="T39" fmla="*/ 43 h 46"/>
                  <a:gd name="T40" fmla="*/ 0 w 76"/>
                  <a:gd name="T41" fmla="*/ 46 h 46"/>
                  <a:gd name="T42" fmla="*/ 8 w 76"/>
                  <a:gd name="T43" fmla="*/ 46 h 4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76"/>
                  <a:gd name="T67" fmla="*/ 0 h 46"/>
                  <a:gd name="T68" fmla="*/ 76 w 76"/>
                  <a:gd name="T69" fmla="*/ 46 h 4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76" h="46">
                    <a:moveTo>
                      <a:pt x="8" y="46"/>
                    </a:moveTo>
                    <a:lnTo>
                      <a:pt x="15" y="43"/>
                    </a:lnTo>
                    <a:lnTo>
                      <a:pt x="22" y="36"/>
                    </a:lnTo>
                    <a:lnTo>
                      <a:pt x="33" y="32"/>
                    </a:lnTo>
                    <a:lnTo>
                      <a:pt x="40" y="25"/>
                    </a:lnTo>
                    <a:lnTo>
                      <a:pt x="51" y="21"/>
                    </a:lnTo>
                    <a:lnTo>
                      <a:pt x="58" y="14"/>
                    </a:lnTo>
                    <a:lnTo>
                      <a:pt x="65" y="10"/>
                    </a:lnTo>
                    <a:lnTo>
                      <a:pt x="76" y="7"/>
                    </a:lnTo>
                    <a:lnTo>
                      <a:pt x="72" y="0"/>
                    </a:lnTo>
                    <a:lnTo>
                      <a:pt x="62" y="3"/>
                    </a:lnTo>
                    <a:lnTo>
                      <a:pt x="54" y="10"/>
                    </a:lnTo>
                    <a:lnTo>
                      <a:pt x="47" y="14"/>
                    </a:lnTo>
                    <a:lnTo>
                      <a:pt x="36" y="21"/>
                    </a:lnTo>
                    <a:lnTo>
                      <a:pt x="29" y="25"/>
                    </a:lnTo>
                    <a:lnTo>
                      <a:pt x="18" y="32"/>
                    </a:lnTo>
                    <a:lnTo>
                      <a:pt x="11" y="36"/>
                    </a:lnTo>
                    <a:lnTo>
                      <a:pt x="0" y="46"/>
                    </a:lnTo>
                    <a:lnTo>
                      <a:pt x="4" y="43"/>
                    </a:lnTo>
                    <a:lnTo>
                      <a:pt x="0" y="43"/>
                    </a:lnTo>
                    <a:lnTo>
                      <a:pt x="0" y="46"/>
                    </a:lnTo>
                    <a:lnTo>
                      <a:pt x="8" y="4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81" name="Freeform 15"/>
              <p:cNvSpPr>
                <a:spLocks/>
              </p:cNvSpPr>
              <p:nvPr/>
            </p:nvSpPr>
            <p:spPr bwMode="auto">
              <a:xfrm>
                <a:off x="3329" y="2453"/>
                <a:ext cx="72" cy="180"/>
              </a:xfrm>
              <a:custGeom>
                <a:avLst/>
                <a:gdLst>
                  <a:gd name="T0" fmla="*/ 72 w 72"/>
                  <a:gd name="T1" fmla="*/ 180 h 180"/>
                  <a:gd name="T2" fmla="*/ 62 w 72"/>
                  <a:gd name="T3" fmla="*/ 159 h 180"/>
                  <a:gd name="T4" fmla="*/ 54 w 72"/>
                  <a:gd name="T5" fmla="*/ 134 h 180"/>
                  <a:gd name="T6" fmla="*/ 44 w 72"/>
                  <a:gd name="T7" fmla="*/ 112 h 180"/>
                  <a:gd name="T8" fmla="*/ 33 w 72"/>
                  <a:gd name="T9" fmla="*/ 90 h 180"/>
                  <a:gd name="T10" fmla="*/ 26 w 72"/>
                  <a:gd name="T11" fmla="*/ 65 h 180"/>
                  <a:gd name="T12" fmla="*/ 18 w 72"/>
                  <a:gd name="T13" fmla="*/ 44 h 180"/>
                  <a:gd name="T14" fmla="*/ 11 w 72"/>
                  <a:gd name="T15" fmla="*/ 22 h 180"/>
                  <a:gd name="T16" fmla="*/ 8 w 72"/>
                  <a:gd name="T17" fmla="*/ 0 h 180"/>
                  <a:gd name="T18" fmla="*/ 0 w 72"/>
                  <a:gd name="T19" fmla="*/ 0 h 180"/>
                  <a:gd name="T20" fmla="*/ 4 w 72"/>
                  <a:gd name="T21" fmla="*/ 22 h 180"/>
                  <a:gd name="T22" fmla="*/ 11 w 72"/>
                  <a:gd name="T23" fmla="*/ 47 h 180"/>
                  <a:gd name="T24" fmla="*/ 18 w 72"/>
                  <a:gd name="T25" fmla="*/ 69 h 180"/>
                  <a:gd name="T26" fmla="*/ 26 w 72"/>
                  <a:gd name="T27" fmla="*/ 90 h 180"/>
                  <a:gd name="T28" fmla="*/ 36 w 72"/>
                  <a:gd name="T29" fmla="*/ 116 h 180"/>
                  <a:gd name="T30" fmla="*/ 44 w 72"/>
                  <a:gd name="T31" fmla="*/ 137 h 180"/>
                  <a:gd name="T32" fmla="*/ 54 w 72"/>
                  <a:gd name="T33" fmla="*/ 159 h 180"/>
                  <a:gd name="T34" fmla="*/ 65 w 72"/>
                  <a:gd name="T35" fmla="*/ 180 h 180"/>
                  <a:gd name="T36" fmla="*/ 72 w 72"/>
                  <a:gd name="T37" fmla="*/ 180 h 18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72"/>
                  <a:gd name="T58" fmla="*/ 0 h 180"/>
                  <a:gd name="T59" fmla="*/ 72 w 72"/>
                  <a:gd name="T60" fmla="*/ 180 h 18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72" h="180">
                    <a:moveTo>
                      <a:pt x="72" y="180"/>
                    </a:moveTo>
                    <a:lnTo>
                      <a:pt x="62" y="159"/>
                    </a:lnTo>
                    <a:lnTo>
                      <a:pt x="54" y="134"/>
                    </a:lnTo>
                    <a:lnTo>
                      <a:pt x="44" y="112"/>
                    </a:lnTo>
                    <a:lnTo>
                      <a:pt x="33" y="90"/>
                    </a:lnTo>
                    <a:lnTo>
                      <a:pt x="26" y="65"/>
                    </a:lnTo>
                    <a:lnTo>
                      <a:pt x="18" y="44"/>
                    </a:lnTo>
                    <a:lnTo>
                      <a:pt x="11" y="22"/>
                    </a:lnTo>
                    <a:lnTo>
                      <a:pt x="8" y="0"/>
                    </a:lnTo>
                    <a:lnTo>
                      <a:pt x="0" y="0"/>
                    </a:lnTo>
                    <a:lnTo>
                      <a:pt x="4" y="22"/>
                    </a:lnTo>
                    <a:lnTo>
                      <a:pt x="11" y="47"/>
                    </a:lnTo>
                    <a:lnTo>
                      <a:pt x="18" y="69"/>
                    </a:lnTo>
                    <a:lnTo>
                      <a:pt x="26" y="90"/>
                    </a:lnTo>
                    <a:lnTo>
                      <a:pt x="36" y="116"/>
                    </a:lnTo>
                    <a:lnTo>
                      <a:pt x="44" y="137"/>
                    </a:lnTo>
                    <a:lnTo>
                      <a:pt x="54" y="159"/>
                    </a:lnTo>
                    <a:lnTo>
                      <a:pt x="65" y="180"/>
                    </a:lnTo>
                    <a:lnTo>
                      <a:pt x="72" y="18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82" name="Freeform 16"/>
              <p:cNvSpPr>
                <a:spLocks/>
              </p:cNvSpPr>
              <p:nvPr/>
            </p:nvSpPr>
            <p:spPr bwMode="auto">
              <a:xfrm>
                <a:off x="3391" y="2633"/>
                <a:ext cx="10" cy="33"/>
              </a:xfrm>
              <a:custGeom>
                <a:avLst/>
                <a:gdLst>
                  <a:gd name="T0" fmla="*/ 7 w 10"/>
                  <a:gd name="T1" fmla="*/ 33 h 33"/>
                  <a:gd name="T2" fmla="*/ 7 w 10"/>
                  <a:gd name="T3" fmla="*/ 29 h 33"/>
                  <a:gd name="T4" fmla="*/ 10 w 10"/>
                  <a:gd name="T5" fmla="*/ 22 h 33"/>
                  <a:gd name="T6" fmla="*/ 7 w 10"/>
                  <a:gd name="T7" fmla="*/ 15 h 33"/>
                  <a:gd name="T8" fmla="*/ 7 w 10"/>
                  <a:gd name="T9" fmla="*/ 8 h 33"/>
                  <a:gd name="T10" fmla="*/ 10 w 10"/>
                  <a:gd name="T11" fmla="*/ 0 h 33"/>
                  <a:gd name="T12" fmla="*/ 3 w 10"/>
                  <a:gd name="T13" fmla="*/ 0 h 33"/>
                  <a:gd name="T14" fmla="*/ 0 w 10"/>
                  <a:gd name="T15" fmla="*/ 8 h 33"/>
                  <a:gd name="T16" fmla="*/ 0 w 10"/>
                  <a:gd name="T17" fmla="*/ 29 h 33"/>
                  <a:gd name="T18" fmla="*/ 3 w 10"/>
                  <a:gd name="T19" fmla="*/ 26 h 33"/>
                  <a:gd name="T20" fmla="*/ 7 w 10"/>
                  <a:gd name="T21" fmla="*/ 33 h 33"/>
                  <a:gd name="T22" fmla="*/ 7 w 10"/>
                  <a:gd name="T23" fmla="*/ 29 h 33"/>
                  <a:gd name="T24" fmla="*/ 7 w 10"/>
                  <a:gd name="T25" fmla="*/ 33 h 3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0"/>
                  <a:gd name="T40" fmla="*/ 0 h 33"/>
                  <a:gd name="T41" fmla="*/ 10 w 10"/>
                  <a:gd name="T42" fmla="*/ 33 h 3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0" h="33">
                    <a:moveTo>
                      <a:pt x="7" y="33"/>
                    </a:moveTo>
                    <a:lnTo>
                      <a:pt x="7" y="29"/>
                    </a:lnTo>
                    <a:lnTo>
                      <a:pt x="10" y="22"/>
                    </a:lnTo>
                    <a:lnTo>
                      <a:pt x="7" y="15"/>
                    </a:lnTo>
                    <a:lnTo>
                      <a:pt x="7" y="8"/>
                    </a:lnTo>
                    <a:lnTo>
                      <a:pt x="10" y="0"/>
                    </a:lnTo>
                    <a:lnTo>
                      <a:pt x="3" y="0"/>
                    </a:lnTo>
                    <a:lnTo>
                      <a:pt x="0" y="8"/>
                    </a:lnTo>
                    <a:lnTo>
                      <a:pt x="0" y="29"/>
                    </a:lnTo>
                    <a:lnTo>
                      <a:pt x="3" y="26"/>
                    </a:lnTo>
                    <a:lnTo>
                      <a:pt x="7" y="33"/>
                    </a:lnTo>
                    <a:lnTo>
                      <a:pt x="7" y="29"/>
                    </a:lnTo>
                    <a:lnTo>
                      <a:pt x="7" y="3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83" name="Freeform 17"/>
              <p:cNvSpPr>
                <a:spLocks/>
              </p:cNvSpPr>
              <p:nvPr/>
            </p:nvSpPr>
            <p:spPr bwMode="auto">
              <a:xfrm>
                <a:off x="3265" y="2659"/>
                <a:ext cx="133" cy="72"/>
              </a:xfrm>
              <a:custGeom>
                <a:avLst/>
                <a:gdLst>
                  <a:gd name="T0" fmla="*/ 7 w 133"/>
                  <a:gd name="T1" fmla="*/ 68 h 72"/>
                  <a:gd name="T2" fmla="*/ 3 w 133"/>
                  <a:gd name="T3" fmla="*/ 72 h 72"/>
                  <a:gd name="T4" fmla="*/ 14 w 133"/>
                  <a:gd name="T5" fmla="*/ 68 h 72"/>
                  <a:gd name="T6" fmla="*/ 21 w 133"/>
                  <a:gd name="T7" fmla="*/ 64 h 72"/>
                  <a:gd name="T8" fmla="*/ 28 w 133"/>
                  <a:gd name="T9" fmla="*/ 61 h 72"/>
                  <a:gd name="T10" fmla="*/ 39 w 133"/>
                  <a:gd name="T11" fmla="*/ 61 h 72"/>
                  <a:gd name="T12" fmla="*/ 46 w 133"/>
                  <a:gd name="T13" fmla="*/ 57 h 72"/>
                  <a:gd name="T14" fmla="*/ 57 w 133"/>
                  <a:gd name="T15" fmla="*/ 54 h 72"/>
                  <a:gd name="T16" fmla="*/ 64 w 133"/>
                  <a:gd name="T17" fmla="*/ 50 h 72"/>
                  <a:gd name="T18" fmla="*/ 72 w 133"/>
                  <a:gd name="T19" fmla="*/ 46 h 72"/>
                  <a:gd name="T20" fmla="*/ 79 w 133"/>
                  <a:gd name="T21" fmla="*/ 43 h 72"/>
                  <a:gd name="T22" fmla="*/ 90 w 133"/>
                  <a:gd name="T23" fmla="*/ 39 h 72"/>
                  <a:gd name="T24" fmla="*/ 97 w 133"/>
                  <a:gd name="T25" fmla="*/ 36 h 72"/>
                  <a:gd name="T26" fmla="*/ 104 w 133"/>
                  <a:gd name="T27" fmla="*/ 32 h 72"/>
                  <a:gd name="T28" fmla="*/ 111 w 133"/>
                  <a:gd name="T29" fmla="*/ 25 h 72"/>
                  <a:gd name="T30" fmla="*/ 118 w 133"/>
                  <a:gd name="T31" fmla="*/ 21 h 72"/>
                  <a:gd name="T32" fmla="*/ 133 w 133"/>
                  <a:gd name="T33" fmla="*/ 7 h 72"/>
                  <a:gd name="T34" fmla="*/ 129 w 133"/>
                  <a:gd name="T35" fmla="*/ 0 h 72"/>
                  <a:gd name="T36" fmla="*/ 122 w 133"/>
                  <a:gd name="T37" fmla="*/ 10 h 72"/>
                  <a:gd name="T38" fmla="*/ 115 w 133"/>
                  <a:gd name="T39" fmla="*/ 14 h 72"/>
                  <a:gd name="T40" fmla="*/ 108 w 133"/>
                  <a:gd name="T41" fmla="*/ 21 h 72"/>
                  <a:gd name="T42" fmla="*/ 100 w 133"/>
                  <a:gd name="T43" fmla="*/ 25 h 72"/>
                  <a:gd name="T44" fmla="*/ 93 w 133"/>
                  <a:gd name="T45" fmla="*/ 28 h 72"/>
                  <a:gd name="T46" fmla="*/ 86 w 133"/>
                  <a:gd name="T47" fmla="*/ 32 h 72"/>
                  <a:gd name="T48" fmla="*/ 79 w 133"/>
                  <a:gd name="T49" fmla="*/ 36 h 72"/>
                  <a:gd name="T50" fmla="*/ 68 w 133"/>
                  <a:gd name="T51" fmla="*/ 39 h 72"/>
                  <a:gd name="T52" fmla="*/ 61 w 133"/>
                  <a:gd name="T53" fmla="*/ 43 h 72"/>
                  <a:gd name="T54" fmla="*/ 54 w 133"/>
                  <a:gd name="T55" fmla="*/ 46 h 72"/>
                  <a:gd name="T56" fmla="*/ 46 w 133"/>
                  <a:gd name="T57" fmla="*/ 50 h 72"/>
                  <a:gd name="T58" fmla="*/ 36 w 133"/>
                  <a:gd name="T59" fmla="*/ 54 h 72"/>
                  <a:gd name="T60" fmla="*/ 28 w 133"/>
                  <a:gd name="T61" fmla="*/ 54 h 72"/>
                  <a:gd name="T62" fmla="*/ 21 w 133"/>
                  <a:gd name="T63" fmla="*/ 57 h 72"/>
                  <a:gd name="T64" fmla="*/ 10 w 133"/>
                  <a:gd name="T65" fmla="*/ 61 h 72"/>
                  <a:gd name="T66" fmla="*/ 3 w 133"/>
                  <a:gd name="T67" fmla="*/ 64 h 72"/>
                  <a:gd name="T68" fmla="*/ 0 w 133"/>
                  <a:gd name="T69" fmla="*/ 68 h 72"/>
                  <a:gd name="T70" fmla="*/ 3 w 133"/>
                  <a:gd name="T71" fmla="*/ 64 h 72"/>
                  <a:gd name="T72" fmla="*/ 0 w 133"/>
                  <a:gd name="T73" fmla="*/ 64 h 72"/>
                  <a:gd name="T74" fmla="*/ 0 w 133"/>
                  <a:gd name="T75" fmla="*/ 68 h 72"/>
                  <a:gd name="T76" fmla="*/ 7 w 133"/>
                  <a:gd name="T77" fmla="*/ 68 h 72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133"/>
                  <a:gd name="T118" fmla="*/ 0 h 72"/>
                  <a:gd name="T119" fmla="*/ 133 w 133"/>
                  <a:gd name="T120" fmla="*/ 72 h 72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133" h="72">
                    <a:moveTo>
                      <a:pt x="7" y="68"/>
                    </a:moveTo>
                    <a:lnTo>
                      <a:pt x="3" y="72"/>
                    </a:lnTo>
                    <a:lnTo>
                      <a:pt x="14" y="68"/>
                    </a:lnTo>
                    <a:lnTo>
                      <a:pt x="21" y="64"/>
                    </a:lnTo>
                    <a:lnTo>
                      <a:pt x="28" y="61"/>
                    </a:lnTo>
                    <a:lnTo>
                      <a:pt x="39" y="61"/>
                    </a:lnTo>
                    <a:lnTo>
                      <a:pt x="46" y="57"/>
                    </a:lnTo>
                    <a:lnTo>
                      <a:pt x="57" y="54"/>
                    </a:lnTo>
                    <a:lnTo>
                      <a:pt x="64" y="50"/>
                    </a:lnTo>
                    <a:lnTo>
                      <a:pt x="72" y="46"/>
                    </a:lnTo>
                    <a:lnTo>
                      <a:pt x="79" y="43"/>
                    </a:lnTo>
                    <a:lnTo>
                      <a:pt x="90" y="39"/>
                    </a:lnTo>
                    <a:lnTo>
                      <a:pt x="97" y="36"/>
                    </a:lnTo>
                    <a:lnTo>
                      <a:pt x="104" y="32"/>
                    </a:lnTo>
                    <a:lnTo>
                      <a:pt x="111" y="25"/>
                    </a:lnTo>
                    <a:lnTo>
                      <a:pt x="118" y="21"/>
                    </a:lnTo>
                    <a:lnTo>
                      <a:pt x="133" y="7"/>
                    </a:lnTo>
                    <a:lnTo>
                      <a:pt x="129" y="0"/>
                    </a:lnTo>
                    <a:lnTo>
                      <a:pt x="122" y="10"/>
                    </a:lnTo>
                    <a:lnTo>
                      <a:pt x="115" y="14"/>
                    </a:lnTo>
                    <a:lnTo>
                      <a:pt x="108" y="21"/>
                    </a:lnTo>
                    <a:lnTo>
                      <a:pt x="100" y="25"/>
                    </a:lnTo>
                    <a:lnTo>
                      <a:pt x="93" y="28"/>
                    </a:lnTo>
                    <a:lnTo>
                      <a:pt x="86" y="32"/>
                    </a:lnTo>
                    <a:lnTo>
                      <a:pt x="79" y="36"/>
                    </a:lnTo>
                    <a:lnTo>
                      <a:pt x="68" y="39"/>
                    </a:lnTo>
                    <a:lnTo>
                      <a:pt x="61" y="43"/>
                    </a:lnTo>
                    <a:lnTo>
                      <a:pt x="54" y="46"/>
                    </a:lnTo>
                    <a:lnTo>
                      <a:pt x="46" y="50"/>
                    </a:lnTo>
                    <a:lnTo>
                      <a:pt x="36" y="54"/>
                    </a:lnTo>
                    <a:lnTo>
                      <a:pt x="28" y="54"/>
                    </a:lnTo>
                    <a:lnTo>
                      <a:pt x="21" y="57"/>
                    </a:lnTo>
                    <a:lnTo>
                      <a:pt x="10" y="61"/>
                    </a:lnTo>
                    <a:lnTo>
                      <a:pt x="3" y="64"/>
                    </a:lnTo>
                    <a:lnTo>
                      <a:pt x="0" y="68"/>
                    </a:lnTo>
                    <a:lnTo>
                      <a:pt x="3" y="64"/>
                    </a:lnTo>
                    <a:lnTo>
                      <a:pt x="0" y="64"/>
                    </a:lnTo>
                    <a:lnTo>
                      <a:pt x="0" y="68"/>
                    </a:lnTo>
                    <a:lnTo>
                      <a:pt x="7" y="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84" name="Freeform 18"/>
              <p:cNvSpPr>
                <a:spLocks/>
              </p:cNvSpPr>
              <p:nvPr/>
            </p:nvSpPr>
            <p:spPr bwMode="auto">
              <a:xfrm>
                <a:off x="3250" y="2727"/>
                <a:ext cx="22" cy="119"/>
              </a:xfrm>
              <a:custGeom>
                <a:avLst/>
                <a:gdLst>
                  <a:gd name="T0" fmla="*/ 15 w 22"/>
                  <a:gd name="T1" fmla="*/ 115 h 119"/>
                  <a:gd name="T2" fmla="*/ 11 w 22"/>
                  <a:gd name="T3" fmla="*/ 101 h 119"/>
                  <a:gd name="T4" fmla="*/ 7 w 22"/>
                  <a:gd name="T5" fmla="*/ 86 h 119"/>
                  <a:gd name="T6" fmla="*/ 7 w 22"/>
                  <a:gd name="T7" fmla="*/ 72 h 119"/>
                  <a:gd name="T8" fmla="*/ 11 w 22"/>
                  <a:gd name="T9" fmla="*/ 58 h 119"/>
                  <a:gd name="T10" fmla="*/ 15 w 22"/>
                  <a:gd name="T11" fmla="*/ 43 h 119"/>
                  <a:gd name="T12" fmla="*/ 18 w 22"/>
                  <a:gd name="T13" fmla="*/ 29 h 119"/>
                  <a:gd name="T14" fmla="*/ 22 w 22"/>
                  <a:gd name="T15" fmla="*/ 14 h 119"/>
                  <a:gd name="T16" fmla="*/ 22 w 22"/>
                  <a:gd name="T17" fmla="*/ 0 h 119"/>
                  <a:gd name="T18" fmla="*/ 15 w 22"/>
                  <a:gd name="T19" fmla="*/ 0 h 119"/>
                  <a:gd name="T20" fmla="*/ 15 w 22"/>
                  <a:gd name="T21" fmla="*/ 14 h 119"/>
                  <a:gd name="T22" fmla="*/ 11 w 22"/>
                  <a:gd name="T23" fmla="*/ 29 h 119"/>
                  <a:gd name="T24" fmla="*/ 7 w 22"/>
                  <a:gd name="T25" fmla="*/ 43 h 119"/>
                  <a:gd name="T26" fmla="*/ 4 w 22"/>
                  <a:gd name="T27" fmla="*/ 58 h 119"/>
                  <a:gd name="T28" fmla="*/ 0 w 22"/>
                  <a:gd name="T29" fmla="*/ 72 h 119"/>
                  <a:gd name="T30" fmla="*/ 0 w 22"/>
                  <a:gd name="T31" fmla="*/ 86 h 119"/>
                  <a:gd name="T32" fmla="*/ 4 w 22"/>
                  <a:gd name="T33" fmla="*/ 104 h 119"/>
                  <a:gd name="T34" fmla="*/ 11 w 22"/>
                  <a:gd name="T35" fmla="*/ 119 h 119"/>
                  <a:gd name="T36" fmla="*/ 15 w 22"/>
                  <a:gd name="T37" fmla="*/ 115 h 119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22"/>
                  <a:gd name="T58" fmla="*/ 0 h 119"/>
                  <a:gd name="T59" fmla="*/ 22 w 22"/>
                  <a:gd name="T60" fmla="*/ 119 h 119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22" h="119">
                    <a:moveTo>
                      <a:pt x="15" y="115"/>
                    </a:moveTo>
                    <a:lnTo>
                      <a:pt x="11" y="101"/>
                    </a:lnTo>
                    <a:lnTo>
                      <a:pt x="7" y="86"/>
                    </a:lnTo>
                    <a:lnTo>
                      <a:pt x="7" y="72"/>
                    </a:lnTo>
                    <a:lnTo>
                      <a:pt x="11" y="58"/>
                    </a:lnTo>
                    <a:lnTo>
                      <a:pt x="15" y="43"/>
                    </a:lnTo>
                    <a:lnTo>
                      <a:pt x="18" y="29"/>
                    </a:lnTo>
                    <a:lnTo>
                      <a:pt x="22" y="14"/>
                    </a:lnTo>
                    <a:lnTo>
                      <a:pt x="22" y="0"/>
                    </a:lnTo>
                    <a:lnTo>
                      <a:pt x="15" y="0"/>
                    </a:lnTo>
                    <a:lnTo>
                      <a:pt x="15" y="14"/>
                    </a:lnTo>
                    <a:lnTo>
                      <a:pt x="11" y="29"/>
                    </a:lnTo>
                    <a:lnTo>
                      <a:pt x="7" y="43"/>
                    </a:lnTo>
                    <a:lnTo>
                      <a:pt x="4" y="58"/>
                    </a:lnTo>
                    <a:lnTo>
                      <a:pt x="0" y="72"/>
                    </a:lnTo>
                    <a:lnTo>
                      <a:pt x="0" y="86"/>
                    </a:lnTo>
                    <a:lnTo>
                      <a:pt x="4" y="104"/>
                    </a:lnTo>
                    <a:lnTo>
                      <a:pt x="11" y="119"/>
                    </a:lnTo>
                    <a:lnTo>
                      <a:pt x="15" y="11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85" name="Freeform 19"/>
              <p:cNvSpPr>
                <a:spLocks/>
              </p:cNvSpPr>
              <p:nvPr/>
            </p:nvSpPr>
            <p:spPr bwMode="auto">
              <a:xfrm>
                <a:off x="3254" y="2842"/>
                <a:ext cx="14" cy="58"/>
              </a:xfrm>
              <a:custGeom>
                <a:avLst/>
                <a:gdLst>
                  <a:gd name="T0" fmla="*/ 7 w 14"/>
                  <a:gd name="T1" fmla="*/ 51 h 58"/>
                  <a:gd name="T2" fmla="*/ 7 w 14"/>
                  <a:gd name="T3" fmla="*/ 54 h 58"/>
                  <a:gd name="T4" fmla="*/ 11 w 14"/>
                  <a:gd name="T5" fmla="*/ 43 h 58"/>
                  <a:gd name="T6" fmla="*/ 14 w 14"/>
                  <a:gd name="T7" fmla="*/ 29 h 58"/>
                  <a:gd name="T8" fmla="*/ 14 w 14"/>
                  <a:gd name="T9" fmla="*/ 15 h 58"/>
                  <a:gd name="T10" fmla="*/ 11 w 14"/>
                  <a:gd name="T11" fmla="*/ 0 h 58"/>
                  <a:gd name="T12" fmla="*/ 7 w 14"/>
                  <a:gd name="T13" fmla="*/ 4 h 58"/>
                  <a:gd name="T14" fmla="*/ 7 w 14"/>
                  <a:gd name="T15" fmla="*/ 29 h 58"/>
                  <a:gd name="T16" fmla="*/ 3 w 14"/>
                  <a:gd name="T17" fmla="*/ 43 h 58"/>
                  <a:gd name="T18" fmla="*/ 0 w 14"/>
                  <a:gd name="T19" fmla="*/ 54 h 58"/>
                  <a:gd name="T20" fmla="*/ 3 w 14"/>
                  <a:gd name="T21" fmla="*/ 58 h 58"/>
                  <a:gd name="T22" fmla="*/ 0 w 14"/>
                  <a:gd name="T23" fmla="*/ 54 h 58"/>
                  <a:gd name="T24" fmla="*/ 3 w 14"/>
                  <a:gd name="T25" fmla="*/ 58 h 58"/>
                  <a:gd name="T26" fmla="*/ 7 w 14"/>
                  <a:gd name="T27" fmla="*/ 51 h 58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4"/>
                  <a:gd name="T43" fmla="*/ 0 h 58"/>
                  <a:gd name="T44" fmla="*/ 14 w 14"/>
                  <a:gd name="T45" fmla="*/ 58 h 58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4" h="58">
                    <a:moveTo>
                      <a:pt x="7" y="51"/>
                    </a:moveTo>
                    <a:lnTo>
                      <a:pt x="7" y="54"/>
                    </a:lnTo>
                    <a:lnTo>
                      <a:pt x="11" y="43"/>
                    </a:lnTo>
                    <a:lnTo>
                      <a:pt x="14" y="29"/>
                    </a:lnTo>
                    <a:lnTo>
                      <a:pt x="14" y="15"/>
                    </a:lnTo>
                    <a:lnTo>
                      <a:pt x="11" y="0"/>
                    </a:lnTo>
                    <a:lnTo>
                      <a:pt x="7" y="4"/>
                    </a:lnTo>
                    <a:lnTo>
                      <a:pt x="7" y="29"/>
                    </a:lnTo>
                    <a:lnTo>
                      <a:pt x="3" y="43"/>
                    </a:lnTo>
                    <a:lnTo>
                      <a:pt x="0" y="54"/>
                    </a:lnTo>
                    <a:lnTo>
                      <a:pt x="3" y="58"/>
                    </a:lnTo>
                    <a:lnTo>
                      <a:pt x="0" y="54"/>
                    </a:lnTo>
                    <a:lnTo>
                      <a:pt x="3" y="58"/>
                    </a:lnTo>
                    <a:lnTo>
                      <a:pt x="7" y="5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86" name="Freeform 20"/>
              <p:cNvSpPr>
                <a:spLocks/>
              </p:cNvSpPr>
              <p:nvPr/>
            </p:nvSpPr>
            <p:spPr bwMode="auto">
              <a:xfrm>
                <a:off x="3257" y="2893"/>
                <a:ext cx="47" cy="111"/>
              </a:xfrm>
              <a:custGeom>
                <a:avLst/>
                <a:gdLst>
                  <a:gd name="T0" fmla="*/ 40 w 47"/>
                  <a:gd name="T1" fmla="*/ 104 h 111"/>
                  <a:gd name="T2" fmla="*/ 44 w 47"/>
                  <a:gd name="T3" fmla="*/ 108 h 111"/>
                  <a:gd name="T4" fmla="*/ 47 w 47"/>
                  <a:gd name="T5" fmla="*/ 93 h 111"/>
                  <a:gd name="T6" fmla="*/ 44 w 47"/>
                  <a:gd name="T7" fmla="*/ 79 h 111"/>
                  <a:gd name="T8" fmla="*/ 44 w 47"/>
                  <a:gd name="T9" fmla="*/ 64 h 111"/>
                  <a:gd name="T10" fmla="*/ 40 w 47"/>
                  <a:gd name="T11" fmla="*/ 50 h 111"/>
                  <a:gd name="T12" fmla="*/ 33 w 47"/>
                  <a:gd name="T13" fmla="*/ 36 h 111"/>
                  <a:gd name="T14" fmla="*/ 26 w 47"/>
                  <a:gd name="T15" fmla="*/ 25 h 111"/>
                  <a:gd name="T16" fmla="*/ 18 w 47"/>
                  <a:gd name="T17" fmla="*/ 14 h 111"/>
                  <a:gd name="T18" fmla="*/ 4 w 47"/>
                  <a:gd name="T19" fmla="*/ 0 h 111"/>
                  <a:gd name="T20" fmla="*/ 0 w 47"/>
                  <a:gd name="T21" fmla="*/ 7 h 111"/>
                  <a:gd name="T22" fmla="*/ 22 w 47"/>
                  <a:gd name="T23" fmla="*/ 28 h 111"/>
                  <a:gd name="T24" fmla="*/ 29 w 47"/>
                  <a:gd name="T25" fmla="*/ 39 h 111"/>
                  <a:gd name="T26" fmla="*/ 33 w 47"/>
                  <a:gd name="T27" fmla="*/ 54 h 111"/>
                  <a:gd name="T28" fmla="*/ 36 w 47"/>
                  <a:gd name="T29" fmla="*/ 64 h 111"/>
                  <a:gd name="T30" fmla="*/ 36 w 47"/>
                  <a:gd name="T31" fmla="*/ 108 h 111"/>
                  <a:gd name="T32" fmla="*/ 40 w 47"/>
                  <a:gd name="T33" fmla="*/ 111 h 111"/>
                  <a:gd name="T34" fmla="*/ 36 w 47"/>
                  <a:gd name="T35" fmla="*/ 108 h 111"/>
                  <a:gd name="T36" fmla="*/ 36 w 47"/>
                  <a:gd name="T37" fmla="*/ 111 h 111"/>
                  <a:gd name="T38" fmla="*/ 40 w 47"/>
                  <a:gd name="T39" fmla="*/ 111 h 111"/>
                  <a:gd name="T40" fmla="*/ 40 w 47"/>
                  <a:gd name="T41" fmla="*/ 104 h 11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7"/>
                  <a:gd name="T64" fmla="*/ 0 h 111"/>
                  <a:gd name="T65" fmla="*/ 47 w 47"/>
                  <a:gd name="T66" fmla="*/ 111 h 11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7" h="111">
                    <a:moveTo>
                      <a:pt x="40" y="104"/>
                    </a:moveTo>
                    <a:lnTo>
                      <a:pt x="44" y="108"/>
                    </a:lnTo>
                    <a:lnTo>
                      <a:pt x="47" y="93"/>
                    </a:lnTo>
                    <a:lnTo>
                      <a:pt x="44" y="79"/>
                    </a:lnTo>
                    <a:lnTo>
                      <a:pt x="44" y="64"/>
                    </a:lnTo>
                    <a:lnTo>
                      <a:pt x="40" y="50"/>
                    </a:lnTo>
                    <a:lnTo>
                      <a:pt x="33" y="36"/>
                    </a:lnTo>
                    <a:lnTo>
                      <a:pt x="26" y="25"/>
                    </a:lnTo>
                    <a:lnTo>
                      <a:pt x="18" y="14"/>
                    </a:lnTo>
                    <a:lnTo>
                      <a:pt x="4" y="0"/>
                    </a:lnTo>
                    <a:lnTo>
                      <a:pt x="0" y="7"/>
                    </a:lnTo>
                    <a:lnTo>
                      <a:pt x="22" y="28"/>
                    </a:lnTo>
                    <a:lnTo>
                      <a:pt x="29" y="39"/>
                    </a:lnTo>
                    <a:lnTo>
                      <a:pt x="33" y="54"/>
                    </a:lnTo>
                    <a:lnTo>
                      <a:pt x="36" y="64"/>
                    </a:lnTo>
                    <a:lnTo>
                      <a:pt x="36" y="108"/>
                    </a:lnTo>
                    <a:lnTo>
                      <a:pt x="40" y="111"/>
                    </a:lnTo>
                    <a:lnTo>
                      <a:pt x="36" y="108"/>
                    </a:lnTo>
                    <a:lnTo>
                      <a:pt x="36" y="111"/>
                    </a:lnTo>
                    <a:lnTo>
                      <a:pt x="40" y="111"/>
                    </a:lnTo>
                    <a:lnTo>
                      <a:pt x="40" y="10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87" name="Freeform 21"/>
              <p:cNvSpPr>
                <a:spLocks/>
              </p:cNvSpPr>
              <p:nvPr/>
            </p:nvSpPr>
            <p:spPr bwMode="auto">
              <a:xfrm>
                <a:off x="3297" y="2997"/>
                <a:ext cx="22" cy="11"/>
              </a:xfrm>
              <a:custGeom>
                <a:avLst/>
                <a:gdLst>
                  <a:gd name="T0" fmla="*/ 14 w 22"/>
                  <a:gd name="T1" fmla="*/ 7 h 11"/>
                  <a:gd name="T2" fmla="*/ 11 w 22"/>
                  <a:gd name="T3" fmla="*/ 4 h 11"/>
                  <a:gd name="T4" fmla="*/ 7 w 22"/>
                  <a:gd name="T5" fmla="*/ 4 h 11"/>
                  <a:gd name="T6" fmla="*/ 4 w 22"/>
                  <a:gd name="T7" fmla="*/ 0 h 11"/>
                  <a:gd name="T8" fmla="*/ 0 w 22"/>
                  <a:gd name="T9" fmla="*/ 0 h 11"/>
                  <a:gd name="T10" fmla="*/ 0 w 22"/>
                  <a:gd name="T11" fmla="*/ 7 h 11"/>
                  <a:gd name="T12" fmla="*/ 4 w 22"/>
                  <a:gd name="T13" fmla="*/ 7 h 11"/>
                  <a:gd name="T14" fmla="*/ 7 w 22"/>
                  <a:gd name="T15" fmla="*/ 11 h 11"/>
                  <a:gd name="T16" fmla="*/ 14 w 22"/>
                  <a:gd name="T17" fmla="*/ 11 h 11"/>
                  <a:gd name="T18" fmla="*/ 7 w 22"/>
                  <a:gd name="T19" fmla="*/ 4 h 11"/>
                  <a:gd name="T20" fmla="*/ 14 w 22"/>
                  <a:gd name="T21" fmla="*/ 7 h 11"/>
                  <a:gd name="T22" fmla="*/ 22 w 22"/>
                  <a:gd name="T23" fmla="*/ 0 h 11"/>
                  <a:gd name="T24" fmla="*/ 11 w 22"/>
                  <a:gd name="T25" fmla="*/ 4 h 11"/>
                  <a:gd name="T26" fmla="*/ 14 w 22"/>
                  <a:gd name="T27" fmla="*/ 7 h 1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22"/>
                  <a:gd name="T43" fmla="*/ 0 h 11"/>
                  <a:gd name="T44" fmla="*/ 22 w 22"/>
                  <a:gd name="T45" fmla="*/ 11 h 11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22" h="11">
                    <a:moveTo>
                      <a:pt x="14" y="7"/>
                    </a:moveTo>
                    <a:lnTo>
                      <a:pt x="11" y="4"/>
                    </a:lnTo>
                    <a:lnTo>
                      <a:pt x="7" y="4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7"/>
                    </a:lnTo>
                    <a:lnTo>
                      <a:pt x="4" y="7"/>
                    </a:lnTo>
                    <a:lnTo>
                      <a:pt x="7" y="11"/>
                    </a:lnTo>
                    <a:lnTo>
                      <a:pt x="14" y="11"/>
                    </a:lnTo>
                    <a:lnTo>
                      <a:pt x="7" y="4"/>
                    </a:lnTo>
                    <a:lnTo>
                      <a:pt x="14" y="7"/>
                    </a:lnTo>
                    <a:lnTo>
                      <a:pt x="22" y="0"/>
                    </a:lnTo>
                    <a:lnTo>
                      <a:pt x="11" y="4"/>
                    </a:lnTo>
                    <a:lnTo>
                      <a:pt x="14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88" name="Freeform 22"/>
              <p:cNvSpPr>
                <a:spLocks/>
              </p:cNvSpPr>
              <p:nvPr/>
            </p:nvSpPr>
            <p:spPr bwMode="auto">
              <a:xfrm>
                <a:off x="3279" y="3001"/>
                <a:ext cx="32" cy="36"/>
              </a:xfrm>
              <a:custGeom>
                <a:avLst/>
                <a:gdLst>
                  <a:gd name="T0" fmla="*/ 4 w 32"/>
                  <a:gd name="T1" fmla="*/ 36 h 36"/>
                  <a:gd name="T2" fmla="*/ 7 w 32"/>
                  <a:gd name="T3" fmla="*/ 36 h 36"/>
                  <a:gd name="T4" fmla="*/ 7 w 32"/>
                  <a:gd name="T5" fmla="*/ 32 h 36"/>
                  <a:gd name="T6" fmla="*/ 14 w 32"/>
                  <a:gd name="T7" fmla="*/ 25 h 36"/>
                  <a:gd name="T8" fmla="*/ 22 w 32"/>
                  <a:gd name="T9" fmla="*/ 21 h 36"/>
                  <a:gd name="T10" fmla="*/ 29 w 32"/>
                  <a:gd name="T11" fmla="*/ 14 h 36"/>
                  <a:gd name="T12" fmla="*/ 29 w 32"/>
                  <a:gd name="T13" fmla="*/ 7 h 36"/>
                  <a:gd name="T14" fmla="*/ 32 w 32"/>
                  <a:gd name="T15" fmla="*/ 3 h 36"/>
                  <a:gd name="T16" fmla="*/ 25 w 32"/>
                  <a:gd name="T17" fmla="*/ 0 h 36"/>
                  <a:gd name="T18" fmla="*/ 25 w 32"/>
                  <a:gd name="T19" fmla="*/ 7 h 36"/>
                  <a:gd name="T20" fmla="*/ 11 w 32"/>
                  <a:gd name="T21" fmla="*/ 21 h 36"/>
                  <a:gd name="T22" fmla="*/ 7 w 32"/>
                  <a:gd name="T23" fmla="*/ 21 h 36"/>
                  <a:gd name="T24" fmla="*/ 0 w 32"/>
                  <a:gd name="T25" fmla="*/ 28 h 36"/>
                  <a:gd name="T26" fmla="*/ 4 w 32"/>
                  <a:gd name="T27" fmla="*/ 28 h 36"/>
                  <a:gd name="T28" fmla="*/ 4 w 32"/>
                  <a:gd name="T29" fmla="*/ 36 h 36"/>
                  <a:gd name="T30" fmla="*/ 7 w 32"/>
                  <a:gd name="T31" fmla="*/ 36 h 36"/>
                  <a:gd name="T32" fmla="*/ 4 w 32"/>
                  <a:gd name="T33" fmla="*/ 36 h 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2"/>
                  <a:gd name="T52" fmla="*/ 0 h 36"/>
                  <a:gd name="T53" fmla="*/ 32 w 32"/>
                  <a:gd name="T54" fmla="*/ 36 h 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2" h="36">
                    <a:moveTo>
                      <a:pt x="4" y="36"/>
                    </a:moveTo>
                    <a:lnTo>
                      <a:pt x="7" y="36"/>
                    </a:lnTo>
                    <a:lnTo>
                      <a:pt x="7" y="32"/>
                    </a:lnTo>
                    <a:lnTo>
                      <a:pt x="14" y="25"/>
                    </a:lnTo>
                    <a:lnTo>
                      <a:pt x="22" y="21"/>
                    </a:lnTo>
                    <a:lnTo>
                      <a:pt x="29" y="14"/>
                    </a:lnTo>
                    <a:lnTo>
                      <a:pt x="29" y="7"/>
                    </a:lnTo>
                    <a:lnTo>
                      <a:pt x="32" y="3"/>
                    </a:lnTo>
                    <a:lnTo>
                      <a:pt x="25" y="0"/>
                    </a:lnTo>
                    <a:lnTo>
                      <a:pt x="25" y="7"/>
                    </a:lnTo>
                    <a:lnTo>
                      <a:pt x="11" y="21"/>
                    </a:lnTo>
                    <a:lnTo>
                      <a:pt x="7" y="21"/>
                    </a:lnTo>
                    <a:lnTo>
                      <a:pt x="0" y="28"/>
                    </a:lnTo>
                    <a:lnTo>
                      <a:pt x="4" y="28"/>
                    </a:lnTo>
                    <a:lnTo>
                      <a:pt x="4" y="36"/>
                    </a:lnTo>
                    <a:lnTo>
                      <a:pt x="7" y="36"/>
                    </a:lnTo>
                    <a:lnTo>
                      <a:pt x="4" y="3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89" name="Freeform 23"/>
              <p:cNvSpPr>
                <a:spLocks/>
              </p:cNvSpPr>
              <p:nvPr/>
            </p:nvSpPr>
            <p:spPr bwMode="auto">
              <a:xfrm>
                <a:off x="3272" y="3019"/>
                <a:ext cx="11" cy="18"/>
              </a:xfrm>
              <a:custGeom>
                <a:avLst/>
                <a:gdLst>
                  <a:gd name="T0" fmla="*/ 3 w 11"/>
                  <a:gd name="T1" fmla="*/ 7 h 18"/>
                  <a:gd name="T2" fmla="*/ 0 w 11"/>
                  <a:gd name="T3" fmla="*/ 7 h 18"/>
                  <a:gd name="T4" fmla="*/ 0 w 11"/>
                  <a:gd name="T5" fmla="*/ 10 h 18"/>
                  <a:gd name="T6" fmla="*/ 3 w 11"/>
                  <a:gd name="T7" fmla="*/ 14 h 18"/>
                  <a:gd name="T8" fmla="*/ 11 w 11"/>
                  <a:gd name="T9" fmla="*/ 18 h 18"/>
                  <a:gd name="T10" fmla="*/ 11 w 11"/>
                  <a:gd name="T11" fmla="*/ 10 h 18"/>
                  <a:gd name="T12" fmla="*/ 7 w 11"/>
                  <a:gd name="T13" fmla="*/ 10 h 18"/>
                  <a:gd name="T14" fmla="*/ 7 w 11"/>
                  <a:gd name="T15" fmla="*/ 3 h 18"/>
                  <a:gd name="T16" fmla="*/ 3 w 11"/>
                  <a:gd name="T17" fmla="*/ 0 h 18"/>
                  <a:gd name="T18" fmla="*/ 3 w 11"/>
                  <a:gd name="T19" fmla="*/ 7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1"/>
                  <a:gd name="T31" fmla="*/ 0 h 18"/>
                  <a:gd name="T32" fmla="*/ 11 w 11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1" h="18">
                    <a:moveTo>
                      <a:pt x="3" y="7"/>
                    </a:moveTo>
                    <a:lnTo>
                      <a:pt x="0" y="7"/>
                    </a:lnTo>
                    <a:lnTo>
                      <a:pt x="0" y="10"/>
                    </a:lnTo>
                    <a:lnTo>
                      <a:pt x="3" y="14"/>
                    </a:lnTo>
                    <a:lnTo>
                      <a:pt x="11" y="18"/>
                    </a:lnTo>
                    <a:lnTo>
                      <a:pt x="11" y="10"/>
                    </a:lnTo>
                    <a:lnTo>
                      <a:pt x="7" y="10"/>
                    </a:lnTo>
                    <a:lnTo>
                      <a:pt x="7" y="3"/>
                    </a:lnTo>
                    <a:lnTo>
                      <a:pt x="3" y="0"/>
                    </a:lnTo>
                    <a:lnTo>
                      <a:pt x="3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90" name="Freeform 24"/>
              <p:cNvSpPr>
                <a:spLocks/>
              </p:cNvSpPr>
              <p:nvPr/>
            </p:nvSpPr>
            <p:spPr bwMode="auto">
              <a:xfrm>
                <a:off x="2883" y="3015"/>
                <a:ext cx="392" cy="11"/>
              </a:xfrm>
              <a:custGeom>
                <a:avLst/>
                <a:gdLst>
                  <a:gd name="T0" fmla="*/ 0 w 392"/>
                  <a:gd name="T1" fmla="*/ 7 h 11"/>
                  <a:gd name="T2" fmla="*/ 392 w 392"/>
                  <a:gd name="T3" fmla="*/ 11 h 11"/>
                  <a:gd name="T4" fmla="*/ 392 w 392"/>
                  <a:gd name="T5" fmla="*/ 4 h 11"/>
                  <a:gd name="T6" fmla="*/ 0 w 392"/>
                  <a:gd name="T7" fmla="*/ 0 h 11"/>
                  <a:gd name="T8" fmla="*/ 0 w 392"/>
                  <a:gd name="T9" fmla="*/ 7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92"/>
                  <a:gd name="T16" fmla="*/ 0 h 11"/>
                  <a:gd name="T17" fmla="*/ 392 w 392"/>
                  <a:gd name="T18" fmla="*/ 11 h 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92" h="11">
                    <a:moveTo>
                      <a:pt x="0" y="7"/>
                    </a:moveTo>
                    <a:lnTo>
                      <a:pt x="392" y="11"/>
                    </a:lnTo>
                    <a:lnTo>
                      <a:pt x="392" y="4"/>
                    </a:lnTo>
                    <a:lnTo>
                      <a:pt x="0" y="0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91" name="Freeform 25"/>
              <p:cNvSpPr>
                <a:spLocks/>
              </p:cNvSpPr>
              <p:nvPr/>
            </p:nvSpPr>
            <p:spPr bwMode="auto">
              <a:xfrm>
                <a:off x="2372" y="3008"/>
                <a:ext cx="511" cy="14"/>
              </a:xfrm>
              <a:custGeom>
                <a:avLst/>
                <a:gdLst>
                  <a:gd name="T0" fmla="*/ 0 w 511"/>
                  <a:gd name="T1" fmla="*/ 7 h 14"/>
                  <a:gd name="T2" fmla="*/ 50 w 511"/>
                  <a:gd name="T3" fmla="*/ 7 h 14"/>
                  <a:gd name="T4" fmla="*/ 65 w 511"/>
                  <a:gd name="T5" fmla="*/ 11 h 14"/>
                  <a:gd name="T6" fmla="*/ 400 w 511"/>
                  <a:gd name="T7" fmla="*/ 11 h 14"/>
                  <a:gd name="T8" fmla="*/ 418 w 511"/>
                  <a:gd name="T9" fmla="*/ 14 h 14"/>
                  <a:gd name="T10" fmla="*/ 511 w 511"/>
                  <a:gd name="T11" fmla="*/ 14 h 14"/>
                  <a:gd name="T12" fmla="*/ 511 w 511"/>
                  <a:gd name="T13" fmla="*/ 7 h 14"/>
                  <a:gd name="T14" fmla="*/ 446 w 511"/>
                  <a:gd name="T15" fmla="*/ 7 h 14"/>
                  <a:gd name="T16" fmla="*/ 432 w 511"/>
                  <a:gd name="T17" fmla="*/ 3 h 14"/>
                  <a:gd name="T18" fmla="*/ 65 w 511"/>
                  <a:gd name="T19" fmla="*/ 3 h 14"/>
                  <a:gd name="T20" fmla="*/ 50 w 511"/>
                  <a:gd name="T21" fmla="*/ 0 h 14"/>
                  <a:gd name="T22" fmla="*/ 0 w 511"/>
                  <a:gd name="T23" fmla="*/ 0 h 14"/>
                  <a:gd name="T24" fmla="*/ 0 w 511"/>
                  <a:gd name="T25" fmla="*/ 7 h 1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11"/>
                  <a:gd name="T40" fmla="*/ 0 h 14"/>
                  <a:gd name="T41" fmla="*/ 511 w 511"/>
                  <a:gd name="T42" fmla="*/ 14 h 1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11" h="14">
                    <a:moveTo>
                      <a:pt x="0" y="7"/>
                    </a:moveTo>
                    <a:lnTo>
                      <a:pt x="50" y="7"/>
                    </a:lnTo>
                    <a:lnTo>
                      <a:pt x="65" y="11"/>
                    </a:lnTo>
                    <a:lnTo>
                      <a:pt x="400" y="11"/>
                    </a:lnTo>
                    <a:lnTo>
                      <a:pt x="418" y="14"/>
                    </a:lnTo>
                    <a:lnTo>
                      <a:pt x="511" y="14"/>
                    </a:lnTo>
                    <a:lnTo>
                      <a:pt x="511" y="7"/>
                    </a:lnTo>
                    <a:lnTo>
                      <a:pt x="446" y="7"/>
                    </a:lnTo>
                    <a:lnTo>
                      <a:pt x="432" y="3"/>
                    </a:lnTo>
                    <a:lnTo>
                      <a:pt x="65" y="3"/>
                    </a:lnTo>
                    <a:lnTo>
                      <a:pt x="50" y="0"/>
                    </a:lnTo>
                    <a:lnTo>
                      <a:pt x="0" y="0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92" name="Freeform 26"/>
              <p:cNvSpPr>
                <a:spLocks/>
              </p:cNvSpPr>
              <p:nvPr/>
            </p:nvSpPr>
            <p:spPr bwMode="auto">
              <a:xfrm>
                <a:off x="2311" y="3008"/>
                <a:ext cx="61" cy="11"/>
              </a:xfrm>
              <a:custGeom>
                <a:avLst/>
                <a:gdLst>
                  <a:gd name="T0" fmla="*/ 0 w 61"/>
                  <a:gd name="T1" fmla="*/ 11 h 11"/>
                  <a:gd name="T2" fmla="*/ 3 w 61"/>
                  <a:gd name="T3" fmla="*/ 11 h 11"/>
                  <a:gd name="T4" fmla="*/ 11 w 61"/>
                  <a:gd name="T5" fmla="*/ 7 h 11"/>
                  <a:gd name="T6" fmla="*/ 61 w 61"/>
                  <a:gd name="T7" fmla="*/ 7 h 11"/>
                  <a:gd name="T8" fmla="*/ 61 w 61"/>
                  <a:gd name="T9" fmla="*/ 0 h 11"/>
                  <a:gd name="T10" fmla="*/ 7 w 61"/>
                  <a:gd name="T11" fmla="*/ 0 h 11"/>
                  <a:gd name="T12" fmla="*/ 3 w 61"/>
                  <a:gd name="T13" fmla="*/ 3 h 11"/>
                  <a:gd name="T14" fmla="*/ 0 w 61"/>
                  <a:gd name="T15" fmla="*/ 11 h 11"/>
                  <a:gd name="T16" fmla="*/ 3 w 61"/>
                  <a:gd name="T17" fmla="*/ 11 h 11"/>
                  <a:gd name="T18" fmla="*/ 0 w 61"/>
                  <a:gd name="T19" fmla="*/ 11 h 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1"/>
                  <a:gd name="T31" fmla="*/ 0 h 11"/>
                  <a:gd name="T32" fmla="*/ 61 w 61"/>
                  <a:gd name="T33" fmla="*/ 11 h 1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1" h="11">
                    <a:moveTo>
                      <a:pt x="0" y="11"/>
                    </a:moveTo>
                    <a:lnTo>
                      <a:pt x="3" y="11"/>
                    </a:lnTo>
                    <a:lnTo>
                      <a:pt x="11" y="7"/>
                    </a:lnTo>
                    <a:lnTo>
                      <a:pt x="61" y="7"/>
                    </a:lnTo>
                    <a:lnTo>
                      <a:pt x="61" y="0"/>
                    </a:lnTo>
                    <a:lnTo>
                      <a:pt x="7" y="0"/>
                    </a:lnTo>
                    <a:lnTo>
                      <a:pt x="3" y="3"/>
                    </a:lnTo>
                    <a:lnTo>
                      <a:pt x="0" y="11"/>
                    </a:lnTo>
                    <a:lnTo>
                      <a:pt x="3" y="11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93" name="Freeform 27"/>
              <p:cNvSpPr>
                <a:spLocks/>
              </p:cNvSpPr>
              <p:nvPr/>
            </p:nvSpPr>
            <p:spPr bwMode="auto">
              <a:xfrm>
                <a:off x="2304" y="2993"/>
                <a:ext cx="10" cy="26"/>
              </a:xfrm>
              <a:custGeom>
                <a:avLst/>
                <a:gdLst>
                  <a:gd name="T0" fmla="*/ 3 w 10"/>
                  <a:gd name="T1" fmla="*/ 0 h 26"/>
                  <a:gd name="T2" fmla="*/ 0 w 10"/>
                  <a:gd name="T3" fmla="*/ 4 h 26"/>
                  <a:gd name="T4" fmla="*/ 0 w 10"/>
                  <a:gd name="T5" fmla="*/ 15 h 26"/>
                  <a:gd name="T6" fmla="*/ 3 w 10"/>
                  <a:gd name="T7" fmla="*/ 22 h 26"/>
                  <a:gd name="T8" fmla="*/ 7 w 10"/>
                  <a:gd name="T9" fmla="*/ 26 h 26"/>
                  <a:gd name="T10" fmla="*/ 10 w 10"/>
                  <a:gd name="T11" fmla="*/ 18 h 26"/>
                  <a:gd name="T12" fmla="*/ 10 w 10"/>
                  <a:gd name="T13" fmla="*/ 15 h 26"/>
                  <a:gd name="T14" fmla="*/ 7 w 10"/>
                  <a:gd name="T15" fmla="*/ 11 h 26"/>
                  <a:gd name="T16" fmla="*/ 7 w 10"/>
                  <a:gd name="T17" fmla="*/ 4 h 26"/>
                  <a:gd name="T18" fmla="*/ 7 w 10"/>
                  <a:gd name="T19" fmla="*/ 8 h 26"/>
                  <a:gd name="T20" fmla="*/ 3 w 10"/>
                  <a:gd name="T21" fmla="*/ 0 h 26"/>
                  <a:gd name="T22" fmla="*/ 0 w 10"/>
                  <a:gd name="T23" fmla="*/ 4 h 26"/>
                  <a:gd name="T24" fmla="*/ 3 w 10"/>
                  <a:gd name="T25" fmla="*/ 0 h 2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0"/>
                  <a:gd name="T40" fmla="*/ 0 h 26"/>
                  <a:gd name="T41" fmla="*/ 10 w 10"/>
                  <a:gd name="T42" fmla="*/ 26 h 2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0" h="26">
                    <a:moveTo>
                      <a:pt x="3" y="0"/>
                    </a:moveTo>
                    <a:lnTo>
                      <a:pt x="0" y="4"/>
                    </a:lnTo>
                    <a:lnTo>
                      <a:pt x="0" y="15"/>
                    </a:lnTo>
                    <a:lnTo>
                      <a:pt x="3" y="22"/>
                    </a:lnTo>
                    <a:lnTo>
                      <a:pt x="7" y="26"/>
                    </a:lnTo>
                    <a:lnTo>
                      <a:pt x="10" y="18"/>
                    </a:lnTo>
                    <a:lnTo>
                      <a:pt x="10" y="15"/>
                    </a:lnTo>
                    <a:lnTo>
                      <a:pt x="7" y="11"/>
                    </a:lnTo>
                    <a:lnTo>
                      <a:pt x="7" y="4"/>
                    </a:lnTo>
                    <a:lnTo>
                      <a:pt x="7" y="8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94" name="Freeform 28"/>
              <p:cNvSpPr>
                <a:spLocks/>
              </p:cNvSpPr>
              <p:nvPr/>
            </p:nvSpPr>
            <p:spPr bwMode="auto">
              <a:xfrm>
                <a:off x="2307" y="2986"/>
                <a:ext cx="15" cy="15"/>
              </a:xfrm>
              <a:custGeom>
                <a:avLst/>
                <a:gdLst>
                  <a:gd name="T0" fmla="*/ 15 w 15"/>
                  <a:gd name="T1" fmla="*/ 0 h 15"/>
                  <a:gd name="T2" fmla="*/ 11 w 15"/>
                  <a:gd name="T3" fmla="*/ 0 h 15"/>
                  <a:gd name="T4" fmla="*/ 0 w 15"/>
                  <a:gd name="T5" fmla="*/ 7 h 15"/>
                  <a:gd name="T6" fmla="*/ 4 w 15"/>
                  <a:gd name="T7" fmla="*/ 15 h 15"/>
                  <a:gd name="T8" fmla="*/ 15 w 15"/>
                  <a:gd name="T9" fmla="*/ 7 h 15"/>
                  <a:gd name="T10" fmla="*/ 15 w 15"/>
                  <a:gd name="T11" fmla="*/ 0 h 15"/>
                  <a:gd name="T12" fmla="*/ 11 w 15"/>
                  <a:gd name="T13" fmla="*/ 0 h 15"/>
                  <a:gd name="T14" fmla="*/ 15 w 15"/>
                  <a:gd name="T15" fmla="*/ 0 h 1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"/>
                  <a:gd name="T25" fmla="*/ 0 h 15"/>
                  <a:gd name="T26" fmla="*/ 15 w 15"/>
                  <a:gd name="T27" fmla="*/ 15 h 1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" h="15">
                    <a:moveTo>
                      <a:pt x="15" y="0"/>
                    </a:moveTo>
                    <a:lnTo>
                      <a:pt x="11" y="0"/>
                    </a:lnTo>
                    <a:lnTo>
                      <a:pt x="0" y="7"/>
                    </a:lnTo>
                    <a:lnTo>
                      <a:pt x="4" y="15"/>
                    </a:lnTo>
                    <a:lnTo>
                      <a:pt x="15" y="7"/>
                    </a:lnTo>
                    <a:lnTo>
                      <a:pt x="15" y="0"/>
                    </a:lnTo>
                    <a:lnTo>
                      <a:pt x="11" y="0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95" name="Freeform 29"/>
              <p:cNvSpPr>
                <a:spLocks/>
              </p:cNvSpPr>
              <p:nvPr/>
            </p:nvSpPr>
            <p:spPr bwMode="auto">
              <a:xfrm>
                <a:off x="2322" y="2986"/>
                <a:ext cx="237" cy="7"/>
              </a:xfrm>
              <a:custGeom>
                <a:avLst/>
                <a:gdLst>
                  <a:gd name="T0" fmla="*/ 230 w 237"/>
                  <a:gd name="T1" fmla="*/ 0 h 7"/>
                  <a:gd name="T2" fmla="*/ 234 w 237"/>
                  <a:gd name="T3" fmla="*/ 0 h 7"/>
                  <a:gd name="T4" fmla="*/ 0 w 237"/>
                  <a:gd name="T5" fmla="*/ 0 h 7"/>
                  <a:gd name="T6" fmla="*/ 0 w 237"/>
                  <a:gd name="T7" fmla="*/ 7 h 7"/>
                  <a:gd name="T8" fmla="*/ 234 w 237"/>
                  <a:gd name="T9" fmla="*/ 7 h 7"/>
                  <a:gd name="T10" fmla="*/ 237 w 237"/>
                  <a:gd name="T11" fmla="*/ 4 h 7"/>
                  <a:gd name="T12" fmla="*/ 234 w 237"/>
                  <a:gd name="T13" fmla="*/ 7 h 7"/>
                  <a:gd name="T14" fmla="*/ 234 w 237"/>
                  <a:gd name="T15" fmla="*/ 4 h 7"/>
                  <a:gd name="T16" fmla="*/ 237 w 237"/>
                  <a:gd name="T17" fmla="*/ 4 h 7"/>
                  <a:gd name="T18" fmla="*/ 230 w 237"/>
                  <a:gd name="T19" fmla="*/ 0 h 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37"/>
                  <a:gd name="T31" fmla="*/ 0 h 7"/>
                  <a:gd name="T32" fmla="*/ 237 w 237"/>
                  <a:gd name="T33" fmla="*/ 7 h 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37" h="7">
                    <a:moveTo>
                      <a:pt x="230" y="0"/>
                    </a:moveTo>
                    <a:lnTo>
                      <a:pt x="234" y="0"/>
                    </a:lnTo>
                    <a:lnTo>
                      <a:pt x="0" y="0"/>
                    </a:lnTo>
                    <a:lnTo>
                      <a:pt x="0" y="7"/>
                    </a:lnTo>
                    <a:lnTo>
                      <a:pt x="234" y="7"/>
                    </a:lnTo>
                    <a:lnTo>
                      <a:pt x="237" y="4"/>
                    </a:lnTo>
                    <a:lnTo>
                      <a:pt x="234" y="7"/>
                    </a:lnTo>
                    <a:lnTo>
                      <a:pt x="234" y="4"/>
                    </a:lnTo>
                    <a:lnTo>
                      <a:pt x="237" y="4"/>
                    </a:lnTo>
                    <a:lnTo>
                      <a:pt x="23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96" name="Freeform 30"/>
              <p:cNvSpPr>
                <a:spLocks/>
              </p:cNvSpPr>
              <p:nvPr/>
            </p:nvSpPr>
            <p:spPr bwMode="auto">
              <a:xfrm>
                <a:off x="2552" y="2885"/>
                <a:ext cx="158" cy="105"/>
              </a:xfrm>
              <a:custGeom>
                <a:avLst/>
                <a:gdLst>
                  <a:gd name="T0" fmla="*/ 151 w 158"/>
                  <a:gd name="T1" fmla="*/ 4 h 105"/>
                  <a:gd name="T2" fmla="*/ 155 w 158"/>
                  <a:gd name="T3" fmla="*/ 0 h 105"/>
                  <a:gd name="T4" fmla="*/ 144 w 158"/>
                  <a:gd name="T5" fmla="*/ 0 h 105"/>
                  <a:gd name="T6" fmla="*/ 133 w 158"/>
                  <a:gd name="T7" fmla="*/ 4 h 105"/>
                  <a:gd name="T8" fmla="*/ 119 w 158"/>
                  <a:gd name="T9" fmla="*/ 8 h 105"/>
                  <a:gd name="T10" fmla="*/ 108 w 158"/>
                  <a:gd name="T11" fmla="*/ 11 h 105"/>
                  <a:gd name="T12" fmla="*/ 97 w 158"/>
                  <a:gd name="T13" fmla="*/ 15 h 105"/>
                  <a:gd name="T14" fmla="*/ 86 w 158"/>
                  <a:gd name="T15" fmla="*/ 18 h 105"/>
                  <a:gd name="T16" fmla="*/ 76 w 158"/>
                  <a:gd name="T17" fmla="*/ 26 h 105"/>
                  <a:gd name="T18" fmla="*/ 65 w 158"/>
                  <a:gd name="T19" fmla="*/ 29 h 105"/>
                  <a:gd name="T20" fmla="*/ 54 w 158"/>
                  <a:gd name="T21" fmla="*/ 36 h 105"/>
                  <a:gd name="T22" fmla="*/ 43 w 158"/>
                  <a:gd name="T23" fmla="*/ 44 h 105"/>
                  <a:gd name="T24" fmla="*/ 32 w 158"/>
                  <a:gd name="T25" fmla="*/ 51 h 105"/>
                  <a:gd name="T26" fmla="*/ 25 w 158"/>
                  <a:gd name="T27" fmla="*/ 62 h 105"/>
                  <a:gd name="T28" fmla="*/ 18 w 158"/>
                  <a:gd name="T29" fmla="*/ 69 h 105"/>
                  <a:gd name="T30" fmla="*/ 11 w 158"/>
                  <a:gd name="T31" fmla="*/ 80 h 105"/>
                  <a:gd name="T32" fmla="*/ 4 w 158"/>
                  <a:gd name="T33" fmla="*/ 90 h 105"/>
                  <a:gd name="T34" fmla="*/ 0 w 158"/>
                  <a:gd name="T35" fmla="*/ 101 h 105"/>
                  <a:gd name="T36" fmla="*/ 7 w 158"/>
                  <a:gd name="T37" fmla="*/ 105 h 105"/>
                  <a:gd name="T38" fmla="*/ 11 w 158"/>
                  <a:gd name="T39" fmla="*/ 94 h 105"/>
                  <a:gd name="T40" fmla="*/ 18 w 158"/>
                  <a:gd name="T41" fmla="*/ 83 h 105"/>
                  <a:gd name="T42" fmla="*/ 22 w 158"/>
                  <a:gd name="T43" fmla="*/ 76 h 105"/>
                  <a:gd name="T44" fmla="*/ 47 w 158"/>
                  <a:gd name="T45" fmla="*/ 51 h 105"/>
                  <a:gd name="T46" fmla="*/ 58 w 158"/>
                  <a:gd name="T47" fmla="*/ 44 h 105"/>
                  <a:gd name="T48" fmla="*/ 68 w 158"/>
                  <a:gd name="T49" fmla="*/ 36 h 105"/>
                  <a:gd name="T50" fmla="*/ 79 w 158"/>
                  <a:gd name="T51" fmla="*/ 33 h 105"/>
                  <a:gd name="T52" fmla="*/ 86 w 158"/>
                  <a:gd name="T53" fmla="*/ 26 h 105"/>
                  <a:gd name="T54" fmla="*/ 97 w 158"/>
                  <a:gd name="T55" fmla="*/ 22 h 105"/>
                  <a:gd name="T56" fmla="*/ 112 w 158"/>
                  <a:gd name="T57" fmla="*/ 18 h 105"/>
                  <a:gd name="T58" fmla="*/ 122 w 158"/>
                  <a:gd name="T59" fmla="*/ 15 h 105"/>
                  <a:gd name="T60" fmla="*/ 133 w 158"/>
                  <a:gd name="T61" fmla="*/ 11 h 105"/>
                  <a:gd name="T62" fmla="*/ 144 w 158"/>
                  <a:gd name="T63" fmla="*/ 8 h 105"/>
                  <a:gd name="T64" fmla="*/ 158 w 158"/>
                  <a:gd name="T65" fmla="*/ 8 h 105"/>
                  <a:gd name="T66" fmla="*/ 158 w 158"/>
                  <a:gd name="T67" fmla="*/ 4 h 105"/>
                  <a:gd name="T68" fmla="*/ 158 w 158"/>
                  <a:gd name="T69" fmla="*/ 8 h 105"/>
                  <a:gd name="T70" fmla="*/ 158 w 158"/>
                  <a:gd name="T71" fmla="*/ 4 h 105"/>
                  <a:gd name="T72" fmla="*/ 151 w 158"/>
                  <a:gd name="T73" fmla="*/ 4 h 105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58"/>
                  <a:gd name="T112" fmla="*/ 0 h 105"/>
                  <a:gd name="T113" fmla="*/ 158 w 158"/>
                  <a:gd name="T114" fmla="*/ 105 h 105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58" h="105">
                    <a:moveTo>
                      <a:pt x="151" y="4"/>
                    </a:moveTo>
                    <a:lnTo>
                      <a:pt x="155" y="0"/>
                    </a:lnTo>
                    <a:lnTo>
                      <a:pt x="144" y="0"/>
                    </a:lnTo>
                    <a:lnTo>
                      <a:pt x="133" y="4"/>
                    </a:lnTo>
                    <a:lnTo>
                      <a:pt x="119" y="8"/>
                    </a:lnTo>
                    <a:lnTo>
                      <a:pt x="108" y="11"/>
                    </a:lnTo>
                    <a:lnTo>
                      <a:pt x="97" y="15"/>
                    </a:lnTo>
                    <a:lnTo>
                      <a:pt x="86" y="18"/>
                    </a:lnTo>
                    <a:lnTo>
                      <a:pt x="76" y="26"/>
                    </a:lnTo>
                    <a:lnTo>
                      <a:pt x="65" y="29"/>
                    </a:lnTo>
                    <a:lnTo>
                      <a:pt x="54" y="36"/>
                    </a:lnTo>
                    <a:lnTo>
                      <a:pt x="43" y="44"/>
                    </a:lnTo>
                    <a:lnTo>
                      <a:pt x="32" y="51"/>
                    </a:lnTo>
                    <a:lnTo>
                      <a:pt x="25" y="62"/>
                    </a:lnTo>
                    <a:lnTo>
                      <a:pt x="18" y="69"/>
                    </a:lnTo>
                    <a:lnTo>
                      <a:pt x="11" y="80"/>
                    </a:lnTo>
                    <a:lnTo>
                      <a:pt x="4" y="90"/>
                    </a:lnTo>
                    <a:lnTo>
                      <a:pt x="0" y="101"/>
                    </a:lnTo>
                    <a:lnTo>
                      <a:pt x="7" y="105"/>
                    </a:lnTo>
                    <a:lnTo>
                      <a:pt x="11" y="94"/>
                    </a:lnTo>
                    <a:lnTo>
                      <a:pt x="18" y="83"/>
                    </a:lnTo>
                    <a:lnTo>
                      <a:pt x="22" y="76"/>
                    </a:lnTo>
                    <a:lnTo>
                      <a:pt x="47" y="51"/>
                    </a:lnTo>
                    <a:lnTo>
                      <a:pt x="58" y="44"/>
                    </a:lnTo>
                    <a:lnTo>
                      <a:pt x="68" y="36"/>
                    </a:lnTo>
                    <a:lnTo>
                      <a:pt x="79" y="33"/>
                    </a:lnTo>
                    <a:lnTo>
                      <a:pt x="86" y="26"/>
                    </a:lnTo>
                    <a:lnTo>
                      <a:pt x="97" y="22"/>
                    </a:lnTo>
                    <a:lnTo>
                      <a:pt x="112" y="18"/>
                    </a:lnTo>
                    <a:lnTo>
                      <a:pt x="122" y="15"/>
                    </a:lnTo>
                    <a:lnTo>
                      <a:pt x="133" y="11"/>
                    </a:lnTo>
                    <a:lnTo>
                      <a:pt x="144" y="8"/>
                    </a:lnTo>
                    <a:lnTo>
                      <a:pt x="158" y="8"/>
                    </a:lnTo>
                    <a:lnTo>
                      <a:pt x="158" y="4"/>
                    </a:lnTo>
                    <a:lnTo>
                      <a:pt x="158" y="8"/>
                    </a:lnTo>
                    <a:lnTo>
                      <a:pt x="158" y="4"/>
                    </a:lnTo>
                    <a:lnTo>
                      <a:pt x="151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97" name="Freeform 31"/>
              <p:cNvSpPr>
                <a:spLocks/>
              </p:cNvSpPr>
              <p:nvPr/>
            </p:nvSpPr>
            <p:spPr bwMode="auto">
              <a:xfrm>
                <a:off x="2703" y="2853"/>
                <a:ext cx="29" cy="36"/>
              </a:xfrm>
              <a:custGeom>
                <a:avLst/>
                <a:gdLst>
                  <a:gd name="T0" fmla="*/ 22 w 29"/>
                  <a:gd name="T1" fmla="*/ 7 h 36"/>
                  <a:gd name="T2" fmla="*/ 22 w 29"/>
                  <a:gd name="T3" fmla="*/ 0 h 36"/>
                  <a:gd name="T4" fmla="*/ 15 w 29"/>
                  <a:gd name="T5" fmla="*/ 7 h 36"/>
                  <a:gd name="T6" fmla="*/ 11 w 29"/>
                  <a:gd name="T7" fmla="*/ 14 h 36"/>
                  <a:gd name="T8" fmla="*/ 7 w 29"/>
                  <a:gd name="T9" fmla="*/ 18 h 36"/>
                  <a:gd name="T10" fmla="*/ 7 w 29"/>
                  <a:gd name="T11" fmla="*/ 22 h 36"/>
                  <a:gd name="T12" fmla="*/ 4 w 29"/>
                  <a:gd name="T13" fmla="*/ 25 h 36"/>
                  <a:gd name="T14" fmla="*/ 4 w 29"/>
                  <a:gd name="T15" fmla="*/ 32 h 36"/>
                  <a:gd name="T16" fmla="*/ 0 w 29"/>
                  <a:gd name="T17" fmla="*/ 36 h 36"/>
                  <a:gd name="T18" fmla="*/ 7 w 29"/>
                  <a:gd name="T19" fmla="*/ 36 h 36"/>
                  <a:gd name="T20" fmla="*/ 11 w 29"/>
                  <a:gd name="T21" fmla="*/ 32 h 36"/>
                  <a:gd name="T22" fmla="*/ 11 w 29"/>
                  <a:gd name="T23" fmla="*/ 29 h 36"/>
                  <a:gd name="T24" fmla="*/ 15 w 29"/>
                  <a:gd name="T25" fmla="*/ 25 h 36"/>
                  <a:gd name="T26" fmla="*/ 15 w 29"/>
                  <a:gd name="T27" fmla="*/ 22 h 36"/>
                  <a:gd name="T28" fmla="*/ 18 w 29"/>
                  <a:gd name="T29" fmla="*/ 18 h 36"/>
                  <a:gd name="T30" fmla="*/ 18 w 29"/>
                  <a:gd name="T31" fmla="*/ 14 h 36"/>
                  <a:gd name="T32" fmla="*/ 29 w 29"/>
                  <a:gd name="T33" fmla="*/ 4 h 36"/>
                  <a:gd name="T34" fmla="*/ 25 w 29"/>
                  <a:gd name="T35" fmla="*/ 7 h 36"/>
                  <a:gd name="T36" fmla="*/ 29 w 29"/>
                  <a:gd name="T37" fmla="*/ 4 h 36"/>
                  <a:gd name="T38" fmla="*/ 22 w 29"/>
                  <a:gd name="T39" fmla="*/ 7 h 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29"/>
                  <a:gd name="T61" fmla="*/ 0 h 36"/>
                  <a:gd name="T62" fmla="*/ 29 w 29"/>
                  <a:gd name="T63" fmla="*/ 36 h 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29" h="36">
                    <a:moveTo>
                      <a:pt x="22" y="7"/>
                    </a:moveTo>
                    <a:lnTo>
                      <a:pt x="22" y="0"/>
                    </a:lnTo>
                    <a:lnTo>
                      <a:pt x="15" y="7"/>
                    </a:lnTo>
                    <a:lnTo>
                      <a:pt x="11" y="14"/>
                    </a:lnTo>
                    <a:lnTo>
                      <a:pt x="7" y="18"/>
                    </a:lnTo>
                    <a:lnTo>
                      <a:pt x="7" y="22"/>
                    </a:lnTo>
                    <a:lnTo>
                      <a:pt x="4" y="25"/>
                    </a:lnTo>
                    <a:lnTo>
                      <a:pt x="4" y="32"/>
                    </a:lnTo>
                    <a:lnTo>
                      <a:pt x="0" y="36"/>
                    </a:lnTo>
                    <a:lnTo>
                      <a:pt x="7" y="36"/>
                    </a:lnTo>
                    <a:lnTo>
                      <a:pt x="11" y="32"/>
                    </a:lnTo>
                    <a:lnTo>
                      <a:pt x="11" y="29"/>
                    </a:lnTo>
                    <a:lnTo>
                      <a:pt x="15" y="25"/>
                    </a:lnTo>
                    <a:lnTo>
                      <a:pt x="15" y="22"/>
                    </a:lnTo>
                    <a:lnTo>
                      <a:pt x="18" y="18"/>
                    </a:lnTo>
                    <a:lnTo>
                      <a:pt x="18" y="14"/>
                    </a:lnTo>
                    <a:lnTo>
                      <a:pt x="29" y="4"/>
                    </a:lnTo>
                    <a:lnTo>
                      <a:pt x="25" y="7"/>
                    </a:lnTo>
                    <a:lnTo>
                      <a:pt x="29" y="4"/>
                    </a:lnTo>
                    <a:lnTo>
                      <a:pt x="22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98" name="Freeform 32"/>
              <p:cNvSpPr>
                <a:spLocks/>
              </p:cNvSpPr>
              <p:nvPr/>
            </p:nvSpPr>
            <p:spPr bwMode="auto">
              <a:xfrm>
                <a:off x="2689" y="2723"/>
                <a:ext cx="43" cy="137"/>
              </a:xfrm>
              <a:custGeom>
                <a:avLst/>
                <a:gdLst>
                  <a:gd name="T0" fmla="*/ 0 w 43"/>
                  <a:gd name="T1" fmla="*/ 4 h 137"/>
                  <a:gd name="T2" fmla="*/ 7 w 43"/>
                  <a:gd name="T3" fmla="*/ 18 h 137"/>
                  <a:gd name="T4" fmla="*/ 11 w 43"/>
                  <a:gd name="T5" fmla="*/ 33 h 137"/>
                  <a:gd name="T6" fmla="*/ 14 w 43"/>
                  <a:gd name="T7" fmla="*/ 51 h 137"/>
                  <a:gd name="T8" fmla="*/ 14 w 43"/>
                  <a:gd name="T9" fmla="*/ 69 h 137"/>
                  <a:gd name="T10" fmla="*/ 18 w 43"/>
                  <a:gd name="T11" fmla="*/ 87 h 137"/>
                  <a:gd name="T12" fmla="*/ 21 w 43"/>
                  <a:gd name="T13" fmla="*/ 101 h 137"/>
                  <a:gd name="T14" fmla="*/ 29 w 43"/>
                  <a:gd name="T15" fmla="*/ 119 h 137"/>
                  <a:gd name="T16" fmla="*/ 36 w 43"/>
                  <a:gd name="T17" fmla="*/ 137 h 137"/>
                  <a:gd name="T18" fmla="*/ 43 w 43"/>
                  <a:gd name="T19" fmla="*/ 134 h 137"/>
                  <a:gd name="T20" fmla="*/ 36 w 43"/>
                  <a:gd name="T21" fmla="*/ 116 h 137"/>
                  <a:gd name="T22" fmla="*/ 29 w 43"/>
                  <a:gd name="T23" fmla="*/ 101 h 137"/>
                  <a:gd name="T24" fmla="*/ 25 w 43"/>
                  <a:gd name="T25" fmla="*/ 83 h 137"/>
                  <a:gd name="T26" fmla="*/ 21 w 43"/>
                  <a:gd name="T27" fmla="*/ 69 h 137"/>
                  <a:gd name="T28" fmla="*/ 21 w 43"/>
                  <a:gd name="T29" fmla="*/ 47 h 137"/>
                  <a:gd name="T30" fmla="*/ 18 w 43"/>
                  <a:gd name="T31" fmla="*/ 33 h 137"/>
                  <a:gd name="T32" fmla="*/ 14 w 43"/>
                  <a:gd name="T33" fmla="*/ 15 h 137"/>
                  <a:gd name="T34" fmla="*/ 7 w 43"/>
                  <a:gd name="T35" fmla="*/ 0 h 137"/>
                  <a:gd name="T36" fmla="*/ 0 w 43"/>
                  <a:gd name="T37" fmla="*/ 4 h 13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43"/>
                  <a:gd name="T58" fmla="*/ 0 h 137"/>
                  <a:gd name="T59" fmla="*/ 43 w 43"/>
                  <a:gd name="T60" fmla="*/ 137 h 137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43" h="137">
                    <a:moveTo>
                      <a:pt x="0" y="4"/>
                    </a:moveTo>
                    <a:lnTo>
                      <a:pt x="7" y="18"/>
                    </a:lnTo>
                    <a:lnTo>
                      <a:pt x="11" y="33"/>
                    </a:lnTo>
                    <a:lnTo>
                      <a:pt x="14" y="51"/>
                    </a:lnTo>
                    <a:lnTo>
                      <a:pt x="14" y="69"/>
                    </a:lnTo>
                    <a:lnTo>
                      <a:pt x="18" y="87"/>
                    </a:lnTo>
                    <a:lnTo>
                      <a:pt x="21" y="101"/>
                    </a:lnTo>
                    <a:lnTo>
                      <a:pt x="29" y="119"/>
                    </a:lnTo>
                    <a:lnTo>
                      <a:pt x="36" y="137"/>
                    </a:lnTo>
                    <a:lnTo>
                      <a:pt x="43" y="134"/>
                    </a:lnTo>
                    <a:lnTo>
                      <a:pt x="36" y="116"/>
                    </a:lnTo>
                    <a:lnTo>
                      <a:pt x="29" y="101"/>
                    </a:lnTo>
                    <a:lnTo>
                      <a:pt x="25" y="83"/>
                    </a:lnTo>
                    <a:lnTo>
                      <a:pt x="21" y="69"/>
                    </a:lnTo>
                    <a:lnTo>
                      <a:pt x="21" y="47"/>
                    </a:lnTo>
                    <a:lnTo>
                      <a:pt x="18" y="33"/>
                    </a:lnTo>
                    <a:lnTo>
                      <a:pt x="14" y="15"/>
                    </a:lnTo>
                    <a:lnTo>
                      <a:pt x="7" y="0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99" name="Freeform 33"/>
              <p:cNvSpPr>
                <a:spLocks/>
              </p:cNvSpPr>
              <p:nvPr/>
            </p:nvSpPr>
            <p:spPr bwMode="auto">
              <a:xfrm>
                <a:off x="2595" y="2648"/>
                <a:ext cx="101" cy="79"/>
              </a:xfrm>
              <a:custGeom>
                <a:avLst/>
                <a:gdLst>
                  <a:gd name="T0" fmla="*/ 4 w 101"/>
                  <a:gd name="T1" fmla="*/ 0 h 79"/>
                  <a:gd name="T2" fmla="*/ 4 w 101"/>
                  <a:gd name="T3" fmla="*/ 11 h 79"/>
                  <a:gd name="T4" fmla="*/ 7 w 101"/>
                  <a:gd name="T5" fmla="*/ 18 h 79"/>
                  <a:gd name="T6" fmla="*/ 18 w 101"/>
                  <a:gd name="T7" fmla="*/ 29 h 79"/>
                  <a:gd name="T8" fmla="*/ 22 w 101"/>
                  <a:gd name="T9" fmla="*/ 36 h 79"/>
                  <a:gd name="T10" fmla="*/ 29 w 101"/>
                  <a:gd name="T11" fmla="*/ 39 h 79"/>
                  <a:gd name="T12" fmla="*/ 36 w 101"/>
                  <a:gd name="T13" fmla="*/ 43 h 79"/>
                  <a:gd name="T14" fmla="*/ 43 w 101"/>
                  <a:gd name="T15" fmla="*/ 47 h 79"/>
                  <a:gd name="T16" fmla="*/ 51 w 101"/>
                  <a:gd name="T17" fmla="*/ 50 h 79"/>
                  <a:gd name="T18" fmla="*/ 58 w 101"/>
                  <a:gd name="T19" fmla="*/ 54 h 79"/>
                  <a:gd name="T20" fmla="*/ 65 w 101"/>
                  <a:gd name="T21" fmla="*/ 57 h 79"/>
                  <a:gd name="T22" fmla="*/ 72 w 101"/>
                  <a:gd name="T23" fmla="*/ 61 h 79"/>
                  <a:gd name="T24" fmla="*/ 76 w 101"/>
                  <a:gd name="T25" fmla="*/ 65 h 79"/>
                  <a:gd name="T26" fmla="*/ 83 w 101"/>
                  <a:gd name="T27" fmla="*/ 68 h 79"/>
                  <a:gd name="T28" fmla="*/ 94 w 101"/>
                  <a:gd name="T29" fmla="*/ 79 h 79"/>
                  <a:gd name="T30" fmla="*/ 101 w 101"/>
                  <a:gd name="T31" fmla="*/ 75 h 79"/>
                  <a:gd name="T32" fmla="*/ 83 w 101"/>
                  <a:gd name="T33" fmla="*/ 57 h 79"/>
                  <a:gd name="T34" fmla="*/ 76 w 101"/>
                  <a:gd name="T35" fmla="*/ 54 h 79"/>
                  <a:gd name="T36" fmla="*/ 69 w 101"/>
                  <a:gd name="T37" fmla="*/ 50 h 79"/>
                  <a:gd name="T38" fmla="*/ 58 w 101"/>
                  <a:gd name="T39" fmla="*/ 47 h 79"/>
                  <a:gd name="T40" fmla="*/ 54 w 101"/>
                  <a:gd name="T41" fmla="*/ 43 h 79"/>
                  <a:gd name="T42" fmla="*/ 47 w 101"/>
                  <a:gd name="T43" fmla="*/ 43 h 79"/>
                  <a:gd name="T44" fmla="*/ 40 w 101"/>
                  <a:gd name="T45" fmla="*/ 39 h 79"/>
                  <a:gd name="T46" fmla="*/ 33 w 101"/>
                  <a:gd name="T47" fmla="*/ 36 h 79"/>
                  <a:gd name="T48" fmla="*/ 29 w 101"/>
                  <a:gd name="T49" fmla="*/ 29 h 79"/>
                  <a:gd name="T50" fmla="*/ 22 w 101"/>
                  <a:gd name="T51" fmla="*/ 25 h 79"/>
                  <a:gd name="T52" fmla="*/ 18 w 101"/>
                  <a:gd name="T53" fmla="*/ 21 h 79"/>
                  <a:gd name="T54" fmla="*/ 15 w 101"/>
                  <a:gd name="T55" fmla="*/ 14 h 79"/>
                  <a:gd name="T56" fmla="*/ 11 w 101"/>
                  <a:gd name="T57" fmla="*/ 7 h 79"/>
                  <a:gd name="T58" fmla="*/ 11 w 101"/>
                  <a:gd name="T59" fmla="*/ 0 h 79"/>
                  <a:gd name="T60" fmla="*/ 11 w 101"/>
                  <a:gd name="T61" fmla="*/ 3 h 79"/>
                  <a:gd name="T62" fmla="*/ 4 w 101"/>
                  <a:gd name="T63" fmla="*/ 0 h 79"/>
                  <a:gd name="T64" fmla="*/ 0 w 101"/>
                  <a:gd name="T65" fmla="*/ 3 h 79"/>
                  <a:gd name="T66" fmla="*/ 4 w 101"/>
                  <a:gd name="T67" fmla="*/ 3 h 79"/>
                  <a:gd name="T68" fmla="*/ 4 w 101"/>
                  <a:gd name="T69" fmla="*/ 0 h 7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01"/>
                  <a:gd name="T106" fmla="*/ 0 h 79"/>
                  <a:gd name="T107" fmla="*/ 101 w 101"/>
                  <a:gd name="T108" fmla="*/ 79 h 79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01" h="79">
                    <a:moveTo>
                      <a:pt x="4" y="0"/>
                    </a:moveTo>
                    <a:lnTo>
                      <a:pt x="4" y="11"/>
                    </a:lnTo>
                    <a:lnTo>
                      <a:pt x="7" y="18"/>
                    </a:lnTo>
                    <a:lnTo>
                      <a:pt x="18" y="29"/>
                    </a:lnTo>
                    <a:lnTo>
                      <a:pt x="22" y="36"/>
                    </a:lnTo>
                    <a:lnTo>
                      <a:pt x="29" y="39"/>
                    </a:lnTo>
                    <a:lnTo>
                      <a:pt x="36" y="43"/>
                    </a:lnTo>
                    <a:lnTo>
                      <a:pt x="43" y="47"/>
                    </a:lnTo>
                    <a:lnTo>
                      <a:pt x="51" y="50"/>
                    </a:lnTo>
                    <a:lnTo>
                      <a:pt x="58" y="54"/>
                    </a:lnTo>
                    <a:lnTo>
                      <a:pt x="65" y="57"/>
                    </a:lnTo>
                    <a:lnTo>
                      <a:pt x="72" y="61"/>
                    </a:lnTo>
                    <a:lnTo>
                      <a:pt x="76" y="65"/>
                    </a:lnTo>
                    <a:lnTo>
                      <a:pt x="83" y="68"/>
                    </a:lnTo>
                    <a:lnTo>
                      <a:pt x="94" y="79"/>
                    </a:lnTo>
                    <a:lnTo>
                      <a:pt x="101" y="75"/>
                    </a:lnTo>
                    <a:lnTo>
                      <a:pt x="83" y="57"/>
                    </a:lnTo>
                    <a:lnTo>
                      <a:pt x="76" y="54"/>
                    </a:lnTo>
                    <a:lnTo>
                      <a:pt x="69" y="50"/>
                    </a:lnTo>
                    <a:lnTo>
                      <a:pt x="58" y="47"/>
                    </a:lnTo>
                    <a:lnTo>
                      <a:pt x="54" y="43"/>
                    </a:lnTo>
                    <a:lnTo>
                      <a:pt x="47" y="43"/>
                    </a:lnTo>
                    <a:lnTo>
                      <a:pt x="40" y="39"/>
                    </a:lnTo>
                    <a:lnTo>
                      <a:pt x="33" y="36"/>
                    </a:lnTo>
                    <a:lnTo>
                      <a:pt x="29" y="29"/>
                    </a:lnTo>
                    <a:lnTo>
                      <a:pt x="22" y="25"/>
                    </a:lnTo>
                    <a:lnTo>
                      <a:pt x="18" y="21"/>
                    </a:lnTo>
                    <a:lnTo>
                      <a:pt x="15" y="14"/>
                    </a:lnTo>
                    <a:lnTo>
                      <a:pt x="11" y="7"/>
                    </a:lnTo>
                    <a:lnTo>
                      <a:pt x="11" y="0"/>
                    </a:lnTo>
                    <a:lnTo>
                      <a:pt x="11" y="3"/>
                    </a:lnTo>
                    <a:lnTo>
                      <a:pt x="4" y="0"/>
                    </a:lnTo>
                    <a:lnTo>
                      <a:pt x="0" y="3"/>
                    </a:lnTo>
                    <a:lnTo>
                      <a:pt x="4" y="3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00" name="Freeform 34"/>
              <p:cNvSpPr>
                <a:spLocks/>
              </p:cNvSpPr>
              <p:nvPr/>
            </p:nvSpPr>
            <p:spPr bwMode="auto">
              <a:xfrm>
                <a:off x="2599" y="2482"/>
                <a:ext cx="29" cy="169"/>
              </a:xfrm>
              <a:custGeom>
                <a:avLst/>
                <a:gdLst>
                  <a:gd name="T0" fmla="*/ 21 w 29"/>
                  <a:gd name="T1" fmla="*/ 7 h 169"/>
                  <a:gd name="T2" fmla="*/ 18 w 29"/>
                  <a:gd name="T3" fmla="*/ 4 h 169"/>
                  <a:gd name="T4" fmla="*/ 21 w 29"/>
                  <a:gd name="T5" fmla="*/ 22 h 169"/>
                  <a:gd name="T6" fmla="*/ 21 w 29"/>
                  <a:gd name="T7" fmla="*/ 65 h 169"/>
                  <a:gd name="T8" fmla="*/ 18 w 29"/>
                  <a:gd name="T9" fmla="*/ 83 h 169"/>
                  <a:gd name="T10" fmla="*/ 14 w 29"/>
                  <a:gd name="T11" fmla="*/ 105 h 169"/>
                  <a:gd name="T12" fmla="*/ 11 w 29"/>
                  <a:gd name="T13" fmla="*/ 126 h 169"/>
                  <a:gd name="T14" fmla="*/ 3 w 29"/>
                  <a:gd name="T15" fmla="*/ 148 h 169"/>
                  <a:gd name="T16" fmla="*/ 0 w 29"/>
                  <a:gd name="T17" fmla="*/ 166 h 169"/>
                  <a:gd name="T18" fmla="*/ 7 w 29"/>
                  <a:gd name="T19" fmla="*/ 169 h 169"/>
                  <a:gd name="T20" fmla="*/ 11 w 29"/>
                  <a:gd name="T21" fmla="*/ 148 h 169"/>
                  <a:gd name="T22" fmla="*/ 14 w 29"/>
                  <a:gd name="T23" fmla="*/ 126 h 169"/>
                  <a:gd name="T24" fmla="*/ 21 w 29"/>
                  <a:gd name="T25" fmla="*/ 105 h 169"/>
                  <a:gd name="T26" fmla="*/ 25 w 29"/>
                  <a:gd name="T27" fmla="*/ 87 h 169"/>
                  <a:gd name="T28" fmla="*/ 29 w 29"/>
                  <a:gd name="T29" fmla="*/ 65 h 169"/>
                  <a:gd name="T30" fmla="*/ 29 w 29"/>
                  <a:gd name="T31" fmla="*/ 22 h 169"/>
                  <a:gd name="T32" fmla="*/ 25 w 29"/>
                  <a:gd name="T33" fmla="*/ 4 h 169"/>
                  <a:gd name="T34" fmla="*/ 25 w 29"/>
                  <a:gd name="T35" fmla="*/ 0 h 169"/>
                  <a:gd name="T36" fmla="*/ 25 w 29"/>
                  <a:gd name="T37" fmla="*/ 4 h 169"/>
                  <a:gd name="T38" fmla="*/ 25 w 29"/>
                  <a:gd name="T39" fmla="*/ 0 h 169"/>
                  <a:gd name="T40" fmla="*/ 21 w 29"/>
                  <a:gd name="T41" fmla="*/ 7 h 16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9"/>
                  <a:gd name="T64" fmla="*/ 0 h 169"/>
                  <a:gd name="T65" fmla="*/ 29 w 29"/>
                  <a:gd name="T66" fmla="*/ 169 h 169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9" h="169">
                    <a:moveTo>
                      <a:pt x="21" y="7"/>
                    </a:moveTo>
                    <a:lnTo>
                      <a:pt x="18" y="4"/>
                    </a:lnTo>
                    <a:lnTo>
                      <a:pt x="21" y="22"/>
                    </a:lnTo>
                    <a:lnTo>
                      <a:pt x="21" y="65"/>
                    </a:lnTo>
                    <a:lnTo>
                      <a:pt x="18" y="83"/>
                    </a:lnTo>
                    <a:lnTo>
                      <a:pt x="14" y="105"/>
                    </a:lnTo>
                    <a:lnTo>
                      <a:pt x="11" y="126"/>
                    </a:lnTo>
                    <a:lnTo>
                      <a:pt x="3" y="148"/>
                    </a:lnTo>
                    <a:lnTo>
                      <a:pt x="0" y="166"/>
                    </a:lnTo>
                    <a:lnTo>
                      <a:pt x="7" y="169"/>
                    </a:lnTo>
                    <a:lnTo>
                      <a:pt x="11" y="148"/>
                    </a:lnTo>
                    <a:lnTo>
                      <a:pt x="14" y="126"/>
                    </a:lnTo>
                    <a:lnTo>
                      <a:pt x="21" y="105"/>
                    </a:lnTo>
                    <a:lnTo>
                      <a:pt x="25" y="87"/>
                    </a:lnTo>
                    <a:lnTo>
                      <a:pt x="29" y="65"/>
                    </a:lnTo>
                    <a:lnTo>
                      <a:pt x="29" y="22"/>
                    </a:lnTo>
                    <a:lnTo>
                      <a:pt x="25" y="4"/>
                    </a:lnTo>
                    <a:lnTo>
                      <a:pt x="25" y="0"/>
                    </a:lnTo>
                    <a:lnTo>
                      <a:pt x="25" y="4"/>
                    </a:lnTo>
                    <a:lnTo>
                      <a:pt x="25" y="0"/>
                    </a:lnTo>
                    <a:lnTo>
                      <a:pt x="21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01" name="Freeform 35"/>
              <p:cNvSpPr>
                <a:spLocks/>
              </p:cNvSpPr>
              <p:nvPr/>
            </p:nvSpPr>
            <p:spPr bwMode="auto">
              <a:xfrm>
                <a:off x="2505" y="2392"/>
                <a:ext cx="119" cy="97"/>
              </a:xfrm>
              <a:custGeom>
                <a:avLst/>
                <a:gdLst>
                  <a:gd name="T0" fmla="*/ 0 w 119"/>
                  <a:gd name="T1" fmla="*/ 0 h 97"/>
                  <a:gd name="T2" fmla="*/ 0 w 119"/>
                  <a:gd name="T3" fmla="*/ 11 h 97"/>
                  <a:gd name="T4" fmla="*/ 7 w 119"/>
                  <a:gd name="T5" fmla="*/ 18 h 97"/>
                  <a:gd name="T6" fmla="*/ 11 w 119"/>
                  <a:gd name="T7" fmla="*/ 25 h 97"/>
                  <a:gd name="T8" fmla="*/ 15 w 119"/>
                  <a:gd name="T9" fmla="*/ 36 h 97"/>
                  <a:gd name="T10" fmla="*/ 22 w 119"/>
                  <a:gd name="T11" fmla="*/ 40 h 97"/>
                  <a:gd name="T12" fmla="*/ 36 w 119"/>
                  <a:gd name="T13" fmla="*/ 54 h 97"/>
                  <a:gd name="T14" fmla="*/ 47 w 119"/>
                  <a:gd name="T15" fmla="*/ 61 h 97"/>
                  <a:gd name="T16" fmla="*/ 54 w 119"/>
                  <a:gd name="T17" fmla="*/ 65 h 97"/>
                  <a:gd name="T18" fmla="*/ 65 w 119"/>
                  <a:gd name="T19" fmla="*/ 72 h 97"/>
                  <a:gd name="T20" fmla="*/ 72 w 119"/>
                  <a:gd name="T21" fmla="*/ 76 h 97"/>
                  <a:gd name="T22" fmla="*/ 79 w 119"/>
                  <a:gd name="T23" fmla="*/ 79 h 97"/>
                  <a:gd name="T24" fmla="*/ 90 w 119"/>
                  <a:gd name="T25" fmla="*/ 83 h 97"/>
                  <a:gd name="T26" fmla="*/ 97 w 119"/>
                  <a:gd name="T27" fmla="*/ 87 h 97"/>
                  <a:gd name="T28" fmla="*/ 105 w 119"/>
                  <a:gd name="T29" fmla="*/ 90 h 97"/>
                  <a:gd name="T30" fmla="*/ 115 w 119"/>
                  <a:gd name="T31" fmla="*/ 97 h 97"/>
                  <a:gd name="T32" fmla="*/ 119 w 119"/>
                  <a:gd name="T33" fmla="*/ 90 h 97"/>
                  <a:gd name="T34" fmla="*/ 108 w 119"/>
                  <a:gd name="T35" fmla="*/ 83 h 97"/>
                  <a:gd name="T36" fmla="*/ 101 w 119"/>
                  <a:gd name="T37" fmla="*/ 79 h 97"/>
                  <a:gd name="T38" fmla="*/ 94 w 119"/>
                  <a:gd name="T39" fmla="*/ 76 h 97"/>
                  <a:gd name="T40" fmla="*/ 83 w 119"/>
                  <a:gd name="T41" fmla="*/ 72 h 97"/>
                  <a:gd name="T42" fmla="*/ 76 w 119"/>
                  <a:gd name="T43" fmla="*/ 69 h 97"/>
                  <a:gd name="T44" fmla="*/ 65 w 119"/>
                  <a:gd name="T45" fmla="*/ 61 h 97"/>
                  <a:gd name="T46" fmla="*/ 58 w 119"/>
                  <a:gd name="T47" fmla="*/ 58 h 97"/>
                  <a:gd name="T48" fmla="*/ 51 w 119"/>
                  <a:gd name="T49" fmla="*/ 54 h 97"/>
                  <a:gd name="T50" fmla="*/ 43 w 119"/>
                  <a:gd name="T51" fmla="*/ 47 h 97"/>
                  <a:gd name="T52" fmla="*/ 36 w 119"/>
                  <a:gd name="T53" fmla="*/ 43 h 97"/>
                  <a:gd name="T54" fmla="*/ 15 w 119"/>
                  <a:gd name="T55" fmla="*/ 22 h 97"/>
                  <a:gd name="T56" fmla="*/ 11 w 119"/>
                  <a:gd name="T57" fmla="*/ 15 h 97"/>
                  <a:gd name="T58" fmla="*/ 7 w 119"/>
                  <a:gd name="T59" fmla="*/ 7 h 97"/>
                  <a:gd name="T60" fmla="*/ 7 w 119"/>
                  <a:gd name="T61" fmla="*/ 0 h 97"/>
                  <a:gd name="T62" fmla="*/ 0 w 119"/>
                  <a:gd name="T63" fmla="*/ 0 h 97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19"/>
                  <a:gd name="T97" fmla="*/ 0 h 97"/>
                  <a:gd name="T98" fmla="*/ 119 w 119"/>
                  <a:gd name="T99" fmla="*/ 97 h 97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19" h="97">
                    <a:moveTo>
                      <a:pt x="0" y="0"/>
                    </a:moveTo>
                    <a:lnTo>
                      <a:pt x="0" y="11"/>
                    </a:lnTo>
                    <a:lnTo>
                      <a:pt x="7" y="18"/>
                    </a:lnTo>
                    <a:lnTo>
                      <a:pt x="11" y="25"/>
                    </a:lnTo>
                    <a:lnTo>
                      <a:pt x="15" y="36"/>
                    </a:lnTo>
                    <a:lnTo>
                      <a:pt x="22" y="40"/>
                    </a:lnTo>
                    <a:lnTo>
                      <a:pt x="36" y="54"/>
                    </a:lnTo>
                    <a:lnTo>
                      <a:pt x="47" y="61"/>
                    </a:lnTo>
                    <a:lnTo>
                      <a:pt x="54" y="65"/>
                    </a:lnTo>
                    <a:lnTo>
                      <a:pt x="65" y="72"/>
                    </a:lnTo>
                    <a:lnTo>
                      <a:pt x="72" y="76"/>
                    </a:lnTo>
                    <a:lnTo>
                      <a:pt x="79" y="79"/>
                    </a:lnTo>
                    <a:lnTo>
                      <a:pt x="90" y="83"/>
                    </a:lnTo>
                    <a:lnTo>
                      <a:pt x="97" y="87"/>
                    </a:lnTo>
                    <a:lnTo>
                      <a:pt x="105" y="90"/>
                    </a:lnTo>
                    <a:lnTo>
                      <a:pt x="115" y="97"/>
                    </a:lnTo>
                    <a:lnTo>
                      <a:pt x="119" y="90"/>
                    </a:lnTo>
                    <a:lnTo>
                      <a:pt x="108" y="83"/>
                    </a:lnTo>
                    <a:lnTo>
                      <a:pt x="101" y="79"/>
                    </a:lnTo>
                    <a:lnTo>
                      <a:pt x="94" y="76"/>
                    </a:lnTo>
                    <a:lnTo>
                      <a:pt x="83" y="72"/>
                    </a:lnTo>
                    <a:lnTo>
                      <a:pt x="76" y="69"/>
                    </a:lnTo>
                    <a:lnTo>
                      <a:pt x="65" y="61"/>
                    </a:lnTo>
                    <a:lnTo>
                      <a:pt x="58" y="58"/>
                    </a:lnTo>
                    <a:lnTo>
                      <a:pt x="51" y="54"/>
                    </a:lnTo>
                    <a:lnTo>
                      <a:pt x="43" y="47"/>
                    </a:lnTo>
                    <a:lnTo>
                      <a:pt x="36" y="43"/>
                    </a:lnTo>
                    <a:lnTo>
                      <a:pt x="15" y="22"/>
                    </a:lnTo>
                    <a:lnTo>
                      <a:pt x="11" y="15"/>
                    </a:lnTo>
                    <a:lnTo>
                      <a:pt x="7" y="7"/>
                    </a:lnTo>
                    <a:lnTo>
                      <a:pt x="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02" name="Freeform 36"/>
              <p:cNvSpPr>
                <a:spLocks/>
              </p:cNvSpPr>
              <p:nvPr/>
            </p:nvSpPr>
            <p:spPr bwMode="auto">
              <a:xfrm>
                <a:off x="2502" y="2147"/>
                <a:ext cx="72" cy="245"/>
              </a:xfrm>
              <a:custGeom>
                <a:avLst/>
                <a:gdLst>
                  <a:gd name="T0" fmla="*/ 64 w 72"/>
                  <a:gd name="T1" fmla="*/ 0 h 245"/>
                  <a:gd name="T2" fmla="*/ 50 w 72"/>
                  <a:gd name="T3" fmla="*/ 29 h 245"/>
                  <a:gd name="T4" fmla="*/ 39 w 72"/>
                  <a:gd name="T5" fmla="*/ 58 h 245"/>
                  <a:gd name="T6" fmla="*/ 28 w 72"/>
                  <a:gd name="T7" fmla="*/ 87 h 245"/>
                  <a:gd name="T8" fmla="*/ 14 w 72"/>
                  <a:gd name="T9" fmla="*/ 116 h 245"/>
                  <a:gd name="T10" fmla="*/ 7 w 72"/>
                  <a:gd name="T11" fmla="*/ 148 h 245"/>
                  <a:gd name="T12" fmla="*/ 0 w 72"/>
                  <a:gd name="T13" fmla="*/ 180 h 245"/>
                  <a:gd name="T14" fmla="*/ 0 w 72"/>
                  <a:gd name="T15" fmla="*/ 213 h 245"/>
                  <a:gd name="T16" fmla="*/ 3 w 72"/>
                  <a:gd name="T17" fmla="*/ 245 h 245"/>
                  <a:gd name="T18" fmla="*/ 10 w 72"/>
                  <a:gd name="T19" fmla="*/ 245 h 245"/>
                  <a:gd name="T20" fmla="*/ 7 w 72"/>
                  <a:gd name="T21" fmla="*/ 213 h 245"/>
                  <a:gd name="T22" fmla="*/ 7 w 72"/>
                  <a:gd name="T23" fmla="*/ 180 h 245"/>
                  <a:gd name="T24" fmla="*/ 14 w 72"/>
                  <a:gd name="T25" fmla="*/ 148 h 245"/>
                  <a:gd name="T26" fmla="*/ 21 w 72"/>
                  <a:gd name="T27" fmla="*/ 119 h 245"/>
                  <a:gd name="T28" fmla="*/ 32 w 72"/>
                  <a:gd name="T29" fmla="*/ 90 h 245"/>
                  <a:gd name="T30" fmla="*/ 46 w 72"/>
                  <a:gd name="T31" fmla="*/ 62 h 245"/>
                  <a:gd name="T32" fmla="*/ 57 w 72"/>
                  <a:gd name="T33" fmla="*/ 29 h 245"/>
                  <a:gd name="T34" fmla="*/ 68 w 72"/>
                  <a:gd name="T35" fmla="*/ 0 h 245"/>
                  <a:gd name="T36" fmla="*/ 72 w 72"/>
                  <a:gd name="T37" fmla="*/ 0 h 245"/>
                  <a:gd name="T38" fmla="*/ 68 w 72"/>
                  <a:gd name="T39" fmla="*/ 0 h 245"/>
                  <a:gd name="T40" fmla="*/ 64 w 72"/>
                  <a:gd name="T41" fmla="*/ 0 h 24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72"/>
                  <a:gd name="T64" fmla="*/ 0 h 245"/>
                  <a:gd name="T65" fmla="*/ 72 w 72"/>
                  <a:gd name="T66" fmla="*/ 245 h 245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72" h="245">
                    <a:moveTo>
                      <a:pt x="64" y="0"/>
                    </a:moveTo>
                    <a:lnTo>
                      <a:pt x="50" y="29"/>
                    </a:lnTo>
                    <a:lnTo>
                      <a:pt x="39" y="58"/>
                    </a:lnTo>
                    <a:lnTo>
                      <a:pt x="28" y="87"/>
                    </a:lnTo>
                    <a:lnTo>
                      <a:pt x="14" y="116"/>
                    </a:lnTo>
                    <a:lnTo>
                      <a:pt x="7" y="148"/>
                    </a:lnTo>
                    <a:lnTo>
                      <a:pt x="0" y="180"/>
                    </a:lnTo>
                    <a:lnTo>
                      <a:pt x="0" y="213"/>
                    </a:lnTo>
                    <a:lnTo>
                      <a:pt x="3" y="245"/>
                    </a:lnTo>
                    <a:lnTo>
                      <a:pt x="10" y="245"/>
                    </a:lnTo>
                    <a:lnTo>
                      <a:pt x="7" y="213"/>
                    </a:lnTo>
                    <a:lnTo>
                      <a:pt x="7" y="180"/>
                    </a:lnTo>
                    <a:lnTo>
                      <a:pt x="14" y="148"/>
                    </a:lnTo>
                    <a:lnTo>
                      <a:pt x="21" y="119"/>
                    </a:lnTo>
                    <a:lnTo>
                      <a:pt x="32" y="90"/>
                    </a:lnTo>
                    <a:lnTo>
                      <a:pt x="46" y="62"/>
                    </a:lnTo>
                    <a:lnTo>
                      <a:pt x="57" y="29"/>
                    </a:lnTo>
                    <a:lnTo>
                      <a:pt x="68" y="0"/>
                    </a:lnTo>
                    <a:lnTo>
                      <a:pt x="72" y="0"/>
                    </a:lnTo>
                    <a:lnTo>
                      <a:pt x="68" y="0"/>
                    </a:lnTo>
                    <a:lnTo>
                      <a:pt x="6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03" name="Freeform 37"/>
              <p:cNvSpPr>
                <a:spLocks/>
              </p:cNvSpPr>
              <p:nvPr/>
            </p:nvSpPr>
            <p:spPr bwMode="auto">
              <a:xfrm>
                <a:off x="2559" y="2018"/>
                <a:ext cx="69" cy="129"/>
              </a:xfrm>
              <a:custGeom>
                <a:avLst/>
                <a:gdLst>
                  <a:gd name="T0" fmla="*/ 61 w 69"/>
                  <a:gd name="T1" fmla="*/ 0 h 129"/>
                  <a:gd name="T2" fmla="*/ 51 w 69"/>
                  <a:gd name="T3" fmla="*/ 14 h 129"/>
                  <a:gd name="T4" fmla="*/ 36 w 69"/>
                  <a:gd name="T5" fmla="*/ 29 h 129"/>
                  <a:gd name="T6" fmla="*/ 25 w 69"/>
                  <a:gd name="T7" fmla="*/ 43 h 129"/>
                  <a:gd name="T8" fmla="*/ 15 w 69"/>
                  <a:gd name="T9" fmla="*/ 57 h 129"/>
                  <a:gd name="T10" fmla="*/ 7 w 69"/>
                  <a:gd name="T11" fmla="*/ 75 h 129"/>
                  <a:gd name="T12" fmla="*/ 0 w 69"/>
                  <a:gd name="T13" fmla="*/ 93 h 129"/>
                  <a:gd name="T14" fmla="*/ 0 w 69"/>
                  <a:gd name="T15" fmla="*/ 111 h 129"/>
                  <a:gd name="T16" fmla="*/ 7 w 69"/>
                  <a:gd name="T17" fmla="*/ 129 h 129"/>
                  <a:gd name="T18" fmla="*/ 11 w 69"/>
                  <a:gd name="T19" fmla="*/ 129 h 129"/>
                  <a:gd name="T20" fmla="*/ 7 w 69"/>
                  <a:gd name="T21" fmla="*/ 111 h 129"/>
                  <a:gd name="T22" fmla="*/ 7 w 69"/>
                  <a:gd name="T23" fmla="*/ 93 h 129"/>
                  <a:gd name="T24" fmla="*/ 11 w 69"/>
                  <a:gd name="T25" fmla="*/ 79 h 129"/>
                  <a:gd name="T26" fmla="*/ 22 w 69"/>
                  <a:gd name="T27" fmla="*/ 61 h 129"/>
                  <a:gd name="T28" fmla="*/ 33 w 69"/>
                  <a:gd name="T29" fmla="*/ 47 h 129"/>
                  <a:gd name="T30" fmla="*/ 43 w 69"/>
                  <a:gd name="T31" fmla="*/ 32 h 129"/>
                  <a:gd name="T32" fmla="*/ 54 w 69"/>
                  <a:gd name="T33" fmla="*/ 18 h 129"/>
                  <a:gd name="T34" fmla="*/ 69 w 69"/>
                  <a:gd name="T35" fmla="*/ 3 h 129"/>
                  <a:gd name="T36" fmla="*/ 61 w 69"/>
                  <a:gd name="T37" fmla="*/ 0 h 129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69"/>
                  <a:gd name="T58" fmla="*/ 0 h 129"/>
                  <a:gd name="T59" fmla="*/ 69 w 69"/>
                  <a:gd name="T60" fmla="*/ 129 h 129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69" h="129">
                    <a:moveTo>
                      <a:pt x="61" y="0"/>
                    </a:moveTo>
                    <a:lnTo>
                      <a:pt x="51" y="14"/>
                    </a:lnTo>
                    <a:lnTo>
                      <a:pt x="36" y="29"/>
                    </a:lnTo>
                    <a:lnTo>
                      <a:pt x="25" y="43"/>
                    </a:lnTo>
                    <a:lnTo>
                      <a:pt x="15" y="57"/>
                    </a:lnTo>
                    <a:lnTo>
                      <a:pt x="7" y="75"/>
                    </a:lnTo>
                    <a:lnTo>
                      <a:pt x="0" y="93"/>
                    </a:lnTo>
                    <a:lnTo>
                      <a:pt x="0" y="111"/>
                    </a:lnTo>
                    <a:lnTo>
                      <a:pt x="7" y="129"/>
                    </a:lnTo>
                    <a:lnTo>
                      <a:pt x="11" y="129"/>
                    </a:lnTo>
                    <a:lnTo>
                      <a:pt x="7" y="111"/>
                    </a:lnTo>
                    <a:lnTo>
                      <a:pt x="7" y="93"/>
                    </a:lnTo>
                    <a:lnTo>
                      <a:pt x="11" y="79"/>
                    </a:lnTo>
                    <a:lnTo>
                      <a:pt x="22" y="61"/>
                    </a:lnTo>
                    <a:lnTo>
                      <a:pt x="33" y="47"/>
                    </a:lnTo>
                    <a:lnTo>
                      <a:pt x="43" y="32"/>
                    </a:lnTo>
                    <a:lnTo>
                      <a:pt x="54" y="18"/>
                    </a:lnTo>
                    <a:lnTo>
                      <a:pt x="69" y="3"/>
                    </a:lnTo>
                    <a:lnTo>
                      <a:pt x="6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04" name="Freeform 38"/>
              <p:cNvSpPr>
                <a:spLocks/>
              </p:cNvSpPr>
              <p:nvPr/>
            </p:nvSpPr>
            <p:spPr bwMode="auto">
              <a:xfrm>
                <a:off x="2617" y="1942"/>
                <a:ext cx="18" cy="79"/>
              </a:xfrm>
              <a:custGeom>
                <a:avLst/>
                <a:gdLst>
                  <a:gd name="T0" fmla="*/ 0 w 18"/>
                  <a:gd name="T1" fmla="*/ 4 h 79"/>
                  <a:gd name="T2" fmla="*/ 0 w 18"/>
                  <a:gd name="T3" fmla="*/ 0 h 79"/>
                  <a:gd name="T4" fmla="*/ 0 w 18"/>
                  <a:gd name="T5" fmla="*/ 11 h 79"/>
                  <a:gd name="T6" fmla="*/ 3 w 18"/>
                  <a:gd name="T7" fmla="*/ 22 h 79"/>
                  <a:gd name="T8" fmla="*/ 7 w 18"/>
                  <a:gd name="T9" fmla="*/ 33 h 79"/>
                  <a:gd name="T10" fmla="*/ 11 w 18"/>
                  <a:gd name="T11" fmla="*/ 40 h 79"/>
                  <a:gd name="T12" fmla="*/ 11 w 18"/>
                  <a:gd name="T13" fmla="*/ 58 h 79"/>
                  <a:gd name="T14" fmla="*/ 7 w 18"/>
                  <a:gd name="T15" fmla="*/ 69 h 79"/>
                  <a:gd name="T16" fmla="*/ 3 w 18"/>
                  <a:gd name="T17" fmla="*/ 76 h 79"/>
                  <a:gd name="T18" fmla="*/ 11 w 18"/>
                  <a:gd name="T19" fmla="*/ 79 h 79"/>
                  <a:gd name="T20" fmla="*/ 14 w 18"/>
                  <a:gd name="T21" fmla="*/ 69 h 79"/>
                  <a:gd name="T22" fmla="*/ 18 w 18"/>
                  <a:gd name="T23" fmla="*/ 58 h 79"/>
                  <a:gd name="T24" fmla="*/ 18 w 18"/>
                  <a:gd name="T25" fmla="*/ 51 h 79"/>
                  <a:gd name="T26" fmla="*/ 14 w 18"/>
                  <a:gd name="T27" fmla="*/ 40 h 79"/>
                  <a:gd name="T28" fmla="*/ 14 w 18"/>
                  <a:gd name="T29" fmla="*/ 29 h 79"/>
                  <a:gd name="T30" fmla="*/ 11 w 18"/>
                  <a:gd name="T31" fmla="*/ 22 h 79"/>
                  <a:gd name="T32" fmla="*/ 7 w 18"/>
                  <a:gd name="T33" fmla="*/ 11 h 79"/>
                  <a:gd name="T34" fmla="*/ 7 w 18"/>
                  <a:gd name="T35" fmla="*/ 0 h 79"/>
                  <a:gd name="T36" fmla="*/ 0 w 18"/>
                  <a:gd name="T37" fmla="*/ 4 h 79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8"/>
                  <a:gd name="T58" fmla="*/ 0 h 79"/>
                  <a:gd name="T59" fmla="*/ 18 w 18"/>
                  <a:gd name="T60" fmla="*/ 79 h 79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8" h="79">
                    <a:moveTo>
                      <a:pt x="0" y="4"/>
                    </a:moveTo>
                    <a:lnTo>
                      <a:pt x="0" y="0"/>
                    </a:lnTo>
                    <a:lnTo>
                      <a:pt x="0" y="11"/>
                    </a:lnTo>
                    <a:lnTo>
                      <a:pt x="3" y="22"/>
                    </a:lnTo>
                    <a:lnTo>
                      <a:pt x="7" y="33"/>
                    </a:lnTo>
                    <a:lnTo>
                      <a:pt x="11" y="40"/>
                    </a:lnTo>
                    <a:lnTo>
                      <a:pt x="11" y="58"/>
                    </a:lnTo>
                    <a:lnTo>
                      <a:pt x="7" y="69"/>
                    </a:lnTo>
                    <a:lnTo>
                      <a:pt x="3" y="76"/>
                    </a:lnTo>
                    <a:lnTo>
                      <a:pt x="11" y="79"/>
                    </a:lnTo>
                    <a:lnTo>
                      <a:pt x="14" y="69"/>
                    </a:lnTo>
                    <a:lnTo>
                      <a:pt x="18" y="58"/>
                    </a:lnTo>
                    <a:lnTo>
                      <a:pt x="18" y="51"/>
                    </a:lnTo>
                    <a:lnTo>
                      <a:pt x="14" y="40"/>
                    </a:lnTo>
                    <a:lnTo>
                      <a:pt x="14" y="29"/>
                    </a:lnTo>
                    <a:lnTo>
                      <a:pt x="11" y="22"/>
                    </a:lnTo>
                    <a:lnTo>
                      <a:pt x="7" y="11"/>
                    </a:lnTo>
                    <a:lnTo>
                      <a:pt x="7" y="0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05" name="Freeform 39"/>
              <p:cNvSpPr>
                <a:spLocks/>
              </p:cNvSpPr>
              <p:nvPr/>
            </p:nvSpPr>
            <p:spPr bwMode="auto">
              <a:xfrm>
                <a:off x="2570" y="1885"/>
                <a:ext cx="54" cy="61"/>
              </a:xfrm>
              <a:custGeom>
                <a:avLst/>
                <a:gdLst>
                  <a:gd name="T0" fmla="*/ 4 w 54"/>
                  <a:gd name="T1" fmla="*/ 7 h 61"/>
                  <a:gd name="T2" fmla="*/ 0 w 54"/>
                  <a:gd name="T3" fmla="*/ 7 h 61"/>
                  <a:gd name="T4" fmla="*/ 11 w 54"/>
                  <a:gd name="T5" fmla="*/ 10 h 61"/>
                  <a:gd name="T6" fmla="*/ 18 w 54"/>
                  <a:gd name="T7" fmla="*/ 14 h 61"/>
                  <a:gd name="T8" fmla="*/ 25 w 54"/>
                  <a:gd name="T9" fmla="*/ 21 h 61"/>
                  <a:gd name="T10" fmla="*/ 29 w 54"/>
                  <a:gd name="T11" fmla="*/ 28 h 61"/>
                  <a:gd name="T12" fmla="*/ 36 w 54"/>
                  <a:gd name="T13" fmla="*/ 36 h 61"/>
                  <a:gd name="T14" fmla="*/ 40 w 54"/>
                  <a:gd name="T15" fmla="*/ 43 h 61"/>
                  <a:gd name="T16" fmla="*/ 43 w 54"/>
                  <a:gd name="T17" fmla="*/ 54 h 61"/>
                  <a:gd name="T18" fmla="*/ 47 w 54"/>
                  <a:gd name="T19" fmla="*/ 61 h 61"/>
                  <a:gd name="T20" fmla="*/ 54 w 54"/>
                  <a:gd name="T21" fmla="*/ 57 h 61"/>
                  <a:gd name="T22" fmla="*/ 50 w 54"/>
                  <a:gd name="T23" fmla="*/ 50 h 61"/>
                  <a:gd name="T24" fmla="*/ 47 w 54"/>
                  <a:gd name="T25" fmla="*/ 39 h 61"/>
                  <a:gd name="T26" fmla="*/ 40 w 54"/>
                  <a:gd name="T27" fmla="*/ 32 h 61"/>
                  <a:gd name="T28" fmla="*/ 36 w 54"/>
                  <a:gd name="T29" fmla="*/ 25 h 61"/>
                  <a:gd name="T30" fmla="*/ 29 w 54"/>
                  <a:gd name="T31" fmla="*/ 14 h 61"/>
                  <a:gd name="T32" fmla="*/ 22 w 54"/>
                  <a:gd name="T33" fmla="*/ 10 h 61"/>
                  <a:gd name="T34" fmla="*/ 14 w 54"/>
                  <a:gd name="T35" fmla="*/ 3 h 61"/>
                  <a:gd name="T36" fmla="*/ 4 w 54"/>
                  <a:gd name="T37" fmla="*/ 0 h 61"/>
                  <a:gd name="T38" fmla="*/ 4 w 54"/>
                  <a:gd name="T39" fmla="*/ 7 h 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54"/>
                  <a:gd name="T61" fmla="*/ 0 h 61"/>
                  <a:gd name="T62" fmla="*/ 54 w 54"/>
                  <a:gd name="T63" fmla="*/ 61 h 61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54" h="61">
                    <a:moveTo>
                      <a:pt x="4" y="7"/>
                    </a:moveTo>
                    <a:lnTo>
                      <a:pt x="0" y="7"/>
                    </a:lnTo>
                    <a:lnTo>
                      <a:pt x="11" y="10"/>
                    </a:lnTo>
                    <a:lnTo>
                      <a:pt x="18" y="14"/>
                    </a:lnTo>
                    <a:lnTo>
                      <a:pt x="25" y="21"/>
                    </a:lnTo>
                    <a:lnTo>
                      <a:pt x="29" y="28"/>
                    </a:lnTo>
                    <a:lnTo>
                      <a:pt x="36" y="36"/>
                    </a:lnTo>
                    <a:lnTo>
                      <a:pt x="40" y="43"/>
                    </a:lnTo>
                    <a:lnTo>
                      <a:pt x="43" y="54"/>
                    </a:lnTo>
                    <a:lnTo>
                      <a:pt x="47" y="61"/>
                    </a:lnTo>
                    <a:lnTo>
                      <a:pt x="54" y="57"/>
                    </a:lnTo>
                    <a:lnTo>
                      <a:pt x="50" y="50"/>
                    </a:lnTo>
                    <a:lnTo>
                      <a:pt x="47" y="39"/>
                    </a:lnTo>
                    <a:lnTo>
                      <a:pt x="40" y="32"/>
                    </a:lnTo>
                    <a:lnTo>
                      <a:pt x="36" y="25"/>
                    </a:lnTo>
                    <a:lnTo>
                      <a:pt x="29" y="14"/>
                    </a:lnTo>
                    <a:lnTo>
                      <a:pt x="22" y="10"/>
                    </a:lnTo>
                    <a:lnTo>
                      <a:pt x="14" y="3"/>
                    </a:lnTo>
                    <a:lnTo>
                      <a:pt x="4" y="0"/>
                    </a:lnTo>
                    <a:lnTo>
                      <a:pt x="4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06" name="Freeform 40"/>
              <p:cNvSpPr>
                <a:spLocks/>
              </p:cNvSpPr>
              <p:nvPr/>
            </p:nvSpPr>
            <p:spPr bwMode="auto">
              <a:xfrm>
                <a:off x="2541" y="1885"/>
                <a:ext cx="33" cy="18"/>
              </a:xfrm>
              <a:custGeom>
                <a:avLst/>
                <a:gdLst>
                  <a:gd name="T0" fmla="*/ 4 w 33"/>
                  <a:gd name="T1" fmla="*/ 14 h 18"/>
                  <a:gd name="T2" fmla="*/ 0 w 33"/>
                  <a:gd name="T3" fmla="*/ 14 h 18"/>
                  <a:gd name="T4" fmla="*/ 4 w 33"/>
                  <a:gd name="T5" fmla="*/ 18 h 18"/>
                  <a:gd name="T6" fmla="*/ 15 w 33"/>
                  <a:gd name="T7" fmla="*/ 18 h 18"/>
                  <a:gd name="T8" fmla="*/ 22 w 33"/>
                  <a:gd name="T9" fmla="*/ 10 h 18"/>
                  <a:gd name="T10" fmla="*/ 25 w 33"/>
                  <a:gd name="T11" fmla="*/ 10 h 18"/>
                  <a:gd name="T12" fmla="*/ 29 w 33"/>
                  <a:gd name="T13" fmla="*/ 7 h 18"/>
                  <a:gd name="T14" fmla="*/ 33 w 33"/>
                  <a:gd name="T15" fmla="*/ 7 h 18"/>
                  <a:gd name="T16" fmla="*/ 33 w 33"/>
                  <a:gd name="T17" fmla="*/ 0 h 18"/>
                  <a:gd name="T18" fmla="*/ 29 w 33"/>
                  <a:gd name="T19" fmla="*/ 0 h 18"/>
                  <a:gd name="T20" fmla="*/ 22 w 33"/>
                  <a:gd name="T21" fmla="*/ 3 h 18"/>
                  <a:gd name="T22" fmla="*/ 18 w 33"/>
                  <a:gd name="T23" fmla="*/ 7 h 18"/>
                  <a:gd name="T24" fmla="*/ 15 w 33"/>
                  <a:gd name="T25" fmla="*/ 7 h 18"/>
                  <a:gd name="T26" fmla="*/ 11 w 33"/>
                  <a:gd name="T27" fmla="*/ 10 h 18"/>
                  <a:gd name="T28" fmla="*/ 4 w 33"/>
                  <a:gd name="T29" fmla="*/ 10 h 18"/>
                  <a:gd name="T30" fmla="*/ 4 w 33"/>
                  <a:gd name="T31" fmla="*/ 7 h 18"/>
                  <a:gd name="T32" fmla="*/ 4 w 33"/>
                  <a:gd name="T33" fmla="*/ 10 h 18"/>
                  <a:gd name="T34" fmla="*/ 4 w 33"/>
                  <a:gd name="T35" fmla="*/ 7 h 18"/>
                  <a:gd name="T36" fmla="*/ 4 w 33"/>
                  <a:gd name="T37" fmla="*/ 14 h 1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33"/>
                  <a:gd name="T58" fmla="*/ 0 h 18"/>
                  <a:gd name="T59" fmla="*/ 33 w 33"/>
                  <a:gd name="T60" fmla="*/ 18 h 18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33" h="18">
                    <a:moveTo>
                      <a:pt x="4" y="14"/>
                    </a:moveTo>
                    <a:lnTo>
                      <a:pt x="0" y="14"/>
                    </a:lnTo>
                    <a:lnTo>
                      <a:pt x="4" y="18"/>
                    </a:lnTo>
                    <a:lnTo>
                      <a:pt x="15" y="18"/>
                    </a:lnTo>
                    <a:lnTo>
                      <a:pt x="22" y="10"/>
                    </a:lnTo>
                    <a:lnTo>
                      <a:pt x="25" y="10"/>
                    </a:lnTo>
                    <a:lnTo>
                      <a:pt x="29" y="7"/>
                    </a:lnTo>
                    <a:lnTo>
                      <a:pt x="33" y="7"/>
                    </a:lnTo>
                    <a:lnTo>
                      <a:pt x="33" y="0"/>
                    </a:lnTo>
                    <a:lnTo>
                      <a:pt x="29" y="0"/>
                    </a:lnTo>
                    <a:lnTo>
                      <a:pt x="22" y="3"/>
                    </a:lnTo>
                    <a:lnTo>
                      <a:pt x="18" y="7"/>
                    </a:lnTo>
                    <a:lnTo>
                      <a:pt x="15" y="7"/>
                    </a:lnTo>
                    <a:lnTo>
                      <a:pt x="11" y="10"/>
                    </a:lnTo>
                    <a:lnTo>
                      <a:pt x="4" y="10"/>
                    </a:lnTo>
                    <a:lnTo>
                      <a:pt x="4" y="7"/>
                    </a:lnTo>
                    <a:lnTo>
                      <a:pt x="4" y="10"/>
                    </a:lnTo>
                    <a:lnTo>
                      <a:pt x="4" y="7"/>
                    </a:lnTo>
                    <a:lnTo>
                      <a:pt x="4" y="1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07" name="Freeform 41"/>
              <p:cNvSpPr>
                <a:spLocks/>
              </p:cNvSpPr>
              <p:nvPr/>
            </p:nvSpPr>
            <p:spPr bwMode="auto">
              <a:xfrm>
                <a:off x="2480" y="1874"/>
                <a:ext cx="65" cy="25"/>
              </a:xfrm>
              <a:custGeom>
                <a:avLst/>
                <a:gdLst>
                  <a:gd name="T0" fmla="*/ 0 w 65"/>
                  <a:gd name="T1" fmla="*/ 7 h 25"/>
                  <a:gd name="T2" fmla="*/ 11 w 65"/>
                  <a:gd name="T3" fmla="*/ 7 h 25"/>
                  <a:gd name="T4" fmla="*/ 18 w 65"/>
                  <a:gd name="T5" fmla="*/ 11 h 25"/>
                  <a:gd name="T6" fmla="*/ 25 w 65"/>
                  <a:gd name="T7" fmla="*/ 11 h 25"/>
                  <a:gd name="T8" fmla="*/ 32 w 65"/>
                  <a:gd name="T9" fmla="*/ 14 h 25"/>
                  <a:gd name="T10" fmla="*/ 40 w 65"/>
                  <a:gd name="T11" fmla="*/ 18 h 25"/>
                  <a:gd name="T12" fmla="*/ 47 w 65"/>
                  <a:gd name="T13" fmla="*/ 21 h 25"/>
                  <a:gd name="T14" fmla="*/ 54 w 65"/>
                  <a:gd name="T15" fmla="*/ 25 h 25"/>
                  <a:gd name="T16" fmla="*/ 65 w 65"/>
                  <a:gd name="T17" fmla="*/ 25 h 25"/>
                  <a:gd name="T18" fmla="*/ 65 w 65"/>
                  <a:gd name="T19" fmla="*/ 18 h 25"/>
                  <a:gd name="T20" fmla="*/ 58 w 65"/>
                  <a:gd name="T21" fmla="*/ 18 h 25"/>
                  <a:gd name="T22" fmla="*/ 50 w 65"/>
                  <a:gd name="T23" fmla="*/ 14 h 25"/>
                  <a:gd name="T24" fmla="*/ 43 w 65"/>
                  <a:gd name="T25" fmla="*/ 11 h 25"/>
                  <a:gd name="T26" fmla="*/ 36 w 65"/>
                  <a:gd name="T27" fmla="*/ 7 h 25"/>
                  <a:gd name="T28" fmla="*/ 29 w 65"/>
                  <a:gd name="T29" fmla="*/ 3 h 25"/>
                  <a:gd name="T30" fmla="*/ 22 w 65"/>
                  <a:gd name="T31" fmla="*/ 3 h 25"/>
                  <a:gd name="T32" fmla="*/ 11 w 65"/>
                  <a:gd name="T33" fmla="*/ 0 h 25"/>
                  <a:gd name="T34" fmla="*/ 4 w 65"/>
                  <a:gd name="T35" fmla="*/ 0 h 25"/>
                  <a:gd name="T36" fmla="*/ 7 w 65"/>
                  <a:gd name="T37" fmla="*/ 0 h 25"/>
                  <a:gd name="T38" fmla="*/ 0 w 65"/>
                  <a:gd name="T39" fmla="*/ 7 h 25"/>
                  <a:gd name="T40" fmla="*/ 4 w 65"/>
                  <a:gd name="T41" fmla="*/ 7 h 25"/>
                  <a:gd name="T42" fmla="*/ 0 w 65"/>
                  <a:gd name="T43" fmla="*/ 7 h 25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65"/>
                  <a:gd name="T67" fmla="*/ 0 h 25"/>
                  <a:gd name="T68" fmla="*/ 65 w 65"/>
                  <a:gd name="T69" fmla="*/ 25 h 25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65" h="25">
                    <a:moveTo>
                      <a:pt x="0" y="7"/>
                    </a:moveTo>
                    <a:lnTo>
                      <a:pt x="11" y="7"/>
                    </a:lnTo>
                    <a:lnTo>
                      <a:pt x="18" y="11"/>
                    </a:lnTo>
                    <a:lnTo>
                      <a:pt x="25" y="11"/>
                    </a:lnTo>
                    <a:lnTo>
                      <a:pt x="32" y="14"/>
                    </a:lnTo>
                    <a:lnTo>
                      <a:pt x="40" y="18"/>
                    </a:lnTo>
                    <a:lnTo>
                      <a:pt x="47" y="21"/>
                    </a:lnTo>
                    <a:lnTo>
                      <a:pt x="54" y="25"/>
                    </a:lnTo>
                    <a:lnTo>
                      <a:pt x="65" y="25"/>
                    </a:lnTo>
                    <a:lnTo>
                      <a:pt x="65" y="18"/>
                    </a:lnTo>
                    <a:lnTo>
                      <a:pt x="58" y="18"/>
                    </a:lnTo>
                    <a:lnTo>
                      <a:pt x="50" y="14"/>
                    </a:lnTo>
                    <a:lnTo>
                      <a:pt x="43" y="11"/>
                    </a:lnTo>
                    <a:lnTo>
                      <a:pt x="36" y="7"/>
                    </a:lnTo>
                    <a:lnTo>
                      <a:pt x="29" y="3"/>
                    </a:lnTo>
                    <a:lnTo>
                      <a:pt x="22" y="3"/>
                    </a:lnTo>
                    <a:lnTo>
                      <a:pt x="11" y="0"/>
                    </a:lnTo>
                    <a:lnTo>
                      <a:pt x="4" y="0"/>
                    </a:lnTo>
                    <a:lnTo>
                      <a:pt x="7" y="0"/>
                    </a:lnTo>
                    <a:lnTo>
                      <a:pt x="0" y="7"/>
                    </a:lnTo>
                    <a:lnTo>
                      <a:pt x="4" y="7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08" name="Freeform 42"/>
              <p:cNvSpPr>
                <a:spLocks/>
              </p:cNvSpPr>
              <p:nvPr/>
            </p:nvSpPr>
            <p:spPr bwMode="auto">
              <a:xfrm>
                <a:off x="2419" y="1834"/>
                <a:ext cx="68" cy="47"/>
              </a:xfrm>
              <a:custGeom>
                <a:avLst/>
                <a:gdLst>
                  <a:gd name="T0" fmla="*/ 3 w 68"/>
                  <a:gd name="T1" fmla="*/ 4 h 47"/>
                  <a:gd name="T2" fmla="*/ 0 w 68"/>
                  <a:gd name="T3" fmla="*/ 4 h 47"/>
                  <a:gd name="T4" fmla="*/ 14 w 68"/>
                  <a:gd name="T5" fmla="*/ 18 h 47"/>
                  <a:gd name="T6" fmla="*/ 25 w 68"/>
                  <a:gd name="T7" fmla="*/ 25 h 47"/>
                  <a:gd name="T8" fmla="*/ 32 w 68"/>
                  <a:gd name="T9" fmla="*/ 29 h 47"/>
                  <a:gd name="T10" fmla="*/ 39 w 68"/>
                  <a:gd name="T11" fmla="*/ 33 h 47"/>
                  <a:gd name="T12" fmla="*/ 47 w 68"/>
                  <a:gd name="T13" fmla="*/ 36 h 47"/>
                  <a:gd name="T14" fmla="*/ 54 w 68"/>
                  <a:gd name="T15" fmla="*/ 40 h 47"/>
                  <a:gd name="T16" fmla="*/ 61 w 68"/>
                  <a:gd name="T17" fmla="*/ 47 h 47"/>
                  <a:gd name="T18" fmla="*/ 68 w 68"/>
                  <a:gd name="T19" fmla="*/ 40 h 47"/>
                  <a:gd name="T20" fmla="*/ 57 w 68"/>
                  <a:gd name="T21" fmla="*/ 36 h 47"/>
                  <a:gd name="T22" fmla="*/ 50 w 68"/>
                  <a:gd name="T23" fmla="*/ 29 h 47"/>
                  <a:gd name="T24" fmla="*/ 43 w 68"/>
                  <a:gd name="T25" fmla="*/ 25 h 47"/>
                  <a:gd name="T26" fmla="*/ 36 w 68"/>
                  <a:gd name="T27" fmla="*/ 22 h 47"/>
                  <a:gd name="T28" fmla="*/ 29 w 68"/>
                  <a:gd name="T29" fmla="*/ 18 h 47"/>
                  <a:gd name="T30" fmla="*/ 18 w 68"/>
                  <a:gd name="T31" fmla="*/ 11 h 47"/>
                  <a:gd name="T32" fmla="*/ 7 w 68"/>
                  <a:gd name="T33" fmla="*/ 0 h 47"/>
                  <a:gd name="T34" fmla="*/ 3 w 68"/>
                  <a:gd name="T35" fmla="*/ 4 h 4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68"/>
                  <a:gd name="T55" fmla="*/ 0 h 47"/>
                  <a:gd name="T56" fmla="*/ 68 w 68"/>
                  <a:gd name="T57" fmla="*/ 47 h 4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68" h="47">
                    <a:moveTo>
                      <a:pt x="3" y="4"/>
                    </a:moveTo>
                    <a:lnTo>
                      <a:pt x="0" y="4"/>
                    </a:lnTo>
                    <a:lnTo>
                      <a:pt x="14" y="18"/>
                    </a:lnTo>
                    <a:lnTo>
                      <a:pt x="25" y="25"/>
                    </a:lnTo>
                    <a:lnTo>
                      <a:pt x="32" y="29"/>
                    </a:lnTo>
                    <a:lnTo>
                      <a:pt x="39" y="33"/>
                    </a:lnTo>
                    <a:lnTo>
                      <a:pt x="47" y="36"/>
                    </a:lnTo>
                    <a:lnTo>
                      <a:pt x="54" y="40"/>
                    </a:lnTo>
                    <a:lnTo>
                      <a:pt x="61" y="47"/>
                    </a:lnTo>
                    <a:lnTo>
                      <a:pt x="68" y="40"/>
                    </a:lnTo>
                    <a:lnTo>
                      <a:pt x="57" y="36"/>
                    </a:lnTo>
                    <a:lnTo>
                      <a:pt x="50" y="29"/>
                    </a:lnTo>
                    <a:lnTo>
                      <a:pt x="43" y="25"/>
                    </a:lnTo>
                    <a:lnTo>
                      <a:pt x="36" y="22"/>
                    </a:lnTo>
                    <a:lnTo>
                      <a:pt x="29" y="18"/>
                    </a:lnTo>
                    <a:lnTo>
                      <a:pt x="18" y="11"/>
                    </a:lnTo>
                    <a:lnTo>
                      <a:pt x="7" y="0"/>
                    </a:lnTo>
                    <a:lnTo>
                      <a:pt x="3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09" name="Freeform 43"/>
              <p:cNvSpPr>
                <a:spLocks/>
              </p:cNvSpPr>
              <p:nvPr/>
            </p:nvSpPr>
            <p:spPr bwMode="auto">
              <a:xfrm>
                <a:off x="2372" y="1809"/>
                <a:ext cx="54" cy="29"/>
              </a:xfrm>
              <a:custGeom>
                <a:avLst/>
                <a:gdLst>
                  <a:gd name="T0" fmla="*/ 4 w 54"/>
                  <a:gd name="T1" fmla="*/ 11 h 29"/>
                  <a:gd name="T2" fmla="*/ 0 w 54"/>
                  <a:gd name="T3" fmla="*/ 7 h 29"/>
                  <a:gd name="T4" fmla="*/ 11 w 54"/>
                  <a:gd name="T5" fmla="*/ 18 h 29"/>
                  <a:gd name="T6" fmla="*/ 18 w 54"/>
                  <a:gd name="T7" fmla="*/ 18 h 29"/>
                  <a:gd name="T8" fmla="*/ 25 w 54"/>
                  <a:gd name="T9" fmla="*/ 22 h 29"/>
                  <a:gd name="T10" fmla="*/ 32 w 54"/>
                  <a:gd name="T11" fmla="*/ 25 h 29"/>
                  <a:gd name="T12" fmla="*/ 36 w 54"/>
                  <a:gd name="T13" fmla="*/ 25 h 29"/>
                  <a:gd name="T14" fmla="*/ 43 w 54"/>
                  <a:gd name="T15" fmla="*/ 29 h 29"/>
                  <a:gd name="T16" fmla="*/ 50 w 54"/>
                  <a:gd name="T17" fmla="*/ 29 h 29"/>
                  <a:gd name="T18" fmla="*/ 54 w 54"/>
                  <a:gd name="T19" fmla="*/ 25 h 29"/>
                  <a:gd name="T20" fmla="*/ 47 w 54"/>
                  <a:gd name="T21" fmla="*/ 22 h 29"/>
                  <a:gd name="T22" fmla="*/ 40 w 54"/>
                  <a:gd name="T23" fmla="*/ 18 h 29"/>
                  <a:gd name="T24" fmla="*/ 32 w 54"/>
                  <a:gd name="T25" fmla="*/ 18 h 29"/>
                  <a:gd name="T26" fmla="*/ 25 w 54"/>
                  <a:gd name="T27" fmla="*/ 14 h 29"/>
                  <a:gd name="T28" fmla="*/ 22 w 54"/>
                  <a:gd name="T29" fmla="*/ 11 h 29"/>
                  <a:gd name="T30" fmla="*/ 14 w 54"/>
                  <a:gd name="T31" fmla="*/ 11 h 29"/>
                  <a:gd name="T32" fmla="*/ 11 w 54"/>
                  <a:gd name="T33" fmla="*/ 7 h 29"/>
                  <a:gd name="T34" fmla="*/ 4 w 54"/>
                  <a:gd name="T35" fmla="*/ 4 h 29"/>
                  <a:gd name="T36" fmla="*/ 0 w 54"/>
                  <a:gd name="T37" fmla="*/ 0 h 29"/>
                  <a:gd name="T38" fmla="*/ 4 w 54"/>
                  <a:gd name="T39" fmla="*/ 4 h 29"/>
                  <a:gd name="T40" fmla="*/ 4 w 54"/>
                  <a:gd name="T41" fmla="*/ 0 h 29"/>
                  <a:gd name="T42" fmla="*/ 0 w 54"/>
                  <a:gd name="T43" fmla="*/ 0 h 29"/>
                  <a:gd name="T44" fmla="*/ 4 w 54"/>
                  <a:gd name="T45" fmla="*/ 11 h 29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54"/>
                  <a:gd name="T70" fmla="*/ 0 h 29"/>
                  <a:gd name="T71" fmla="*/ 54 w 54"/>
                  <a:gd name="T72" fmla="*/ 29 h 29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54" h="29">
                    <a:moveTo>
                      <a:pt x="4" y="11"/>
                    </a:moveTo>
                    <a:lnTo>
                      <a:pt x="0" y="7"/>
                    </a:lnTo>
                    <a:lnTo>
                      <a:pt x="11" y="18"/>
                    </a:lnTo>
                    <a:lnTo>
                      <a:pt x="18" y="18"/>
                    </a:lnTo>
                    <a:lnTo>
                      <a:pt x="25" y="22"/>
                    </a:lnTo>
                    <a:lnTo>
                      <a:pt x="32" y="25"/>
                    </a:lnTo>
                    <a:lnTo>
                      <a:pt x="36" y="25"/>
                    </a:lnTo>
                    <a:lnTo>
                      <a:pt x="43" y="29"/>
                    </a:lnTo>
                    <a:lnTo>
                      <a:pt x="50" y="29"/>
                    </a:lnTo>
                    <a:lnTo>
                      <a:pt x="54" y="25"/>
                    </a:lnTo>
                    <a:lnTo>
                      <a:pt x="47" y="22"/>
                    </a:lnTo>
                    <a:lnTo>
                      <a:pt x="40" y="18"/>
                    </a:lnTo>
                    <a:lnTo>
                      <a:pt x="32" y="18"/>
                    </a:lnTo>
                    <a:lnTo>
                      <a:pt x="25" y="14"/>
                    </a:lnTo>
                    <a:lnTo>
                      <a:pt x="22" y="11"/>
                    </a:lnTo>
                    <a:lnTo>
                      <a:pt x="14" y="11"/>
                    </a:lnTo>
                    <a:lnTo>
                      <a:pt x="11" y="7"/>
                    </a:lnTo>
                    <a:lnTo>
                      <a:pt x="4" y="4"/>
                    </a:lnTo>
                    <a:lnTo>
                      <a:pt x="0" y="0"/>
                    </a:lnTo>
                    <a:lnTo>
                      <a:pt x="4" y="4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4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10" name="Freeform 44"/>
              <p:cNvSpPr>
                <a:spLocks/>
              </p:cNvSpPr>
              <p:nvPr/>
            </p:nvSpPr>
            <p:spPr bwMode="auto">
              <a:xfrm>
                <a:off x="2336" y="1802"/>
                <a:ext cx="40" cy="18"/>
              </a:xfrm>
              <a:custGeom>
                <a:avLst/>
                <a:gdLst>
                  <a:gd name="T0" fmla="*/ 0 w 40"/>
                  <a:gd name="T1" fmla="*/ 0 h 18"/>
                  <a:gd name="T2" fmla="*/ 14 w 40"/>
                  <a:gd name="T3" fmla="*/ 14 h 18"/>
                  <a:gd name="T4" fmla="*/ 25 w 40"/>
                  <a:gd name="T5" fmla="*/ 14 h 18"/>
                  <a:gd name="T6" fmla="*/ 29 w 40"/>
                  <a:gd name="T7" fmla="*/ 18 h 18"/>
                  <a:gd name="T8" fmla="*/ 40 w 40"/>
                  <a:gd name="T9" fmla="*/ 18 h 18"/>
                  <a:gd name="T10" fmla="*/ 36 w 40"/>
                  <a:gd name="T11" fmla="*/ 7 h 18"/>
                  <a:gd name="T12" fmla="*/ 32 w 40"/>
                  <a:gd name="T13" fmla="*/ 7 h 18"/>
                  <a:gd name="T14" fmla="*/ 29 w 40"/>
                  <a:gd name="T15" fmla="*/ 11 h 18"/>
                  <a:gd name="T16" fmla="*/ 25 w 40"/>
                  <a:gd name="T17" fmla="*/ 7 h 18"/>
                  <a:gd name="T18" fmla="*/ 22 w 40"/>
                  <a:gd name="T19" fmla="*/ 7 h 18"/>
                  <a:gd name="T20" fmla="*/ 18 w 40"/>
                  <a:gd name="T21" fmla="*/ 3 h 18"/>
                  <a:gd name="T22" fmla="*/ 14 w 40"/>
                  <a:gd name="T23" fmla="*/ 3 h 18"/>
                  <a:gd name="T24" fmla="*/ 11 w 40"/>
                  <a:gd name="T25" fmla="*/ 0 h 18"/>
                  <a:gd name="T26" fmla="*/ 7 w 40"/>
                  <a:gd name="T27" fmla="*/ 0 h 18"/>
                  <a:gd name="T28" fmla="*/ 7 w 40"/>
                  <a:gd name="T29" fmla="*/ 3 h 18"/>
                  <a:gd name="T30" fmla="*/ 0 w 40"/>
                  <a:gd name="T31" fmla="*/ 0 h 18"/>
                  <a:gd name="T32" fmla="*/ 0 w 40"/>
                  <a:gd name="T33" fmla="*/ 3 h 18"/>
                  <a:gd name="T34" fmla="*/ 4 w 40"/>
                  <a:gd name="T35" fmla="*/ 3 h 18"/>
                  <a:gd name="T36" fmla="*/ 0 w 40"/>
                  <a:gd name="T37" fmla="*/ 0 h 1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40"/>
                  <a:gd name="T58" fmla="*/ 0 h 18"/>
                  <a:gd name="T59" fmla="*/ 40 w 40"/>
                  <a:gd name="T60" fmla="*/ 18 h 18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40" h="18">
                    <a:moveTo>
                      <a:pt x="0" y="0"/>
                    </a:moveTo>
                    <a:lnTo>
                      <a:pt x="14" y="14"/>
                    </a:lnTo>
                    <a:lnTo>
                      <a:pt x="25" y="14"/>
                    </a:lnTo>
                    <a:lnTo>
                      <a:pt x="29" y="18"/>
                    </a:lnTo>
                    <a:lnTo>
                      <a:pt x="40" y="18"/>
                    </a:lnTo>
                    <a:lnTo>
                      <a:pt x="36" y="7"/>
                    </a:lnTo>
                    <a:lnTo>
                      <a:pt x="32" y="7"/>
                    </a:lnTo>
                    <a:lnTo>
                      <a:pt x="29" y="11"/>
                    </a:lnTo>
                    <a:lnTo>
                      <a:pt x="25" y="7"/>
                    </a:lnTo>
                    <a:lnTo>
                      <a:pt x="22" y="7"/>
                    </a:lnTo>
                    <a:lnTo>
                      <a:pt x="18" y="3"/>
                    </a:lnTo>
                    <a:lnTo>
                      <a:pt x="14" y="3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7" y="3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4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11" name="Freeform 45"/>
              <p:cNvSpPr>
                <a:spLocks/>
              </p:cNvSpPr>
              <p:nvPr/>
            </p:nvSpPr>
            <p:spPr bwMode="auto">
              <a:xfrm>
                <a:off x="2336" y="1762"/>
                <a:ext cx="22" cy="43"/>
              </a:xfrm>
              <a:custGeom>
                <a:avLst/>
                <a:gdLst>
                  <a:gd name="T0" fmla="*/ 14 w 22"/>
                  <a:gd name="T1" fmla="*/ 4 h 43"/>
                  <a:gd name="T2" fmla="*/ 18 w 22"/>
                  <a:gd name="T3" fmla="*/ 0 h 43"/>
                  <a:gd name="T4" fmla="*/ 7 w 22"/>
                  <a:gd name="T5" fmla="*/ 11 h 43"/>
                  <a:gd name="T6" fmla="*/ 4 w 22"/>
                  <a:gd name="T7" fmla="*/ 22 h 43"/>
                  <a:gd name="T8" fmla="*/ 0 w 22"/>
                  <a:gd name="T9" fmla="*/ 33 h 43"/>
                  <a:gd name="T10" fmla="*/ 0 w 22"/>
                  <a:gd name="T11" fmla="*/ 40 h 43"/>
                  <a:gd name="T12" fmla="*/ 7 w 22"/>
                  <a:gd name="T13" fmla="*/ 43 h 43"/>
                  <a:gd name="T14" fmla="*/ 11 w 22"/>
                  <a:gd name="T15" fmla="*/ 33 h 43"/>
                  <a:gd name="T16" fmla="*/ 11 w 22"/>
                  <a:gd name="T17" fmla="*/ 25 h 43"/>
                  <a:gd name="T18" fmla="*/ 14 w 22"/>
                  <a:gd name="T19" fmla="*/ 15 h 43"/>
                  <a:gd name="T20" fmla="*/ 18 w 22"/>
                  <a:gd name="T21" fmla="*/ 7 h 43"/>
                  <a:gd name="T22" fmla="*/ 22 w 22"/>
                  <a:gd name="T23" fmla="*/ 4 h 43"/>
                  <a:gd name="T24" fmla="*/ 18 w 22"/>
                  <a:gd name="T25" fmla="*/ 7 h 43"/>
                  <a:gd name="T26" fmla="*/ 22 w 22"/>
                  <a:gd name="T27" fmla="*/ 7 h 43"/>
                  <a:gd name="T28" fmla="*/ 22 w 22"/>
                  <a:gd name="T29" fmla="*/ 4 h 43"/>
                  <a:gd name="T30" fmla="*/ 14 w 22"/>
                  <a:gd name="T31" fmla="*/ 4 h 4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2"/>
                  <a:gd name="T49" fmla="*/ 0 h 43"/>
                  <a:gd name="T50" fmla="*/ 22 w 22"/>
                  <a:gd name="T51" fmla="*/ 43 h 43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2" h="43">
                    <a:moveTo>
                      <a:pt x="14" y="4"/>
                    </a:moveTo>
                    <a:lnTo>
                      <a:pt x="18" y="0"/>
                    </a:lnTo>
                    <a:lnTo>
                      <a:pt x="7" y="11"/>
                    </a:lnTo>
                    <a:lnTo>
                      <a:pt x="4" y="22"/>
                    </a:lnTo>
                    <a:lnTo>
                      <a:pt x="0" y="33"/>
                    </a:lnTo>
                    <a:lnTo>
                      <a:pt x="0" y="40"/>
                    </a:lnTo>
                    <a:lnTo>
                      <a:pt x="7" y="43"/>
                    </a:lnTo>
                    <a:lnTo>
                      <a:pt x="11" y="33"/>
                    </a:lnTo>
                    <a:lnTo>
                      <a:pt x="11" y="25"/>
                    </a:lnTo>
                    <a:lnTo>
                      <a:pt x="14" y="15"/>
                    </a:lnTo>
                    <a:lnTo>
                      <a:pt x="18" y="7"/>
                    </a:lnTo>
                    <a:lnTo>
                      <a:pt x="22" y="4"/>
                    </a:lnTo>
                    <a:lnTo>
                      <a:pt x="18" y="7"/>
                    </a:lnTo>
                    <a:lnTo>
                      <a:pt x="22" y="7"/>
                    </a:lnTo>
                    <a:lnTo>
                      <a:pt x="22" y="4"/>
                    </a:lnTo>
                    <a:lnTo>
                      <a:pt x="14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12" name="Freeform 46"/>
              <p:cNvSpPr>
                <a:spLocks/>
              </p:cNvSpPr>
              <p:nvPr/>
            </p:nvSpPr>
            <p:spPr bwMode="auto">
              <a:xfrm>
                <a:off x="2350" y="1456"/>
                <a:ext cx="119" cy="310"/>
              </a:xfrm>
              <a:custGeom>
                <a:avLst/>
                <a:gdLst>
                  <a:gd name="T0" fmla="*/ 112 w 119"/>
                  <a:gd name="T1" fmla="*/ 0 h 310"/>
                  <a:gd name="T2" fmla="*/ 98 w 119"/>
                  <a:gd name="T3" fmla="*/ 18 h 310"/>
                  <a:gd name="T4" fmla="*/ 87 w 119"/>
                  <a:gd name="T5" fmla="*/ 36 h 310"/>
                  <a:gd name="T6" fmla="*/ 76 w 119"/>
                  <a:gd name="T7" fmla="*/ 54 h 310"/>
                  <a:gd name="T8" fmla="*/ 62 w 119"/>
                  <a:gd name="T9" fmla="*/ 72 h 310"/>
                  <a:gd name="T10" fmla="*/ 54 w 119"/>
                  <a:gd name="T11" fmla="*/ 90 h 310"/>
                  <a:gd name="T12" fmla="*/ 47 w 119"/>
                  <a:gd name="T13" fmla="*/ 108 h 310"/>
                  <a:gd name="T14" fmla="*/ 40 w 119"/>
                  <a:gd name="T15" fmla="*/ 130 h 310"/>
                  <a:gd name="T16" fmla="*/ 33 w 119"/>
                  <a:gd name="T17" fmla="*/ 148 h 310"/>
                  <a:gd name="T18" fmla="*/ 26 w 119"/>
                  <a:gd name="T19" fmla="*/ 166 h 310"/>
                  <a:gd name="T20" fmla="*/ 22 w 119"/>
                  <a:gd name="T21" fmla="*/ 187 h 310"/>
                  <a:gd name="T22" fmla="*/ 18 w 119"/>
                  <a:gd name="T23" fmla="*/ 205 h 310"/>
                  <a:gd name="T24" fmla="*/ 15 w 119"/>
                  <a:gd name="T25" fmla="*/ 227 h 310"/>
                  <a:gd name="T26" fmla="*/ 11 w 119"/>
                  <a:gd name="T27" fmla="*/ 249 h 310"/>
                  <a:gd name="T28" fmla="*/ 8 w 119"/>
                  <a:gd name="T29" fmla="*/ 267 h 310"/>
                  <a:gd name="T30" fmla="*/ 4 w 119"/>
                  <a:gd name="T31" fmla="*/ 288 h 310"/>
                  <a:gd name="T32" fmla="*/ 0 w 119"/>
                  <a:gd name="T33" fmla="*/ 310 h 310"/>
                  <a:gd name="T34" fmla="*/ 8 w 119"/>
                  <a:gd name="T35" fmla="*/ 310 h 310"/>
                  <a:gd name="T36" fmla="*/ 11 w 119"/>
                  <a:gd name="T37" fmla="*/ 292 h 310"/>
                  <a:gd name="T38" fmla="*/ 15 w 119"/>
                  <a:gd name="T39" fmla="*/ 270 h 310"/>
                  <a:gd name="T40" fmla="*/ 18 w 119"/>
                  <a:gd name="T41" fmla="*/ 249 h 310"/>
                  <a:gd name="T42" fmla="*/ 22 w 119"/>
                  <a:gd name="T43" fmla="*/ 227 h 310"/>
                  <a:gd name="T44" fmla="*/ 26 w 119"/>
                  <a:gd name="T45" fmla="*/ 209 h 310"/>
                  <a:gd name="T46" fmla="*/ 29 w 119"/>
                  <a:gd name="T47" fmla="*/ 187 h 310"/>
                  <a:gd name="T48" fmla="*/ 36 w 119"/>
                  <a:gd name="T49" fmla="*/ 169 h 310"/>
                  <a:gd name="T50" fmla="*/ 40 w 119"/>
                  <a:gd name="T51" fmla="*/ 151 h 310"/>
                  <a:gd name="T52" fmla="*/ 47 w 119"/>
                  <a:gd name="T53" fmla="*/ 130 h 310"/>
                  <a:gd name="T54" fmla="*/ 54 w 119"/>
                  <a:gd name="T55" fmla="*/ 112 h 310"/>
                  <a:gd name="T56" fmla="*/ 62 w 119"/>
                  <a:gd name="T57" fmla="*/ 94 h 310"/>
                  <a:gd name="T58" fmla="*/ 72 w 119"/>
                  <a:gd name="T59" fmla="*/ 76 h 310"/>
                  <a:gd name="T60" fmla="*/ 83 w 119"/>
                  <a:gd name="T61" fmla="*/ 58 h 310"/>
                  <a:gd name="T62" fmla="*/ 90 w 119"/>
                  <a:gd name="T63" fmla="*/ 40 h 310"/>
                  <a:gd name="T64" fmla="*/ 105 w 119"/>
                  <a:gd name="T65" fmla="*/ 22 h 310"/>
                  <a:gd name="T66" fmla="*/ 119 w 119"/>
                  <a:gd name="T67" fmla="*/ 4 h 310"/>
                  <a:gd name="T68" fmla="*/ 112 w 119"/>
                  <a:gd name="T69" fmla="*/ 0 h 31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19"/>
                  <a:gd name="T106" fmla="*/ 0 h 310"/>
                  <a:gd name="T107" fmla="*/ 119 w 119"/>
                  <a:gd name="T108" fmla="*/ 310 h 310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19" h="310">
                    <a:moveTo>
                      <a:pt x="112" y="0"/>
                    </a:moveTo>
                    <a:lnTo>
                      <a:pt x="98" y="18"/>
                    </a:lnTo>
                    <a:lnTo>
                      <a:pt x="87" y="36"/>
                    </a:lnTo>
                    <a:lnTo>
                      <a:pt x="76" y="54"/>
                    </a:lnTo>
                    <a:lnTo>
                      <a:pt x="62" y="72"/>
                    </a:lnTo>
                    <a:lnTo>
                      <a:pt x="54" y="90"/>
                    </a:lnTo>
                    <a:lnTo>
                      <a:pt x="47" y="108"/>
                    </a:lnTo>
                    <a:lnTo>
                      <a:pt x="40" y="130"/>
                    </a:lnTo>
                    <a:lnTo>
                      <a:pt x="33" y="148"/>
                    </a:lnTo>
                    <a:lnTo>
                      <a:pt x="26" y="166"/>
                    </a:lnTo>
                    <a:lnTo>
                      <a:pt x="22" y="187"/>
                    </a:lnTo>
                    <a:lnTo>
                      <a:pt x="18" y="205"/>
                    </a:lnTo>
                    <a:lnTo>
                      <a:pt x="15" y="227"/>
                    </a:lnTo>
                    <a:lnTo>
                      <a:pt x="11" y="249"/>
                    </a:lnTo>
                    <a:lnTo>
                      <a:pt x="8" y="267"/>
                    </a:lnTo>
                    <a:lnTo>
                      <a:pt x="4" y="288"/>
                    </a:lnTo>
                    <a:lnTo>
                      <a:pt x="0" y="310"/>
                    </a:lnTo>
                    <a:lnTo>
                      <a:pt x="8" y="310"/>
                    </a:lnTo>
                    <a:lnTo>
                      <a:pt x="11" y="292"/>
                    </a:lnTo>
                    <a:lnTo>
                      <a:pt x="15" y="270"/>
                    </a:lnTo>
                    <a:lnTo>
                      <a:pt x="18" y="249"/>
                    </a:lnTo>
                    <a:lnTo>
                      <a:pt x="22" y="227"/>
                    </a:lnTo>
                    <a:lnTo>
                      <a:pt x="26" y="209"/>
                    </a:lnTo>
                    <a:lnTo>
                      <a:pt x="29" y="187"/>
                    </a:lnTo>
                    <a:lnTo>
                      <a:pt x="36" y="169"/>
                    </a:lnTo>
                    <a:lnTo>
                      <a:pt x="40" y="151"/>
                    </a:lnTo>
                    <a:lnTo>
                      <a:pt x="47" y="130"/>
                    </a:lnTo>
                    <a:lnTo>
                      <a:pt x="54" y="112"/>
                    </a:lnTo>
                    <a:lnTo>
                      <a:pt x="62" y="94"/>
                    </a:lnTo>
                    <a:lnTo>
                      <a:pt x="72" y="76"/>
                    </a:lnTo>
                    <a:lnTo>
                      <a:pt x="83" y="58"/>
                    </a:lnTo>
                    <a:lnTo>
                      <a:pt x="90" y="40"/>
                    </a:lnTo>
                    <a:lnTo>
                      <a:pt x="105" y="22"/>
                    </a:lnTo>
                    <a:lnTo>
                      <a:pt x="119" y="4"/>
                    </a:lnTo>
                    <a:lnTo>
                      <a:pt x="11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13" name="Freeform 47"/>
              <p:cNvSpPr>
                <a:spLocks/>
              </p:cNvSpPr>
              <p:nvPr/>
            </p:nvSpPr>
            <p:spPr bwMode="auto">
              <a:xfrm>
                <a:off x="2462" y="1363"/>
                <a:ext cx="101" cy="97"/>
              </a:xfrm>
              <a:custGeom>
                <a:avLst/>
                <a:gdLst>
                  <a:gd name="T0" fmla="*/ 97 w 101"/>
                  <a:gd name="T1" fmla="*/ 0 h 97"/>
                  <a:gd name="T2" fmla="*/ 90 w 101"/>
                  <a:gd name="T3" fmla="*/ 7 h 97"/>
                  <a:gd name="T4" fmla="*/ 83 w 101"/>
                  <a:gd name="T5" fmla="*/ 10 h 97"/>
                  <a:gd name="T6" fmla="*/ 76 w 101"/>
                  <a:gd name="T7" fmla="*/ 18 h 97"/>
                  <a:gd name="T8" fmla="*/ 68 w 101"/>
                  <a:gd name="T9" fmla="*/ 21 h 97"/>
                  <a:gd name="T10" fmla="*/ 65 w 101"/>
                  <a:gd name="T11" fmla="*/ 28 h 97"/>
                  <a:gd name="T12" fmla="*/ 58 w 101"/>
                  <a:gd name="T13" fmla="*/ 32 h 97"/>
                  <a:gd name="T14" fmla="*/ 50 w 101"/>
                  <a:gd name="T15" fmla="*/ 39 h 97"/>
                  <a:gd name="T16" fmla="*/ 43 w 101"/>
                  <a:gd name="T17" fmla="*/ 43 h 97"/>
                  <a:gd name="T18" fmla="*/ 40 w 101"/>
                  <a:gd name="T19" fmla="*/ 50 h 97"/>
                  <a:gd name="T20" fmla="*/ 32 w 101"/>
                  <a:gd name="T21" fmla="*/ 57 h 97"/>
                  <a:gd name="T22" fmla="*/ 25 w 101"/>
                  <a:gd name="T23" fmla="*/ 61 h 97"/>
                  <a:gd name="T24" fmla="*/ 22 w 101"/>
                  <a:gd name="T25" fmla="*/ 68 h 97"/>
                  <a:gd name="T26" fmla="*/ 4 w 101"/>
                  <a:gd name="T27" fmla="*/ 86 h 97"/>
                  <a:gd name="T28" fmla="*/ 0 w 101"/>
                  <a:gd name="T29" fmla="*/ 93 h 97"/>
                  <a:gd name="T30" fmla="*/ 7 w 101"/>
                  <a:gd name="T31" fmla="*/ 97 h 97"/>
                  <a:gd name="T32" fmla="*/ 11 w 101"/>
                  <a:gd name="T33" fmla="*/ 90 h 97"/>
                  <a:gd name="T34" fmla="*/ 14 w 101"/>
                  <a:gd name="T35" fmla="*/ 82 h 97"/>
                  <a:gd name="T36" fmla="*/ 22 w 101"/>
                  <a:gd name="T37" fmla="*/ 79 h 97"/>
                  <a:gd name="T38" fmla="*/ 25 w 101"/>
                  <a:gd name="T39" fmla="*/ 72 h 97"/>
                  <a:gd name="T40" fmla="*/ 32 w 101"/>
                  <a:gd name="T41" fmla="*/ 68 h 97"/>
                  <a:gd name="T42" fmla="*/ 36 w 101"/>
                  <a:gd name="T43" fmla="*/ 61 h 97"/>
                  <a:gd name="T44" fmla="*/ 43 w 101"/>
                  <a:gd name="T45" fmla="*/ 57 h 97"/>
                  <a:gd name="T46" fmla="*/ 50 w 101"/>
                  <a:gd name="T47" fmla="*/ 50 h 97"/>
                  <a:gd name="T48" fmla="*/ 54 w 101"/>
                  <a:gd name="T49" fmla="*/ 43 h 97"/>
                  <a:gd name="T50" fmla="*/ 61 w 101"/>
                  <a:gd name="T51" fmla="*/ 39 h 97"/>
                  <a:gd name="T52" fmla="*/ 68 w 101"/>
                  <a:gd name="T53" fmla="*/ 32 h 97"/>
                  <a:gd name="T54" fmla="*/ 76 w 101"/>
                  <a:gd name="T55" fmla="*/ 28 h 97"/>
                  <a:gd name="T56" fmla="*/ 83 w 101"/>
                  <a:gd name="T57" fmla="*/ 21 h 97"/>
                  <a:gd name="T58" fmla="*/ 90 w 101"/>
                  <a:gd name="T59" fmla="*/ 18 h 97"/>
                  <a:gd name="T60" fmla="*/ 94 w 101"/>
                  <a:gd name="T61" fmla="*/ 10 h 97"/>
                  <a:gd name="T62" fmla="*/ 101 w 101"/>
                  <a:gd name="T63" fmla="*/ 7 h 97"/>
                  <a:gd name="T64" fmla="*/ 97 w 101"/>
                  <a:gd name="T65" fmla="*/ 0 h 9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01"/>
                  <a:gd name="T100" fmla="*/ 0 h 97"/>
                  <a:gd name="T101" fmla="*/ 101 w 101"/>
                  <a:gd name="T102" fmla="*/ 97 h 97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01" h="97">
                    <a:moveTo>
                      <a:pt x="97" y="0"/>
                    </a:moveTo>
                    <a:lnTo>
                      <a:pt x="90" y="7"/>
                    </a:lnTo>
                    <a:lnTo>
                      <a:pt x="83" y="10"/>
                    </a:lnTo>
                    <a:lnTo>
                      <a:pt x="76" y="18"/>
                    </a:lnTo>
                    <a:lnTo>
                      <a:pt x="68" y="21"/>
                    </a:lnTo>
                    <a:lnTo>
                      <a:pt x="65" y="28"/>
                    </a:lnTo>
                    <a:lnTo>
                      <a:pt x="58" y="32"/>
                    </a:lnTo>
                    <a:lnTo>
                      <a:pt x="50" y="39"/>
                    </a:lnTo>
                    <a:lnTo>
                      <a:pt x="43" y="43"/>
                    </a:lnTo>
                    <a:lnTo>
                      <a:pt x="40" y="50"/>
                    </a:lnTo>
                    <a:lnTo>
                      <a:pt x="32" y="57"/>
                    </a:lnTo>
                    <a:lnTo>
                      <a:pt x="25" y="61"/>
                    </a:lnTo>
                    <a:lnTo>
                      <a:pt x="22" y="68"/>
                    </a:lnTo>
                    <a:lnTo>
                      <a:pt x="4" y="86"/>
                    </a:lnTo>
                    <a:lnTo>
                      <a:pt x="0" y="93"/>
                    </a:lnTo>
                    <a:lnTo>
                      <a:pt x="7" y="97"/>
                    </a:lnTo>
                    <a:lnTo>
                      <a:pt x="11" y="90"/>
                    </a:lnTo>
                    <a:lnTo>
                      <a:pt x="14" y="82"/>
                    </a:lnTo>
                    <a:lnTo>
                      <a:pt x="22" y="79"/>
                    </a:lnTo>
                    <a:lnTo>
                      <a:pt x="25" y="72"/>
                    </a:lnTo>
                    <a:lnTo>
                      <a:pt x="32" y="68"/>
                    </a:lnTo>
                    <a:lnTo>
                      <a:pt x="36" y="61"/>
                    </a:lnTo>
                    <a:lnTo>
                      <a:pt x="43" y="57"/>
                    </a:lnTo>
                    <a:lnTo>
                      <a:pt x="50" y="50"/>
                    </a:lnTo>
                    <a:lnTo>
                      <a:pt x="54" y="43"/>
                    </a:lnTo>
                    <a:lnTo>
                      <a:pt x="61" y="39"/>
                    </a:lnTo>
                    <a:lnTo>
                      <a:pt x="68" y="32"/>
                    </a:lnTo>
                    <a:lnTo>
                      <a:pt x="76" y="28"/>
                    </a:lnTo>
                    <a:lnTo>
                      <a:pt x="83" y="21"/>
                    </a:lnTo>
                    <a:lnTo>
                      <a:pt x="90" y="18"/>
                    </a:lnTo>
                    <a:lnTo>
                      <a:pt x="94" y="10"/>
                    </a:lnTo>
                    <a:lnTo>
                      <a:pt x="101" y="7"/>
                    </a:lnTo>
                    <a:lnTo>
                      <a:pt x="9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14" name="Freeform 48"/>
              <p:cNvSpPr>
                <a:spLocks/>
              </p:cNvSpPr>
              <p:nvPr/>
            </p:nvSpPr>
            <p:spPr bwMode="auto">
              <a:xfrm>
                <a:off x="2559" y="1276"/>
                <a:ext cx="205" cy="94"/>
              </a:xfrm>
              <a:custGeom>
                <a:avLst/>
                <a:gdLst>
                  <a:gd name="T0" fmla="*/ 205 w 205"/>
                  <a:gd name="T1" fmla="*/ 0 h 94"/>
                  <a:gd name="T2" fmla="*/ 191 w 205"/>
                  <a:gd name="T3" fmla="*/ 4 h 94"/>
                  <a:gd name="T4" fmla="*/ 177 w 205"/>
                  <a:gd name="T5" fmla="*/ 7 h 94"/>
                  <a:gd name="T6" fmla="*/ 166 w 205"/>
                  <a:gd name="T7" fmla="*/ 15 h 94"/>
                  <a:gd name="T8" fmla="*/ 151 w 205"/>
                  <a:gd name="T9" fmla="*/ 18 h 94"/>
                  <a:gd name="T10" fmla="*/ 137 w 205"/>
                  <a:gd name="T11" fmla="*/ 22 h 94"/>
                  <a:gd name="T12" fmla="*/ 126 w 205"/>
                  <a:gd name="T13" fmla="*/ 25 h 94"/>
                  <a:gd name="T14" fmla="*/ 112 w 205"/>
                  <a:gd name="T15" fmla="*/ 29 h 94"/>
                  <a:gd name="T16" fmla="*/ 97 w 205"/>
                  <a:gd name="T17" fmla="*/ 36 h 94"/>
                  <a:gd name="T18" fmla="*/ 87 w 205"/>
                  <a:gd name="T19" fmla="*/ 40 h 94"/>
                  <a:gd name="T20" fmla="*/ 72 w 205"/>
                  <a:gd name="T21" fmla="*/ 47 h 94"/>
                  <a:gd name="T22" fmla="*/ 58 w 205"/>
                  <a:gd name="T23" fmla="*/ 51 h 94"/>
                  <a:gd name="T24" fmla="*/ 47 w 205"/>
                  <a:gd name="T25" fmla="*/ 58 h 94"/>
                  <a:gd name="T26" fmla="*/ 33 w 205"/>
                  <a:gd name="T27" fmla="*/ 61 h 94"/>
                  <a:gd name="T28" fmla="*/ 22 w 205"/>
                  <a:gd name="T29" fmla="*/ 72 h 94"/>
                  <a:gd name="T30" fmla="*/ 11 w 205"/>
                  <a:gd name="T31" fmla="*/ 79 h 94"/>
                  <a:gd name="T32" fmla="*/ 0 w 205"/>
                  <a:gd name="T33" fmla="*/ 87 h 94"/>
                  <a:gd name="T34" fmla="*/ 4 w 205"/>
                  <a:gd name="T35" fmla="*/ 94 h 94"/>
                  <a:gd name="T36" fmla="*/ 15 w 205"/>
                  <a:gd name="T37" fmla="*/ 83 h 94"/>
                  <a:gd name="T38" fmla="*/ 25 w 205"/>
                  <a:gd name="T39" fmla="*/ 76 h 94"/>
                  <a:gd name="T40" fmla="*/ 36 w 205"/>
                  <a:gd name="T41" fmla="*/ 69 h 94"/>
                  <a:gd name="T42" fmla="*/ 51 w 205"/>
                  <a:gd name="T43" fmla="*/ 65 h 94"/>
                  <a:gd name="T44" fmla="*/ 61 w 205"/>
                  <a:gd name="T45" fmla="*/ 58 h 94"/>
                  <a:gd name="T46" fmla="*/ 72 w 205"/>
                  <a:gd name="T47" fmla="*/ 51 h 94"/>
                  <a:gd name="T48" fmla="*/ 87 w 205"/>
                  <a:gd name="T49" fmla="*/ 47 h 94"/>
                  <a:gd name="T50" fmla="*/ 101 w 205"/>
                  <a:gd name="T51" fmla="*/ 43 h 94"/>
                  <a:gd name="T52" fmla="*/ 112 w 205"/>
                  <a:gd name="T53" fmla="*/ 36 h 94"/>
                  <a:gd name="T54" fmla="*/ 126 w 205"/>
                  <a:gd name="T55" fmla="*/ 33 h 94"/>
                  <a:gd name="T56" fmla="*/ 141 w 205"/>
                  <a:gd name="T57" fmla="*/ 29 h 94"/>
                  <a:gd name="T58" fmla="*/ 151 w 205"/>
                  <a:gd name="T59" fmla="*/ 25 h 94"/>
                  <a:gd name="T60" fmla="*/ 166 w 205"/>
                  <a:gd name="T61" fmla="*/ 22 h 94"/>
                  <a:gd name="T62" fmla="*/ 180 w 205"/>
                  <a:gd name="T63" fmla="*/ 15 h 94"/>
                  <a:gd name="T64" fmla="*/ 195 w 205"/>
                  <a:gd name="T65" fmla="*/ 11 h 94"/>
                  <a:gd name="T66" fmla="*/ 205 w 205"/>
                  <a:gd name="T67" fmla="*/ 7 h 94"/>
                  <a:gd name="T68" fmla="*/ 205 w 205"/>
                  <a:gd name="T69" fmla="*/ 0 h 94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205"/>
                  <a:gd name="T106" fmla="*/ 0 h 94"/>
                  <a:gd name="T107" fmla="*/ 205 w 205"/>
                  <a:gd name="T108" fmla="*/ 94 h 94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205" h="94">
                    <a:moveTo>
                      <a:pt x="205" y="0"/>
                    </a:moveTo>
                    <a:lnTo>
                      <a:pt x="191" y="4"/>
                    </a:lnTo>
                    <a:lnTo>
                      <a:pt x="177" y="7"/>
                    </a:lnTo>
                    <a:lnTo>
                      <a:pt x="166" y="15"/>
                    </a:lnTo>
                    <a:lnTo>
                      <a:pt x="151" y="18"/>
                    </a:lnTo>
                    <a:lnTo>
                      <a:pt x="137" y="22"/>
                    </a:lnTo>
                    <a:lnTo>
                      <a:pt x="126" y="25"/>
                    </a:lnTo>
                    <a:lnTo>
                      <a:pt x="112" y="29"/>
                    </a:lnTo>
                    <a:lnTo>
                      <a:pt x="97" y="36"/>
                    </a:lnTo>
                    <a:lnTo>
                      <a:pt x="87" y="40"/>
                    </a:lnTo>
                    <a:lnTo>
                      <a:pt x="72" y="47"/>
                    </a:lnTo>
                    <a:lnTo>
                      <a:pt x="58" y="51"/>
                    </a:lnTo>
                    <a:lnTo>
                      <a:pt x="47" y="58"/>
                    </a:lnTo>
                    <a:lnTo>
                      <a:pt x="33" y="61"/>
                    </a:lnTo>
                    <a:lnTo>
                      <a:pt x="22" y="72"/>
                    </a:lnTo>
                    <a:lnTo>
                      <a:pt x="11" y="79"/>
                    </a:lnTo>
                    <a:lnTo>
                      <a:pt x="0" y="87"/>
                    </a:lnTo>
                    <a:lnTo>
                      <a:pt x="4" y="94"/>
                    </a:lnTo>
                    <a:lnTo>
                      <a:pt x="15" y="83"/>
                    </a:lnTo>
                    <a:lnTo>
                      <a:pt x="25" y="76"/>
                    </a:lnTo>
                    <a:lnTo>
                      <a:pt x="36" y="69"/>
                    </a:lnTo>
                    <a:lnTo>
                      <a:pt x="51" y="65"/>
                    </a:lnTo>
                    <a:lnTo>
                      <a:pt x="61" y="58"/>
                    </a:lnTo>
                    <a:lnTo>
                      <a:pt x="72" y="51"/>
                    </a:lnTo>
                    <a:lnTo>
                      <a:pt x="87" y="47"/>
                    </a:lnTo>
                    <a:lnTo>
                      <a:pt x="101" y="43"/>
                    </a:lnTo>
                    <a:lnTo>
                      <a:pt x="112" y="36"/>
                    </a:lnTo>
                    <a:lnTo>
                      <a:pt x="126" y="33"/>
                    </a:lnTo>
                    <a:lnTo>
                      <a:pt x="141" y="29"/>
                    </a:lnTo>
                    <a:lnTo>
                      <a:pt x="151" y="25"/>
                    </a:lnTo>
                    <a:lnTo>
                      <a:pt x="166" y="22"/>
                    </a:lnTo>
                    <a:lnTo>
                      <a:pt x="180" y="15"/>
                    </a:lnTo>
                    <a:lnTo>
                      <a:pt x="195" y="11"/>
                    </a:lnTo>
                    <a:lnTo>
                      <a:pt x="205" y="7"/>
                    </a:lnTo>
                    <a:lnTo>
                      <a:pt x="20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15" name="Freeform 49"/>
              <p:cNvSpPr>
                <a:spLocks/>
              </p:cNvSpPr>
              <p:nvPr/>
            </p:nvSpPr>
            <p:spPr bwMode="auto">
              <a:xfrm>
                <a:off x="2764" y="1273"/>
                <a:ext cx="169" cy="43"/>
              </a:xfrm>
              <a:custGeom>
                <a:avLst/>
                <a:gdLst>
                  <a:gd name="T0" fmla="*/ 166 w 169"/>
                  <a:gd name="T1" fmla="*/ 36 h 43"/>
                  <a:gd name="T2" fmla="*/ 169 w 169"/>
                  <a:gd name="T3" fmla="*/ 36 h 43"/>
                  <a:gd name="T4" fmla="*/ 162 w 169"/>
                  <a:gd name="T5" fmla="*/ 28 h 43"/>
                  <a:gd name="T6" fmla="*/ 151 w 169"/>
                  <a:gd name="T7" fmla="*/ 25 h 43"/>
                  <a:gd name="T8" fmla="*/ 144 w 169"/>
                  <a:gd name="T9" fmla="*/ 18 h 43"/>
                  <a:gd name="T10" fmla="*/ 133 w 169"/>
                  <a:gd name="T11" fmla="*/ 14 h 43"/>
                  <a:gd name="T12" fmla="*/ 123 w 169"/>
                  <a:gd name="T13" fmla="*/ 10 h 43"/>
                  <a:gd name="T14" fmla="*/ 112 w 169"/>
                  <a:gd name="T15" fmla="*/ 7 h 43"/>
                  <a:gd name="T16" fmla="*/ 101 w 169"/>
                  <a:gd name="T17" fmla="*/ 3 h 43"/>
                  <a:gd name="T18" fmla="*/ 87 w 169"/>
                  <a:gd name="T19" fmla="*/ 3 h 43"/>
                  <a:gd name="T20" fmla="*/ 76 w 169"/>
                  <a:gd name="T21" fmla="*/ 0 h 43"/>
                  <a:gd name="T22" fmla="*/ 22 w 169"/>
                  <a:gd name="T23" fmla="*/ 0 h 43"/>
                  <a:gd name="T24" fmla="*/ 11 w 169"/>
                  <a:gd name="T25" fmla="*/ 3 h 43"/>
                  <a:gd name="T26" fmla="*/ 0 w 169"/>
                  <a:gd name="T27" fmla="*/ 3 h 43"/>
                  <a:gd name="T28" fmla="*/ 0 w 169"/>
                  <a:gd name="T29" fmla="*/ 10 h 43"/>
                  <a:gd name="T30" fmla="*/ 11 w 169"/>
                  <a:gd name="T31" fmla="*/ 10 h 43"/>
                  <a:gd name="T32" fmla="*/ 22 w 169"/>
                  <a:gd name="T33" fmla="*/ 7 h 43"/>
                  <a:gd name="T34" fmla="*/ 76 w 169"/>
                  <a:gd name="T35" fmla="*/ 7 h 43"/>
                  <a:gd name="T36" fmla="*/ 87 w 169"/>
                  <a:gd name="T37" fmla="*/ 10 h 43"/>
                  <a:gd name="T38" fmla="*/ 98 w 169"/>
                  <a:gd name="T39" fmla="*/ 10 h 43"/>
                  <a:gd name="T40" fmla="*/ 108 w 169"/>
                  <a:gd name="T41" fmla="*/ 14 h 43"/>
                  <a:gd name="T42" fmla="*/ 119 w 169"/>
                  <a:gd name="T43" fmla="*/ 14 h 43"/>
                  <a:gd name="T44" fmla="*/ 130 w 169"/>
                  <a:gd name="T45" fmla="*/ 21 h 43"/>
                  <a:gd name="T46" fmla="*/ 141 w 169"/>
                  <a:gd name="T47" fmla="*/ 25 h 43"/>
                  <a:gd name="T48" fmla="*/ 148 w 169"/>
                  <a:gd name="T49" fmla="*/ 28 h 43"/>
                  <a:gd name="T50" fmla="*/ 159 w 169"/>
                  <a:gd name="T51" fmla="*/ 36 h 43"/>
                  <a:gd name="T52" fmla="*/ 166 w 169"/>
                  <a:gd name="T53" fmla="*/ 43 h 43"/>
                  <a:gd name="T54" fmla="*/ 169 w 169"/>
                  <a:gd name="T55" fmla="*/ 43 h 43"/>
                  <a:gd name="T56" fmla="*/ 166 w 169"/>
                  <a:gd name="T57" fmla="*/ 43 h 43"/>
                  <a:gd name="T58" fmla="*/ 169 w 169"/>
                  <a:gd name="T59" fmla="*/ 43 h 43"/>
                  <a:gd name="T60" fmla="*/ 166 w 169"/>
                  <a:gd name="T61" fmla="*/ 36 h 43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69"/>
                  <a:gd name="T94" fmla="*/ 0 h 43"/>
                  <a:gd name="T95" fmla="*/ 169 w 169"/>
                  <a:gd name="T96" fmla="*/ 43 h 43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69" h="43">
                    <a:moveTo>
                      <a:pt x="166" y="36"/>
                    </a:moveTo>
                    <a:lnTo>
                      <a:pt x="169" y="36"/>
                    </a:lnTo>
                    <a:lnTo>
                      <a:pt x="162" y="28"/>
                    </a:lnTo>
                    <a:lnTo>
                      <a:pt x="151" y="25"/>
                    </a:lnTo>
                    <a:lnTo>
                      <a:pt x="144" y="18"/>
                    </a:lnTo>
                    <a:lnTo>
                      <a:pt x="133" y="14"/>
                    </a:lnTo>
                    <a:lnTo>
                      <a:pt x="123" y="10"/>
                    </a:lnTo>
                    <a:lnTo>
                      <a:pt x="112" y="7"/>
                    </a:lnTo>
                    <a:lnTo>
                      <a:pt x="101" y="3"/>
                    </a:lnTo>
                    <a:lnTo>
                      <a:pt x="87" y="3"/>
                    </a:lnTo>
                    <a:lnTo>
                      <a:pt x="76" y="0"/>
                    </a:lnTo>
                    <a:lnTo>
                      <a:pt x="22" y="0"/>
                    </a:lnTo>
                    <a:lnTo>
                      <a:pt x="11" y="3"/>
                    </a:lnTo>
                    <a:lnTo>
                      <a:pt x="0" y="3"/>
                    </a:lnTo>
                    <a:lnTo>
                      <a:pt x="0" y="10"/>
                    </a:lnTo>
                    <a:lnTo>
                      <a:pt x="11" y="10"/>
                    </a:lnTo>
                    <a:lnTo>
                      <a:pt x="22" y="7"/>
                    </a:lnTo>
                    <a:lnTo>
                      <a:pt x="76" y="7"/>
                    </a:lnTo>
                    <a:lnTo>
                      <a:pt x="87" y="10"/>
                    </a:lnTo>
                    <a:lnTo>
                      <a:pt x="98" y="10"/>
                    </a:lnTo>
                    <a:lnTo>
                      <a:pt x="108" y="14"/>
                    </a:lnTo>
                    <a:lnTo>
                      <a:pt x="119" y="14"/>
                    </a:lnTo>
                    <a:lnTo>
                      <a:pt x="130" y="21"/>
                    </a:lnTo>
                    <a:lnTo>
                      <a:pt x="141" y="25"/>
                    </a:lnTo>
                    <a:lnTo>
                      <a:pt x="148" y="28"/>
                    </a:lnTo>
                    <a:lnTo>
                      <a:pt x="159" y="36"/>
                    </a:lnTo>
                    <a:lnTo>
                      <a:pt x="166" y="43"/>
                    </a:lnTo>
                    <a:lnTo>
                      <a:pt x="169" y="43"/>
                    </a:lnTo>
                    <a:lnTo>
                      <a:pt x="166" y="43"/>
                    </a:lnTo>
                    <a:lnTo>
                      <a:pt x="169" y="43"/>
                    </a:lnTo>
                    <a:lnTo>
                      <a:pt x="166" y="3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16" name="Freeform 50"/>
              <p:cNvSpPr>
                <a:spLocks/>
              </p:cNvSpPr>
              <p:nvPr/>
            </p:nvSpPr>
            <p:spPr bwMode="auto">
              <a:xfrm>
                <a:off x="2372" y="1298"/>
                <a:ext cx="770" cy="572"/>
              </a:xfrm>
              <a:custGeom>
                <a:avLst/>
                <a:gdLst>
                  <a:gd name="T0" fmla="*/ 579 w 770"/>
                  <a:gd name="T1" fmla="*/ 43 h 572"/>
                  <a:gd name="T2" fmla="*/ 612 w 770"/>
                  <a:gd name="T3" fmla="*/ 25 h 572"/>
                  <a:gd name="T4" fmla="*/ 655 w 770"/>
                  <a:gd name="T5" fmla="*/ 32 h 572"/>
                  <a:gd name="T6" fmla="*/ 705 w 770"/>
                  <a:gd name="T7" fmla="*/ 65 h 572"/>
                  <a:gd name="T8" fmla="*/ 734 w 770"/>
                  <a:gd name="T9" fmla="*/ 97 h 572"/>
                  <a:gd name="T10" fmla="*/ 770 w 770"/>
                  <a:gd name="T11" fmla="*/ 205 h 572"/>
                  <a:gd name="T12" fmla="*/ 763 w 770"/>
                  <a:gd name="T13" fmla="*/ 407 h 572"/>
                  <a:gd name="T14" fmla="*/ 749 w 770"/>
                  <a:gd name="T15" fmla="*/ 421 h 572"/>
                  <a:gd name="T16" fmla="*/ 738 w 770"/>
                  <a:gd name="T17" fmla="*/ 389 h 572"/>
                  <a:gd name="T18" fmla="*/ 741 w 770"/>
                  <a:gd name="T19" fmla="*/ 342 h 572"/>
                  <a:gd name="T20" fmla="*/ 738 w 770"/>
                  <a:gd name="T21" fmla="*/ 291 h 572"/>
                  <a:gd name="T22" fmla="*/ 716 w 770"/>
                  <a:gd name="T23" fmla="*/ 263 h 572"/>
                  <a:gd name="T24" fmla="*/ 691 w 770"/>
                  <a:gd name="T25" fmla="*/ 245 h 572"/>
                  <a:gd name="T26" fmla="*/ 626 w 770"/>
                  <a:gd name="T27" fmla="*/ 277 h 572"/>
                  <a:gd name="T28" fmla="*/ 565 w 770"/>
                  <a:gd name="T29" fmla="*/ 205 h 572"/>
                  <a:gd name="T30" fmla="*/ 525 w 770"/>
                  <a:gd name="T31" fmla="*/ 198 h 572"/>
                  <a:gd name="T32" fmla="*/ 536 w 770"/>
                  <a:gd name="T33" fmla="*/ 183 h 572"/>
                  <a:gd name="T34" fmla="*/ 486 w 770"/>
                  <a:gd name="T35" fmla="*/ 191 h 572"/>
                  <a:gd name="T36" fmla="*/ 479 w 770"/>
                  <a:gd name="T37" fmla="*/ 176 h 572"/>
                  <a:gd name="T38" fmla="*/ 446 w 770"/>
                  <a:gd name="T39" fmla="*/ 183 h 572"/>
                  <a:gd name="T40" fmla="*/ 407 w 770"/>
                  <a:gd name="T41" fmla="*/ 144 h 572"/>
                  <a:gd name="T42" fmla="*/ 346 w 770"/>
                  <a:gd name="T43" fmla="*/ 122 h 572"/>
                  <a:gd name="T44" fmla="*/ 302 w 770"/>
                  <a:gd name="T45" fmla="*/ 144 h 572"/>
                  <a:gd name="T46" fmla="*/ 256 w 770"/>
                  <a:gd name="T47" fmla="*/ 198 h 572"/>
                  <a:gd name="T48" fmla="*/ 223 w 770"/>
                  <a:gd name="T49" fmla="*/ 234 h 572"/>
                  <a:gd name="T50" fmla="*/ 184 w 770"/>
                  <a:gd name="T51" fmla="*/ 356 h 572"/>
                  <a:gd name="T52" fmla="*/ 176 w 770"/>
                  <a:gd name="T53" fmla="*/ 511 h 572"/>
                  <a:gd name="T54" fmla="*/ 169 w 770"/>
                  <a:gd name="T55" fmla="*/ 558 h 572"/>
                  <a:gd name="T56" fmla="*/ 162 w 770"/>
                  <a:gd name="T57" fmla="*/ 572 h 572"/>
                  <a:gd name="T58" fmla="*/ 151 w 770"/>
                  <a:gd name="T59" fmla="*/ 561 h 572"/>
                  <a:gd name="T60" fmla="*/ 140 w 770"/>
                  <a:gd name="T61" fmla="*/ 518 h 572"/>
                  <a:gd name="T62" fmla="*/ 126 w 770"/>
                  <a:gd name="T63" fmla="*/ 540 h 572"/>
                  <a:gd name="T64" fmla="*/ 112 w 770"/>
                  <a:gd name="T65" fmla="*/ 551 h 572"/>
                  <a:gd name="T66" fmla="*/ 83 w 770"/>
                  <a:gd name="T67" fmla="*/ 482 h 572"/>
                  <a:gd name="T68" fmla="*/ 76 w 770"/>
                  <a:gd name="T69" fmla="*/ 403 h 572"/>
                  <a:gd name="T70" fmla="*/ 40 w 770"/>
                  <a:gd name="T71" fmla="*/ 507 h 572"/>
                  <a:gd name="T72" fmla="*/ 22 w 770"/>
                  <a:gd name="T73" fmla="*/ 471 h 572"/>
                  <a:gd name="T74" fmla="*/ 40 w 770"/>
                  <a:gd name="T75" fmla="*/ 389 h 572"/>
                  <a:gd name="T76" fmla="*/ 50 w 770"/>
                  <a:gd name="T77" fmla="*/ 317 h 572"/>
                  <a:gd name="T78" fmla="*/ 29 w 770"/>
                  <a:gd name="T79" fmla="*/ 385 h 572"/>
                  <a:gd name="T80" fmla="*/ 7 w 770"/>
                  <a:gd name="T81" fmla="*/ 468 h 572"/>
                  <a:gd name="T82" fmla="*/ 4 w 770"/>
                  <a:gd name="T83" fmla="*/ 457 h 572"/>
                  <a:gd name="T84" fmla="*/ 29 w 770"/>
                  <a:gd name="T85" fmla="*/ 345 h 572"/>
                  <a:gd name="T86" fmla="*/ 79 w 770"/>
                  <a:gd name="T87" fmla="*/ 216 h 572"/>
                  <a:gd name="T88" fmla="*/ 155 w 770"/>
                  <a:gd name="T89" fmla="*/ 129 h 572"/>
                  <a:gd name="T90" fmla="*/ 202 w 770"/>
                  <a:gd name="T91" fmla="*/ 97 h 572"/>
                  <a:gd name="T92" fmla="*/ 248 w 770"/>
                  <a:gd name="T93" fmla="*/ 65 h 572"/>
                  <a:gd name="T94" fmla="*/ 288 w 770"/>
                  <a:gd name="T95" fmla="*/ 43 h 572"/>
                  <a:gd name="T96" fmla="*/ 324 w 770"/>
                  <a:gd name="T97" fmla="*/ 29 h 572"/>
                  <a:gd name="T98" fmla="*/ 360 w 770"/>
                  <a:gd name="T99" fmla="*/ 14 h 572"/>
                  <a:gd name="T100" fmla="*/ 400 w 770"/>
                  <a:gd name="T101" fmla="*/ 3 h 572"/>
                  <a:gd name="T102" fmla="*/ 457 w 770"/>
                  <a:gd name="T103" fmla="*/ 3 h 572"/>
                  <a:gd name="T104" fmla="*/ 504 w 770"/>
                  <a:gd name="T105" fmla="*/ 14 h 572"/>
                  <a:gd name="T106" fmla="*/ 540 w 770"/>
                  <a:gd name="T107" fmla="*/ 32 h 572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770"/>
                  <a:gd name="T163" fmla="*/ 0 h 572"/>
                  <a:gd name="T164" fmla="*/ 770 w 770"/>
                  <a:gd name="T165" fmla="*/ 572 h 572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770" h="572">
                    <a:moveTo>
                      <a:pt x="565" y="47"/>
                    </a:moveTo>
                    <a:lnTo>
                      <a:pt x="569" y="47"/>
                    </a:lnTo>
                    <a:lnTo>
                      <a:pt x="576" y="43"/>
                    </a:lnTo>
                    <a:lnTo>
                      <a:pt x="579" y="43"/>
                    </a:lnTo>
                    <a:lnTo>
                      <a:pt x="590" y="32"/>
                    </a:lnTo>
                    <a:lnTo>
                      <a:pt x="597" y="29"/>
                    </a:lnTo>
                    <a:lnTo>
                      <a:pt x="601" y="29"/>
                    </a:lnTo>
                    <a:lnTo>
                      <a:pt x="612" y="25"/>
                    </a:lnTo>
                    <a:lnTo>
                      <a:pt x="623" y="25"/>
                    </a:lnTo>
                    <a:lnTo>
                      <a:pt x="633" y="29"/>
                    </a:lnTo>
                    <a:lnTo>
                      <a:pt x="644" y="29"/>
                    </a:lnTo>
                    <a:lnTo>
                      <a:pt x="655" y="32"/>
                    </a:lnTo>
                    <a:lnTo>
                      <a:pt x="662" y="36"/>
                    </a:lnTo>
                    <a:lnTo>
                      <a:pt x="673" y="39"/>
                    </a:lnTo>
                    <a:lnTo>
                      <a:pt x="684" y="43"/>
                    </a:lnTo>
                    <a:lnTo>
                      <a:pt x="705" y="65"/>
                    </a:lnTo>
                    <a:lnTo>
                      <a:pt x="716" y="72"/>
                    </a:lnTo>
                    <a:lnTo>
                      <a:pt x="720" y="79"/>
                    </a:lnTo>
                    <a:lnTo>
                      <a:pt x="727" y="86"/>
                    </a:lnTo>
                    <a:lnTo>
                      <a:pt x="734" y="97"/>
                    </a:lnTo>
                    <a:lnTo>
                      <a:pt x="738" y="104"/>
                    </a:lnTo>
                    <a:lnTo>
                      <a:pt x="756" y="140"/>
                    </a:lnTo>
                    <a:lnTo>
                      <a:pt x="763" y="173"/>
                    </a:lnTo>
                    <a:lnTo>
                      <a:pt x="770" y="205"/>
                    </a:lnTo>
                    <a:lnTo>
                      <a:pt x="770" y="313"/>
                    </a:lnTo>
                    <a:lnTo>
                      <a:pt x="767" y="349"/>
                    </a:lnTo>
                    <a:lnTo>
                      <a:pt x="767" y="396"/>
                    </a:lnTo>
                    <a:lnTo>
                      <a:pt x="763" y="407"/>
                    </a:lnTo>
                    <a:lnTo>
                      <a:pt x="763" y="435"/>
                    </a:lnTo>
                    <a:lnTo>
                      <a:pt x="752" y="425"/>
                    </a:lnTo>
                    <a:lnTo>
                      <a:pt x="752" y="421"/>
                    </a:lnTo>
                    <a:lnTo>
                      <a:pt x="749" y="421"/>
                    </a:lnTo>
                    <a:lnTo>
                      <a:pt x="741" y="414"/>
                    </a:lnTo>
                    <a:lnTo>
                      <a:pt x="738" y="414"/>
                    </a:lnTo>
                    <a:lnTo>
                      <a:pt x="741" y="403"/>
                    </a:lnTo>
                    <a:lnTo>
                      <a:pt x="738" y="389"/>
                    </a:lnTo>
                    <a:lnTo>
                      <a:pt x="738" y="378"/>
                    </a:lnTo>
                    <a:lnTo>
                      <a:pt x="745" y="363"/>
                    </a:lnTo>
                    <a:lnTo>
                      <a:pt x="741" y="353"/>
                    </a:lnTo>
                    <a:lnTo>
                      <a:pt x="741" y="342"/>
                    </a:lnTo>
                    <a:lnTo>
                      <a:pt x="745" y="331"/>
                    </a:lnTo>
                    <a:lnTo>
                      <a:pt x="741" y="317"/>
                    </a:lnTo>
                    <a:lnTo>
                      <a:pt x="741" y="306"/>
                    </a:lnTo>
                    <a:lnTo>
                      <a:pt x="738" y="291"/>
                    </a:lnTo>
                    <a:lnTo>
                      <a:pt x="734" y="281"/>
                    </a:lnTo>
                    <a:lnTo>
                      <a:pt x="727" y="270"/>
                    </a:lnTo>
                    <a:lnTo>
                      <a:pt x="723" y="266"/>
                    </a:lnTo>
                    <a:lnTo>
                      <a:pt x="716" y="263"/>
                    </a:lnTo>
                    <a:lnTo>
                      <a:pt x="709" y="255"/>
                    </a:lnTo>
                    <a:lnTo>
                      <a:pt x="702" y="252"/>
                    </a:lnTo>
                    <a:lnTo>
                      <a:pt x="695" y="248"/>
                    </a:lnTo>
                    <a:lnTo>
                      <a:pt x="691" y="245"/>
                    </a:lnTo>
                    <a:lnTo>
                      <a:pt x="673" y="245"/>
                    </a:lnTo>
                    <a:lnTo>
                      <a:pt x="659" y="248"/>
                    </a:lnTo>
                    <a:lnTo>
                      <a:pt x="648" y="255"/>
                    </a:lnTo>
                    <a:lnTo>
                      <a:pt x="626" y="277"/>
                    </a:lnTo>
                    <a:lnTo>
                      <a:pt x="619" y="288"/>
                    </a:lnTo>
                    <a:lnTo>
                      <a:pt x="601" y="306"/>
                    </a:lnTo>
                    <a:lnTo>
                      <a:pt x="569" y="212"/>
                    </a:lnTo>
                    <a:lnTo>
                      <a:pt x="565" y="205"/>
                    </a:lnTo>
                    <a:lnTo>
                      <a:pt x="558" y="201"/>
                    </a:lnTo>
                    <a:lnTo>
                      <a:pt x="518" y="201"/>
                    </a:lnTo>
                    <a:lnTo>
                      <a:pt x="522" y="198"/>
                    </a:lnTo>
                    <a:lnTo>
                      <a:pt x="525" y="198"/>
                    </a:lnTo>
                    <a:lnTo>
                      <a:pt x="529" y="194"/>
                    </a:lnTo>
                    <a:lnTo>
                      <a:pt x="533" y="194"/>
                    </a:lnTo>
                    <a:lnTo>
                      <a:pt x="536" y="191"/>
                    </a:lnTo>
                    <a:lnTo>
                      <a:pt x="536" y="183"/>
                    </a:lnTo>
                    <a:lnTo>
                      <a:pt x="504" y="183"/>
                    </a:lnTo>
                    <a:lnTo>
                      <a:pt x="500" y="187"/>
                    </a:lnTo>
                    <a:lnTo>
                      <a:pt x="493" y="187"/>
                    </a:lnTo>
                    <a:lnTo>
                      <a:pt x="486" y="191"/>
                    </a:lnTo>
                    <a:lnTo>
                      <a:pt x="490" y="187"/>
                    </a:lnTo>
                    <a:lnTo>
                      <a:pt x="490" y="180"/>
                    </a:lnTo>
                    <a:lnTo>
                      <a:pt x="482" y="176"/>
                    </a:lnTo>
                    <a:lnTo>
                      <a:pt x="479" y="176"/>
                    </a:lnTo>
                    <a:lnTo>
                      <a:pt x="464" y="191"/>
                    </a:lnTo>
                    <a:lnTo>
                      <a:pt x="457" y="194"/>
                    </a:lnTo>
                    <a:lnTo>
                      <a:pt x="457" y="198"/>
                    </a:lnTo>
                    <a:lnTo>
                      <a:pt x="446" y="183"/>
                    </a:lnTo>
                    <a:lnTo>
                      <a:pt x="439" y="173"/>
                    </a:lnTo>
                    <a:lnTo>
                      <a:pt x="428" y="162"/>
                    </a:lnTo>
                    <a:lnTo>
                      <a:pt x="418" y="155"/>
                    </a:lnTo>
                    <a:lnTo>
                      <a:pt x="407" y="144"/>
                    </a:lnTo>
                    <a:lnTo>
                      <a:pt x="396" y="137"/>
                    </a:lnTo>
                    <a:lnTo>
                      <a:pt x="382" y="129"/>
                    </a:lnTo>
                    <a:lnTo>
                      <a:pt x="371" y="122"/>
                    </a:lnTo>
                    <a:lnTo>
                      <a:pt x="346" y="122"/>
                    </a:lnTo>
                    <a:lnTo>
                      <a:pt x="335" y="126"/>
                    </a:lnTo>
                    <a:lnTo>
                      <a:pt x="324" y="129"/>
                    </a:lnTo>
                    <a:lnTo>
                      <a:pt x="313" y="137"/>
                    </a:lnTo>
                    <a:lnTo>
                      <a:pt x="302" y="144"/>
                    </a:lnTo>
                    <a:lnTo>
                      <a:pt x="277" y="169"/>
                    </a:lnTo>
                    <a:lnTo>
                      <a:pt x="270" y="180"/>
                    </a:lnTo>
                    <a:lnTo>
                      <a:pt x="263" y="187"/>
                    </a:lnTo>
                    <a:lnTo>
                      <a:pt x="256" y="198"/>
                    </a:lnTo>
                    <a:lnTo>
                      <a:pt x="248" y="209"/>
                    </a:lnTo>
                    <a:lnTo>
                      <a:pt x="241" y="219"/>
                    </a:lnTo>
                    <a:lnTo>
                      <a:pt x="234" y="227"/>
                    </a:lnTo>
                    <a:lnTo>
                      <a:pt x="223" y="234"/>
                    </a:lnTo>
                    <a:lnTo>
                      <a:pt x="205" y="259"/>
                    </a:lnTo>
                    <a:lnTo>
                      <a:pt x="191" y="288"/>
                    </a:lnTo>
                    <a:lnTo>
                      <a:pt x="187" y="320"/>
                    </a:lnTo>
                    <a:lnTo>
                      <a:pt x="184" y="356"/>
                    </a:lnTo>
                    <a:lnTo>
                      <a:pt x="184" y="421"/>
                    </a:lnTo>
                    <a:lnTo>
                      <a:pt x="180" y="453"/>
                    </a:lnTo>
                    <a:lnTo>
                      <a:pt x="176" y="482"/>
                    </a:lnTo>
                    <a:lnTo>
                      <a:pt x="176" y="511"/>
                    </a:lnTo>
                    <a:lnTo>
                      <a:pt x="180" y="522"/>
                    </a:lnTo>
                    <a:lnTo>
                      <a:pt x="180" y="540"/>
                    </a:lnTo>
                    <a:lnTo>
                      <a:pt x="176" y="551"/>
                    </a:lnTo>
                    <a:lnTo>
                      <a:pt x="169" y="558"/>
                    </a:lnTo>
                    <a:lnTo>
                      <a:pt x="169" y="565"/>
                    </a:lnTo>
                    <a:lnTo>
                      <a:pt x="173" y="569"/>
                    </a:lnTo>
                    <a:lnTo>
                      <a:pt x="169" y="572"/>
                    </a:lnTo>
                    <a:lnTo>
                      <a:pt x="162" y="572"/>
                    </a:lnTo>
                    <a:lnTo>
                      <a:pt x="158" y="569"/>
                    </a:lnTo>
                    <a:lnTo>
                      <a:pt x="158" y="565"/>
                    </a:lnTo>
                    <a:lnTo>
                      <a:pt x="155" y="565"/>
                    </a:lnTo>
                    <a:lnTo>
                      <a:pt x="151" y="561"/>
                    </a:lnTo>
                    <a:lnTo>
                      <a:pt x="148" y="561"/>
                    </a:lnTo>
                    <a:lnTo>
                      <a:pt x="144" y="554"/>
                    </a:lnTo>
                    <a:lnTo>
                      <a:pt x="144" y="522"/>
                    </a:lnTo>
                    <a:lnTo>
                      <a:pt x="140" y="518"/>
                    </a:lnTo>
                    <a:lnTo>
                      <a:pt x="137" y="511"/>
                    </a:lnTo>
                    <a:lnTo>
                      <a:pt x="130" y="507"/>
                    </a:lnTo>
                    <a:lnTo>
                      <a:pt x="126" y="518"/>
                    </a:lnTo>
                    <a:lnTo>
                      <a:pt x="126" y="540"/>
                    </a:lnTo>
                    <a:lnTo>
                      <a:pt x="122" y="554"/>
                    </a:lnTo>
                    <a:lnTo>
                      <a:pt x="119" y="554"/>
                    </a:lnTo>
                    <a:lnTo>
                      <a:pt x="115" y="551"/>
                    </a:lnTo>
                    <a:lnTo>
                      <a:pt x="112" y="551"/>
                    </a:lnTo>
                    <a:lnTo>
                      <a:pt x="101" y="540"/>
                    </a:lnTo>
                    <a:lnTo>
                      <a:pt x="90" y="540"/>
                    </a:lnTo>
                    <a:lnTo>
                      <a:pt x="83" y="536"/>
                    </a:lnTo>
                    <a:lnTo>
                      <a:pt x="83" y="482"/>
                    </a:lnTo>
                    <a:lnTo>
                      <a:pt x="86" y="464"/>
                    </a:lnTo>
                    <a:lnTo>
                      <a:pt x="86" y="432"/>
                    </a:lnTo>
                    <a:lnTo>
                      <a:pt x="83" y="417"/>
                    </a:lnTo>
                    <a:lnTo>
                      <a:pt x="76" y="403"/>
                    </a:lnTo>
                    <a:lnTo>
                      <a:pt x="72" y="403"/>
                    </a:lnTo>
                    <a:lnTo>
                      <a:pt x="65" y="511"/>
                    </a:lnTo>
                    <a:lnTo>
                      <a:pt x="47" y="511"/>
                    </a:lnTo>
                    <a:lnTo>
                      <a:pt x="40" y="507"/>
                    </a:lnTo>
                    <a:lnTo>
                      <a:pt x="36" y="507"/>
                    </a:lnTo>
                    <a:lnTo>
                      <a:pt x="29" y="504"/>
                    </a:lnTo>
                    <a:lnTo>
                      <a:pt x="22" y="497"/>
                    </a:lnTo>
                    <a:lnTo>
                      <a:pt x="22" y="471"/>
                    </a:lnTo>
                    <a:lnTo>
                      <a:pt x="29" y="450"/>
                    </a:lnTo>
                    <a:lnTo>
                      <a:pt x="32" y="428"/>
                    </a:lnTo>
                    <a:lnTo>
                      <a:pt x="36" y="410"/>
                    </a:lnTo>
                    <a:lnTo>
                      <a:pt x="40" y="389"/>
                    </a:lnTo>
                    <a:lnTo>
                      <a:pt x="43" y="367"/>
                    </a:lnTo>
                    <a:lnTo>
                      <a:pt x="50" y="345"/>
                    </a:lnTo>
                    <a:lnTo>
                      <a:pt x="54" y="324"/>
                    </a:lnTo>
                    <a:lnTo>
                      <a:pt x="50" y="317"/>
                    </a:lnTo>
                    <a:lnTo>
                      <a:pt x="43" y="324"/>
                    </a:lnTo>
                    <a:lnTo>
                      <a:pt x="40" y="345"/>
                    </a:lnTo>
                    <a:lnTo>
                      <a:pt x="32" y="363"/>
                    </a:lnTo>
                    <a:lnTo>
                      <a:pt x="29" y="385"/>
                    </a:lnTo>
                    <a:lnTo>
                      <a:pt x="22" y="407"/>
                    </a:lnTo>
                    <a:lnTo>
                      <a:pt x="18" y="428"/>
                    </a:lnTo>
                    <a:lnTo>
                      <a:pt x="14" y="450"/>
                    </a:lnTo>
                    <a:lnTo>
                      <a:pt x="7" y="468"/>
                    </a:lnTo>
                    <a:lnTo>
                      <a:pt x="0" y="489"/>
                    </a:lnTo>
                    <a:lnTo>
                      <a:pt x="0" y="482"/>
                    </a:lnTo>
                    <a:lnTo>
                      <a:pt x="4" y="468"/>
                    </a:lnTo>
                    <a:lnTo>
                      <a:pt x="4" y="457"/>
                    </a:lnTo>
                    <a:lnTo>
                      <a:pt x="7" y="446"/>
                    </a:lnTo>
                    <a:lnTo>
                      <a:pt x="14" y="414"/>
                    </a:lnTo>
                    <a:lnTo>
                      <a:pt x="22" y="381"/>
                    </a:lnTo>
                    <a:lnTo>
                      <a:pt x="29" y="345"/>
                    </a:lnTo>
                    <a:lnTo>
                      <a:pt x="40" y="313"/>
                    </a:lnTo>
                    <a:lnTo>
                      <a:pt x="50" y="281"/>
                    </a:lnTo>
                    <a:lnTo>
                      <a:pt x="61" y="248"/>
                    </a:lnTo>
                    <a:lnTo>
                      <a:pt x="79" y="216"/>
                    </a:lnTo>
                    <a:lnTo>
                      <a:pt x="97" y="187"/>
                    </a:lnTo>
                    <a:lnTo>
                      <a:pt x="108" y="180"/>
                    </a:lnTo>
                    <a:lnTo>
                      <a:pt x="115" y="169"/>
                    </a:lnTo>
                    <a:lnTo>
                      <a:pt x="155" y="129"/>
                    </a:lnTo>
                    <a:lnTo>
                      <a:pt x="169" y="122"/>
                    </a:lnTo>
                    <a:lnTo>
                      <a:pt x="180" y="111"/>
                    </a:lnTo>
                    <a:lnTo>
                      <a:pt x="191" y="104"/>
                    </a:lnTo>
                    <a:lnTo>
                      <a:pt x="202" y="97"/>
                    </a:lnTo>
                    <a:lnTo>
                      <a:pt x="212" y="90"/>
                    </a:lnTo>
                    <a:lnTo>
                      <a:pt x="223" y="79"/>
                    </a:lnTo>
                    <a:lnTo>
                      <a:pt x="238" y="72"/>
                    </a:lnTo>
                    <a:lnTo>
                      <a:pt x="248" y="65"/>
                    </a:lnTo>
                    <a:lnTo>
                      <a:pt x="259" y="57"/>
                    </a:lnTo>
                    <a:lnTo>
                      <a:pt x="270" y="47"/>
                    </a:lnTo>
                    <a:lnTo>
                      <a:pt x="281" y="43"/>
                    </a:lnTo>
                    <a:lnTo>
                      <a:pt x="288" y="43"/>
                    </a:lnTo>
                    <a:lnTo>
                      <a:pt x="299" y="39"/>
                    </a:lnTo>
                    <a:lnTo>
                      <a:pt x="306" y="36"/>
                    </a:lnTo>
                    <a:lnTo>
                      <a:pt x="317" y="32"/>
                    </a:lnTo>
                    <a:lnTo>
                      <a:pt x="324" y="29"/>
                    </a:lnTo>
                    <a:lnTo>
                      <a:pt x="335" y="25"/>
                    </a:lnTo>
                    <a:lnTo>
                      <a:pt x="342" y="21"/>
                    </a:lnTo>
                    <a:lnTo>
                      <a:pt x="353" y="18"/>
                    </a:lnTo>
                    <a:lnTo>
                      <a:pt x="360" y="14"/>
                    </a:lnTo>
                    <a:lnTo>
                      <a:pt x="371" y="11"/>
                    </a:lnTo>
                    <a:lnTo>
                      <a:pt x="378" y="7"/>
                    </a:lnTo>
                    <a:lnTo>
                      <a:pt x="389" y="7"/>
                    </a:lnTo>
                    <a:lnTo>
                      <a:pt x="400" y="3"/>
                    </a:lnTo>
                    <a:lnTo>
                      <a:pt x="428" y="3"/>
                    </a:lnTo>
                    <a:lnTo>
                      <a:pt x="439" y="0"/>
                    </a:lnTo>
                    <a:lnTo>
                      <a:pt x="450" y="0"/>
                    </a:lnTo>
                    <a:lnTo>
                      <a:pt x="457" y="3"/>
                    </a:lnTo>
                    <a:lnTo>
                      <a:pt x="479" y="3"/>
                    </a:lnTo>
                    <a:lnTo>
                      <a:pt x="486" y="7"/>
                    </a:lnTo>
                    <a:lnTo>
                      <a:pt x="497" y="11"/>
                    </a:lnTo>
                    <a:lnTo>
                      <a:pt x="504" y="14"/>
                    </a:lnTo>
                    <a:lnTo>
                      <a:pt x="515" y="18"/>
                    </a:lnTo>
                    <a:lnTo>
                      <a:pt x="522" y="21"/>
                    </a:lnTo>
                    <a:lnTo>
                      <a:pt x="533" y="25"/>
                    </a:lnTo>
                    <a:lnTo>
                      <a:pt x="540" y="32"/>
                    </a:lnTo>
                    <a:lnTo>
                      <a:pt x="547" y="36"/>
                    </a:lnTo>
                    <a:lnTo>
                      <a:pt x="558" y="43"/>
                    </a:lnTo>
                    <a:lnTo>
                      <a:pt x="565" y="47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17" name="Freeform 51"/>
              <p:cNvSpPr>
                <a:spLocks/>
              </p:cNvSpPr>
              <p:nvPr/>
            </p:nvSpPr>
            <p:spPr bwMode="auto">
              <a:xfrm>
                <a:off x="2937" y="1323"/>
                <a:ext cx="36" cy="25"/>
              </a:xfrm>
              <a:custGeom>
                <a:avLst/>
                <a:gdLst>
                  <a:gd name="T0" fmla="*/ 32 w 36"/>
                  <a:gd name="T1" fmla="*/ 0 h 25"/>
                  <a:gd name="T2" fmla="*/ 29 w 36"/>
                  <a:gd name="T3" fmla="*/ 0 h 25"/>
                  <a:gd name="T4" fmla="*/ 25 w 36"/>
                  <a:gd name="T5" fmla="*/ 4 h 25"/>
                  <a:gd name="T6" fmla="*/ 18 w 36"/>
                  <a:gd name="T7" fmla="*/ 7 h 25"/>
                  <a:gd name="T8" fmla="*/ 7 w 36"/>
                  <a:gd name="T9" fmla="*/ 18 h 25"/>
                  <a:gd name="T10" fmla="*/ 0 w 36"/>
                  <a:gd name="T11" fmla="*/ 18 h 25"/>
                  <a:gd name="T12" fmla="*/ 0 w 36"/>
                  <a:gd name="T13" fmla="*/ 25 h 25"/>
                  <a:gd name="T14" fmla="*/ 11 w 36"/>
                  <a:gd name="T15" fmla="*/ 25 h 25"/>
                  <a:gd name="T16" fmla="*/ 14 w 36"/>
                  <a:gd name="T17" fmla="*/ 18 h 25"/>
                  <a:gd name="T18" fmla="*/ 22 w 36"/>
                  <a:gd name="T19" fmla="*/ 18 h 25"/>
                  <a:gd name="T20" fmla="*/ 32 w 36"/>
                  <a:gd name="T21" fmla="*/ 7 h 25"/>
                  <a:gd name="T22" fmla="*/ 36 w 36"/>
                  <a:gd name="T23" fmla="*/ 7 h 25"/>
                  <a:gd name="T24" fmla="*/ 32 w 36"/>
                  <a:gd name="T25" fmla="*/ 0 h 2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6"/>
                  <a:gd name="T40" fmla="*/ 0 h 25"/>
                  <a:gd name="T41" fmla="*/ 36 w 36"/>
                  <a:gd name="T42" fmla="*/ 25 h 2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6" h="25">
                    <a:moveTo>
                      <a:pt x="32" y="0"/>
                    </a:moveTo>
                    <a:lnTo>
                      <a:pt x="29" y="0"/>
                    </a:lnTo>
                    <a:lnTo>
                      <a:pt x="25" y="4"/>
                    </a:lnTo>
                    <a:lnTo>
                      <a:pt x="18" y="7"/>
                    </a:lnTo>
                    <a:lnTo>
                      <a:pt x="7" y="18"/>
                    </a:lnTo>
                    <a:lnTo>
                      <a:pt x="0" y="18"/>
                    </a:lnTo>
                    <a:lnTo>
                      <a:pt x="0" y="25"/>
                    </a:lnTo>
                    <a:lnTo>
                      <a:pt x="11" y="25"/>
                    </a:lnTo>
                    <a:lnTo>
                      <a:pt x="14" y="18"/>
                    </a:lnTo>
                    <a:lnTo>
                      <a:pt x="22" y="18"/>
                    </a:lnTo>
                    <a:lnTo>
                      <a:pt x="32" y="7"/>
                    </a:lnTo>
                    <a:lnTo>
                      <a:pt x="36" y="7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18" name="Freeform 52"/>
              <p:cNvSpPr>
                <a:spLocks/>
              </p:cNvSpPr>
              <p:nvPr/>
            </p:nvSpPr>
            <p:spPr bwMode="auto">
              <a:xfrm>
                <a:off x="2969" y="1319"/>
                <a:ext cx="144" cy="83"/>
              </a:xfrm>
              <a:custGeom>
                <a:avLst/>
                <a:gdLst>
                  <a:gd name="T0" fmla="*/ 144 w 144"/>
                  <a:gd name="T1" fmla="*/ 83 h 83"/>
                  <a:gd name="T2" fmla="*/ 141 w 144"/>
                  <a:gd name="T3" fmla="*/ 72 h 83"/>
                  <a:gd name="T4" fmla="*/ 134 w 144"/>
                  <a:gd name="T5" fmla="*/ 65 h 83"/>
                  <a:gd name="T6" fmla="*/ 126 w 144"/>
                  <a:gd name="T7" fmla="*/ 54 h 83"/>
                  <a:gd name="T8" fmla="*/ 98 w 144"/>
                  <a:gd name="T9" fmla="*/ 26 h 83"/>
                  <a:gd name="T10" fmla="*/ 87 w 144"/>
                  <a:gd name="T11" fmla="*/ 22 h 83"/>
                  <a:gd name="T12" fmla="*/ 80 w 144"/>
                  <a:gd name="T13" fmla="*/ 15 h 83"/>
                  <a:gd name="T14" fmla="*/ 69 w 144"/>
                  <a:gd name="T15" fmla="*/ 11 h 83"/>
                  <a:gd name="T16" fmla="*/ 58 w 144"/>
                  <a:gd name="T17" fmla="*/ 8 h 83"/>
                  <a:gd name="T18" fmla="*/ 47 w 144"/>
                  <a:gd name="T19" fmla="*/ 4 h 83"/>
                  <a:gd name="T20" fmla="*/ 36 w 144"/>
                  <a:gd name="T21" fmla="*/ 4 h 83"/>
                  <a:gd name="T22" fmla="*/ 26 w 144"/>
                  <a:gd name="T23" fmla="*/ 0 h 83"/>
                  <a:gd name="T24" fmla="*/ 15 w 144"/>
                  <a:gd name="T25" fmla="*/ 4 h 83"/>
                  <a:gd name="T26" fmla="*/ 0 w 144"/>
                  <a:gd name="T27" fmla="*/ 4 h 83"/>
                  <a:gd name="T28" fmla="*/ 4 w 144"/>
                  <a:gd name="T29" fmla="*/ 11 h 83"/>
                  <a:gd name="T30" fmla="*/ 15 w 144"/>
                  <a:gd name="T31" fmla="*/ 8 h 83"/>
                  <a:gd name="T32" fmla="*/ 26 w 144"/>
                  <a:gd name="T33" fmla="*/ 8 h 83"/>
                  <a:gd name="T34" fmla="*/ 36 w 144"/>
                  <a:gd name="T35" fmla="*/ 11 h 83"/>
                  <a:gd name="T36" fmla="*/ 47 w 144"/>
                  <a:gd name="T37" fmla="*/ 11 h 83"/>
                  <a:gd name="T38" fmla="*/ 54 w 144"/>
                  <a:gd name="T39" fmla="*/ 15 h 83"/>
                  <a:gd name="T40" fmla="*/ 65 w 144"/>
                  <a:gd name="T41" fmla="*/ 18 h 83"/>
                  <a:gd name="T42" fmla="*/ 76 w 144"/>
                  <a:gd name="T43" fmla="*/ 22 h 83"/>
                  <a:gd name="T44" fmla="*/ 83 w 144"/>
                  <a:gd name="T45" fmla="*/ 26 h 83"/>
                  <a:gd name="T46" fmla="*/ 98 w 144"/>
                  <a:gd name="T47" fmla="*/ 40 h 83"/>
                  <a:gd name="T48" fmla="*/ 108 w 144"/>
                  <a:gd name="T49" fmla="*/ 44 h 83"/>
                  <a:gd name="T50" fmla="*/ 116 w 144"/>
                  <a:gd name="T51" fmla="*/ 51 h 83"/>
                  <a:gd name="T52" fmla="*/ 123 w 144"/>
                  <a:gd name="T53" fmla="*/ 62 h 83"/>
                  <a:gd name="T54" fmla="*/ 130 w 144"/>
                  <a:gd name="T55" fmla="*/ 69 h 83"/>
                  <a:gd name="T56" fmla="*/ 134 w 144"/>
                  <a:gd name="T57" fmla="*/ 76 h 83"/>
                  <a:gd name="T58" fmla="*/ 141 w 144"/>
                  <a:gd name="T59" fmla="*/ 83 h 83"/>
                  <a:gd name="T60" fmla="*/ 137 w 144"/>
                  <a:gd name="T61" fmla="*/ 83 h 83"/>
                  <a:gd name="T62" fmla="*/ 144 w 144"/>
                  <a:gd name="T63" fmla="*/ 83 h 83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44"/>
                  <a:gd name="T97" fmla="*/ 0 h 83"/>
                  <a:gd name="T98" fmla="*/ 144 w 144"/>
                  <a:gd name="T99" fmla="*/ 83 h 83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44" h="83">
                    <a:moveTo>
                      <a:pt x="144" y="83"/>
                    </a:moveTo>
                    <a:lnTo>
                      <a:pt x="141" y="72"/>
                    </a:lnTo>
                    <a:lnTo>
                      <a:pt x="134" y="65"/>
                    </a:lnTo>
                    <a:lnTo>
                      <a:pt x="126" y="54"/>
                    </a:lnTo>
                    <a:lnTo>
                      <a:pt x="98" y="26"/>
                    </a:lnTo>
                    <a:lnTo>
                      <a:pt x="87" y="22"/>
                    </a:lnTo>
                    <a:lnTo>
                      <a:pt x="80" y="15"/>
                    </a:lnTo>
                    <a:lnTo>
                      <a:pt x="69" y="11"/>
                    </a:lnTo>
                    <a:lnTo>
                      <a:pt x="58" y="8"/>
                    </a:lnTo>
                    <a:lnTo>
                      <a:pt x="47" y="4"/>
                    </a:lnTo>
                    <a:lnTo>
                      <a:pt x="36" y="4"/>
                    </a:lnTo>
                    <a:lnTo>
                      <a:pt x="26" y="0"/>
                    </a:lnTo>
                    <a:lnTo>
                      <a:pt x="15" y="4"/>
                    </a:lnTo>
                    <a:lnTo>
                      <a:pt x="0" y="4"/>
                    </a:lnTo>
                    <a:lnTo>
                      <a:pt x="4" y="11"/>
                    </a:lnTo>
                    <a:lnTo>
                      <a:pt x="15" y="8"/>
                    </a:lnTo>
                    <a:lnTo>
                      <a:pt x="26" y="8"/>
                    </a:lnTo>
                    <a:lnTo>
                      <a:pt x="36" y="11"/>
                    </a:lnTo>
                    <a:lnTo>
                      <a:pt x="47" y="11"/>
                    </a:lnTo>
                    <a:lnTo>
                      <a:pt x="54" y="15"/>
                    </a:lnTo>
                    <a:lnTo>
                      <a:pt x="65" y="18"/>
                    </a:lnTo>
                    <a:lnTo>
                      <a:pt x="76" y="22"/>
                    </a:lnTo>
                    <a:lnTo>
                      <a:pt x="83" y="26"/>
                    </a:lnTo>
                    <a:lnTo>
                      <a:pt x="98" y="40"/>
                    </a:lnTo>
                    <a:lnTo>
                      <a:pt x="108" y="44"/>
                    </a:lnTo>
                    <a:lnTo>
                      <a:pt x="116" y="51"/>
                    </a:lnTo>
                    <a:lnTo>
                      <a:pt x="123" y="62"/>
                    </a:lnTo>
                    <a:lnTo>
                      <a:pt x="130" y="69"/>
                    </a:lnTo>
                    <a:lnTo>
                      <a:pt x="134" y="76"/>
                    </a:lnTo>
                    <a:lnTo>
                      <a:pt x="141" y="83"/>
                    </a:lnTo>
                    <a:lnTo>
                      <a:pt x="137" y="83"/>
                    </a:lnTo>
                    <a:lnTo>
                      <a:pt x="144" y="8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19" name="Freeform 53"/>
              <p:cNvSpPr>
                <a:spLocks/>
              </p:cNvSpPr>
              <p:nvPr/>
            </p:nvSpPr>
            <p:spPr bwMode="auto">
              <a:xfrm>
                <a:off x="3106" y="1402"/>
                <a:ext cx="40" cy="277"/>
              </a:xfrm>
              <a:custGeom>
                <a:avLst/>
                <a:gdLst>
                  <a:gd name="T0" fmla="*/ 36 w 40"/>
                  <a:gd name="T1" fmla="*/ 277 h 277"/>
                  <a:gd name="T2" fmla="*/ 36 w 40"/>
                  <a:gd name="T3" fmla="*/ 245 h 277"/>
                  <a:gd name="T4" fmla="*/ 40 w 40"/>
                  <a:gd name="T5" fmla="*/ 209 h 277"/>
                  <a:gd name="T6" fmla="*/ 40 w 40"/>
                  <a:gd name="T7" fmla="*/ 101 h 277"/>
                  <a:gd name="T8" fmla="*/ 33 w 40"/>
                  <a:gd name="T9" fmla="*/ 69 h 277"/>
                  <a:gd name="T10" fmla="*/ 22 w 40"/>
                  <a:gd name="T11" fmla="*/ 33 h 277"/>
                  <a:gd name="T12" fmla="*/ 7 w 40"/>
                  <a:gd name="T13" fmla="*/ 0 h 277"/>
                  <a:gd name="T14" fmla="*/ 0 w 40"/>
                  <a:gd name="T15" fmla="*/ 0 h 277"/>
                  <a:gd name="T16" fmla="*/ 18 w 40"/>
                  <a:gd name="T17" fmla="*/ 36 h 277"/>
                  <a:gd name="T18" fmla="*/ 25 w 40"/>
                  <a:gd name="T19" fmla="*/ 69 h 277"/>
                  <a:gd name="T20" fmla="*/ 33 w 40"/>
                  <a:gd name="T21" fmla="*/ 101 h 277"/>
                  <a:gd name="T22" fmla="*/ 33 w 40"/>
                  <a:gd name="T23" fmla="*/ 209 h 277"/>
                  <a:gd name="T24" fmla="*/ 29 w 40"/>
                  <a:gd name="T25" fmla="*/ 245 h 277"/>
                  <a:gd name="T26" fmla="*/ 29 w 40"/>
                  <a:gd name="T27" fmla="*/ 277 h 277"/>
                  <a:gd name="T28" fmla="*/ 36 w 40"/>
                  <a:gd name="T29" fmla="*/ 277 h 277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40"/>
                  <a:gd name="T46" fmla="*/ 0 h 277"/>
                  <a:gd name="T47" fmla="*/ 40 w 40"/>
                  <a:gd name="T48" fmla="*/ 277 h 277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40" h="277">
                    <a:moveTo>
                      <a:pt x="36" y="277"/>
                    </a:moveTo>
                    <a:lnTo>
                      <a:pt x="36" y="245"/>
                    </a:lnTo>
                    <a:lnTo>
                      <a:pt x="40" y="209"/>
                    </a:lnTo>
                    <a:lnTo>
                      <a:pt x="40" y="101"/>
                    </a:lnTo>
                    <a:lnTo>
                      <a:pt x="33" y="69"/>
                    </a:lnTo>
                    <a:lnTo>
                      <a:pt x="22" y="33"/>
                    </a:lnTo>
                    <a:lnTo>
                      <a:pt x="7" y="0"/>
                    </a:lnTo>
                    <a:lnTo>
                      <a:pt x="0" y="0"/>
                    </a:lnTo>
                    <a:lnTo>
                      <a:pt x="18" y="36"/>
                    </a:lnTo>
                    <a:lnTo>
                      <a:pt x="25" y="69"/>
                    </a:lnTo>
                    <a:lnTo>
                      <a:pt x="33" y="101"/>
                    </a:lnTo>
                    <a:lnTo>
                      <a:pt x="33" y="209"/>
                    </a:lnTo>
                    <a:lnTo>
                      <a:pt x="29" y="245"/>
                    </a:lnTo>
                    <a:lnTo>
                      <a:pt x="29" y="277"/>
                    </a:lnTo>
                    <a:lnTo>
                      <a:pt x="36" y="27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20" name="Freeform 54"/>
              <p:cNvSpPr>
                <a:spLocks/>
              </p:cNvSpPr>
              <p:nvPr/>
            </p:nvSpPr>
            <p:spPr bwMode="auto">
              <a:xfrm>
                <a:off x="3131" y="1679"/>
                <a:ext cx="11" cy="62"/>
              </a:xfrm>
              <a:custGeom>
                <a:avLst/>
                <a:gdLst>
                  <a:gd name="T0" fmla="*/ 0 w 11"/>
                  <a:gd name="T1" fmla="*/ 58 h 62"/>
                  <a:gd name="T2" fmla="*/ 8 w 11"/>
                  <a:gd name="T3" fmla="*/ 54 h 62"/>
                  <a:gd name="T4" fmla="*/ 8 w 11"/>
                  <a:gd name="T5" fmla="*/ 26 h 62"/>
                  <a:gd name="T6" fmla="*/ 11 w 11"/>
                  <a:gd name="T7" fmla="*/ 15 h 62"/>
                  <a:gd name="T8" fmla="*/ 11 w 11"/>
                  <a:gd name="T9" fmla="*/ 0 h 62"/>
                  <a:gd name="T10" fmla="*/ 4 w 11"/>
                  <a:gd name="T11" fmla="*/ 0 h 62"/>
                  <a:gd name="T12" fmla="*/ 4 w 11"/>
                  <a:gd name="T13" fmla="*/ 15 h 62"/>
                  <a:gd name="T14" fmla="*/ 0 w 11"/>
                  <a:gd name="T15" fmla="*/ 26 h 62"/>
                  <a:gd name="T16" fmla="*/ 0 w 11"/>
                  <a:gd name="T17" fmla="*/ 54 h 62"/>
                  <a:gd name="T18" fmla="*/ 4 w 11"/>
                  <a:gd name="T19" fmla="*/ 51 h 62"/>
                  <a:gd name="T20" fmla="*/ 0 w 11"/>
                  <a:gd name="T21" fmla="*/ 58 h 62"/>
                  <a:gd name="T22" fmla="*/ 8 w 11"/>
                  <a:gd name="T23" fmla="*/ 62 h 62"/>
                  <a:gd name="T24" fmla="*/ 8 w 11"/>
                  <a:gd name="T25" fmla="*/ 54 h 62"/>
                  <a:gd name="T26" fmla="*/ 0 w 11"/>
                  <a:gd name="T27" fmla="*/ 58 h 6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1"/>
                  <a:gd name="T43" fmla="*/ 0 h 62"/>
                  <a:gd name="T44" fmla="*/ 11 w 11"/>
                  <a:gd name="T45" fmla="*/ 62 h 62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1" h="62">
                    <a:moveTo>
                      <a:pt x="0" y="58"/>
                    </a:moveTo>
                    <a:lnTo>
                      <a:pt x="8" y="54"/>
                    </a:lnTo>
                    <a:lnTo>
                      <a:pt x="8" y="26"/>
                    </a:lnTo>
                    <a:lnTo>
                      <a:pt x="11" y="15"/>
                    </a:lnTo>
                    <a:lnTo>
                      <a:pt x="11" y="0"/>
                    </a:lnTo>
                    <a:lnTo>
                      <a:pt x="4" y="0"/>
                    </a:lnTo>
                    <a:lnTo>
                      <a:pt x="4" y="15"/>
                    </a:lnTo>
                    <a:lnTo>
                      <a:pt x="0" y="26"/>
                    </a:lnTo>
                    <a:lnTo>
                      <a:pt x="0" y="54"/>
                    </a:lnTo>
                    <a:lnTo>
                      <a:pt x="4" y="51"/>
                    </a:lnTo>
                    <a:lnTo>
                      <a:pt x="0" y="58"/>
                    </a:lnTo>
                    <a:lnTo>
                      <a:pt x="8" y="62"/>
                    </a:lnTo>
                    <a:lnTo>
                      <a:pt x="8" y="54"/>
                    </a:lnTo>
                    <a:lnTo>
                      <a:pt x="0" y="5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21" name="Freeform 55"/>
              <p:cNvSpPr>
                <a:spLocks/>
              </p:cNvSpPr>
              <p:nvPr/>
            </p:nvSpPr>
            <p:spPr bwMode="auto">
              <a:xfrm>
                <a:off x="3103" y="1708"/>
                <a:ext cx="32" cy="29"/>
              </a:xfrm>
              <a:custGeom>
                <a:avLst/>
                <a:gdLst>
                  <a:gd name="T0" fmla="*/ 3 w 32"/>
                  <a:gd name="T1" fmla="*/ 0 h 29"/>
                  <a:gd name="T2" fmla="*/ 3 w 32"/>
                  <a:gd name="T3" fmla="*/ 7 h 29"/>
                  <a:gd name="T4" fmla="*/ 7 w 32"/>
                  <a:gd name="T5" fmla="*/ 7 h 29"/>
                  <a:gd name="T6" fmla="*/ 10 w 32"/>
                  <a:gd name="T7" fmla="*/ 11 h 29"/>
                  <a:gd name="T8" fmla="*/ 14 w 32"/>
                  <a:gd name="T9" fmla="*/ 11 h 29"/>
                  <a:gd name="T10" fmla="*/ 21 w 32"/>
                  <a:gd name="T11" fmla="*/ 18 h 29"/>
                  <a:gd name="T12" fmla="*/ 21 w 32"/>
                  <a:gd name="T13" fmla="*/ 22 h 29"/>
                  <a:gd name="T14" fmla="*/ 28 w 32"/>
                  <a:gd name="T15" fmla="*/ 29 h 29"/>
                  <a:gd name="T16" fmla="*/ 32 w 32"/>
                  <a:gd name="T17" fmla="*/ 22 h 29"/>
                  <a:gd name="T18" fmla="*/ 21 w 32"/>
                  <a:gd name="T19" fmla="*/ 11 h 29"/>
                  <a:gd name="T20" fmla="*/ 21 w 32"/>
                  <a:gd name="T21" fmla="*/ 7 h 29"/>
                  <a:gd name="T22" fmla="*/ 14 w 32"/>
                  <a:gd name="T23" fmla="*/ 4 h 29"/>
                  <a:gd name="T24" fmla="*/ 10 w 32"/>
                  <a:gd name="T25" fmla="*/ 0 h 29"/>
                  <a:gd name="T26" fmla="*/ 7 w 32"/>
                  <a:gd name="T27" fmla="*/ 0 h 29"/>
                  <a:gd name="T28" fmla="*/ 7 w 32"/>
                  <a:gd name="T29" fmla="*/ 4 h 29"/>
                  <a:gd name="T30" fmla="*/ 3 w 32"/>
                  <a:gd name="T31" fmla="*/ 0 h 29"/>
                  <a:gd name="T32" fmla="*/ 0 w 32"/>
                  <a:gd name="T33" fmla="*/ 4 h 29"/>
                  <a:gd name="T34" fmla="*/ 3 w 32"/>
                  <a:gd name="T35" fmla="*/ 7 h 29"/>
                  <a:gd name="T36" fmla="*/ 3 w 32"/>
                  <a:gd name="T37" fmla="*/ 0 h 29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32"/>
                  <a:gd name="T58" fmla="*/ 0 h 29"/>
                  <a:gd name="T59" fmla="*/ 32 w 32"/>
                  <a:gd name="T60" fmla="*/ 29 h 29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32" h="29">
                    <a:moveTo>
                      <a:pt x="3" y="0"/>
                    </a:moveTo>
                    <a:lnTo>
                      <a:pt x="3" y="7"/>
                    </a:lnTo>
                    <a:lnTo>
                      <a:pt x="7" y="7"/>
                    </a:lnTo>
                    <a:lnTo>
                      <a:pt x="10" y="11"/>
                    </a:lnTo>
                    <a:lnTo>
                      <a:pt x="14" y="11"/>
                    </a:lnTo>
                    <a:lnTo>
                      <a:pt x="21" y="18"/>
                    </a:lnTo>
                    <a:lnTo>
                      <a:pt x="21" y="22"/>
                    </a:lnTo>
                    <a:lnTo>
                      <a:pt x="28" y="29"/>
                    </a:lnTo>
                    <a:lnTo>
                      <a:pt x="32" y="22"/>
                    </a:lnTo>
                    <a:lnTo>
                      <a:pt x="21" y="11"/>
                    </a:lnTo>
                    <a:lnTo>
                      <a:pt x="21" y="7"/>
                    </a:lnTo>
                    <a:lnTo>
                      <a:pt x="14" y="4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7" y="4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3" y="7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22" name="Freeform 56"/>
              <p:cNvSpPr>
                <a:spLocks/>
              </p:cNvSpPr>
              <p:nvPr/>
            </p:nvSpPr>
            <p:spPr bwMode="auto">
              <a:xfrm>
                <a:off x="3106" y="1661"/>
                <a:ext cx="15" cy="51"/>
              </a:xfrm>
              <a:custGeom>
                <a:avLst/>
                <a:gdLst>
                  <a:gd name="T0" fmla="*/ 7 w 15"/>
                  <a:gd name="T1" fmla="*/ 0 h 51"/>
                  <a:gd name="T2" fmla="*/ 0 w 15"/>
                  <a:gd name="T3" fmla="*/ 15 h 51"/>
                  <a:gd name="T4" fmla="*/ 0 w 15"/>
                  <a:gd name="T5" fmla="*/ 26 h 51"/>
                  <a:gd name="T6" fmla="*/ 4 w 15"/>
                  <a:gd name="T7" fmla="*/ 40 h 51"/>
                  <a:gd name="T8" fmla="*/ 0 w 15"/>
                  <a:gd name="T9" fmla="*/ 47 h 51"/>
                  <a:gd name="T10" fmla="*/ 4 w 15"/>
                  <a:gd name="T11" fmla="*/ 51 h 51"/>
                  <a:gd name="T12" fmla="*/ 11 w 15"/>
                  <a:gd name="T13" fmla="*/ 40 h 51"/>
                  <a:gd name="T14" fmla="*/ 7 w 15"/>
                  <a:gd name="T15" fmla="*/ 26 h 51"/>
                  <a:gd name="T16" fmla="*/ 7 w 15"/>
                  <a:gd name="T17" fmla="*/ 15 h 51"/>
                  <a:gd name="T18" fmla="*/ 11 w 15"/>
                  <a:gd name="T19" fmla="*/ 4 h 51"/>
                  <a:gd name="T20" fmla="*/ 15 w 15"/>
                  <a:gd name="T21" fmla="*/ 0 h 51"/>
                  <a:gd name="T22" fmla="*/ 11 w 15"/>
                  <a:gd name="T23" fmla="*/ 4 h 51"/>
                  <a:gd name="T24" fmla="*/ 15 w 15"/>
                  <a:gd name="T25" fmla="*/ 4 h 51"/>
                  <a:gd name="T26" fmla="*/ 15 w 15"/>
                  <a:gd name="T27" fmla="*/ 0 h 51"/>
                  <a:gd name="T28" fmla="*/ 7 w 15"/>
                  <a:gd name="T29" fmla="*/ 0 h 5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5"/>
                  <a:gd name="T46" fmla="*/ 0 h 51"/>
                  <a:gd name="T47" fmla="*/ 15 w 15"/>
                  <a:gd name="T48" fmla="*/ 51 h 51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5" h="51">
                    <a:moveTo>
                      <a:pt x="7" y="0"/>
                    </a:moveTo>
                    <a:lnTo>
                      <a:pt x="0" y="15"/>
                    </a:lnTo>
                    <a:lnTo>
                      <a:pt x="0" y="26"/>
                    </a:lnTo>
                    <a:lnTo>
                      <a:pt x="4" y="40"/>
                    </a:lnTo>
                    <a:lnTo>
                      <a:pt x="0" y="47"/>
                    </a:lnTo>
                    <a:lnTo>
                      <a:pt x="4" y="51"/>
                    </a:lnTo>
                    <a:lnTo>
                      <a:pt x="11" y="40"/>
                    </a:lnTo>
                    <a:lnTo>
                      <a:pt x="7" y="26"/>
                    </a:lnTo>
                    <a:lnTo>
                      <a:pt x="7" y="15"/>
                    </a:lnTo>
                    <a:lnTo>
                      <a:pt x="11" y="4"/>
                    </a:lnTo>
                    <a:lnTo>
                      <a:pt x="15" y="0"/>
                    </a:lnTo>
                    <a:lnTo>
                      <a:pt x="11" y="4"/>
                    </a:lnTo>
                    <a:lnTo>
                      <a:pt x="15" y="4"/>
                    </a:lnTo>
                    <a:lnTo>
                      <a:pt x="15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23" name="Freeform 57"/>
              <p:cNvSpPr>
                <a:spLocks/>
              </p:cNvSpPr>
              <p:nvPr/>
            </p:nvSpPr>
            <p:spPr bwMode="auto">
              <a:xfrm>
                <a:off x="3095" y="1568"/>
                <a:ext cx="26" cy="93"/>
              </a:xfrm>
              <a:custGeom>
                <a:avLst/>
                <a:gdLst>
                  <a:gd name="T0" fmla="*/ 0 w 26"/>
                  <a:gd name="T1" fmla="*/ 3 h 93"/>
                  <a:gd name="T2" fmla="*/ 8 w 26"/>
                  <a:gd name="T3" fmla="*/ 14 h 93"/>
                  <a:gd name="T4" fmla="*/ 11 w 26"/>
                  <a:gd name="T5" fmla="*/ 25 h 93"/>
                  <a:gd name="T6" fmla="*/ 15 w 26"/>
                  <a:gd name="T7" fmla="*/ 36 h 93"/>
                  <a:gd name="T8" fmla="*/ 15 w 26"/>
                  <a:gd name="T9" fmla="*/ 83 h 93"/>
                  <a:gd name="T10" fmla="*/ 18 w 26"/>
                  <a:gd name="T11" fmla="*/ 93 h 93"/>
                  <a:gd name="T12" fmla="*/ 26 w 26"/>
                  <a:gd name="T13" fmla="*/ 93 h 93"/>
                  <a:gd name="T14" fmla="*/ 26 w 26"/>
                  <a:gd name="T15" fmla="*/ 61 h 93"/>
                  <a:gd name="T16" fmla="*/ 22 w 26"/>
                  <a:gd name="T17" fmla="*/ 47 h 93"/>
                  <a:gd name="T18" fmla="*/ 22 w 26"/>
                  <a:gd name="T19" fmla="*/ 36 h 93"/>
                  <a:gd name="T20" fmla="*/ 18 w 26"/>
                  <a:gd name="T21" fmla="*/ 21 h 93"/>
                  <a:gd name="T22" fmla="*/ 15 w 26"/>
                  <a:gd name="T23" fmla="*/ 11 h 93"/>
                  <a:gd name="T24" fmla="*/ 8 w 26"/>
                  <a:gd name="T25" fmla="*/ 0 h 93"/>
                  <a:gd name="T26" fmla="*/ 0 w 26"/>
                  <a:gd name="T27" fmla="*/ 3 h 9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26"/>
                  <a:gd name="T43" fmla="*/ 0 h 93"/>
                  <a:gd name="T44" fmla="*/ 26 w 26"/>
                  <a:gd name="T45" fmla="*/ 93 h 93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26" h="93">
                    <a:moveTo>
                      <a:pt x="0" y="3"/>
                    </a:moveTo>
                    <a:lnTo>
                      <a:pt x="8" y="14"/>
                    </a:lnTo>
                    <a:lnTo>
                      <a:pt x="11" y="25"/>
                    </a:lnTo>
                    <a:lnTo>
                      <a:pt x="15" y="36"/>
                    </a:lnTo>
                    <a:lnTo>
                      <a:pt x="15" y="83"/>
                    </a:lnTo>
                    <a:lnTo>
                      <a:pt x="18" y="93"/>
                    </a:lnTo>
                    <a:lnTo>
                      <a:pt x="26" y="93"/>
                    </a:lnTo>
                    <a:lnTo>
                      <a:pt x="26" y="61"/>
                    </a:lnTo>
                    <a:lnTo>
                      <a:pt x="22" y="47"/>
                    </a:lnTo>
                    <a:lnTo>
                      <a:pt x="22" y="36"/>
                    </a:lnTo>
                    <a:lnTo>
                      <a:pt x="18" y="21"/>
                    </a:lnTo>
                    <a:lnTo>
                      <a:pt x="15" y="11"/>
                    </a:lnTo>
                    <a:lnTo>
                      <a:pt x="8" y="0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24" name="Freeform 58"/>
              <p:cNvSpPr>
                <a:spLocks/>
              </p:cNvSpPr>
              <p:nvPr/>
            </p:nvSpPr>
            <p:spPr bwMode="auto">
              <a:xfrm>
                <a:off x="3056" y="1539"/>
                <a:ext cx="47" cy="32"/>
              </a:xfrm>
              <a:custGeom>
                <a:avLst/>
                <a:gdLst>
                  <a:gd name="T0" fmla="*/ 0 w 47"/>
                  <a:gd name="T1" fmla="*/ 7 h 32"/>
                  <a:gd name="T2" fmla="*/ 7 w 47"/>
                  <a:gd name="T3" fmla="*/ 7 h 32"/>
                  <a:gd name="T4" fmla="*/ 14 w 47"/>
                  <a:gd name="T5" fmla="*/ 14 h 32"/>
                  <a:gd name="T6" fmla="*/ 21 w 47"/>
                  <a:gd name="T7" fmla="*/ 18 h 32"/>
                  <a:gd name="T8" fmla="*/ 25 w 47"/>
                  <a:gd name="T9" fmla="*/ 18 h 32"/>
                  <a:gd name="T10" fmla="*/ 32 w 47"/>
                  <a:gd name="T11" fmla="*/ 22 h 32"/>
                  <a:gd name="T12" fmla="*/ 36 w 47"/>
                  <a:gd name="T13" fmla="*/ 29 h 32"/>
                  <a:gd name="T14" fmla="*/ 39 w 47"/>
                  <a:gd name="T15" fmla="*/ 32 h 32"/>
                  <a:gd name="T16" fmla="*/ 47 w 47"/>
                  <a:gd name="T17" fmla="*/ 29 h 32"/>
                  <a:gd name="T18" fmla="*/ 43 w 47"/>
                  <a:gd name="T19" fmla="*/ 22 h 32"/>
                  <a:gd name="T20" fmla="*/ 36 w 47"/>
                  <a:gd name="T21" fmla="*/ 18 h 32"/>
                  <a:gd name="T22" fmla="*/ 32 w 47"/>
                  <a:gd name="T23" fmla="*/ 14 h 32"/>
                  <a:gd name="T24" fmla="*/ 25 w 47"/>
                  <a:gd name="T25" fmla="*/ 11 h 32"/>
                  <a:gd name="T26" fmla="*/ 18 w 47"/>
                  <a:gd name="T27" fmla="*/ 7 h 32"/>
                  <a:gd name="T28" fmla="*/ 14 w 47"/>
                  <a:gd name="T29" fmla="*/ 4 h 32"/>
                  <a:gd name="T30" fmla="*/ 7 w 47"/>
                  <a:gd name="T31" fmla="*/ 0 h 32"/>
                  <a:gd name="T32" fmla="*/ 0 w 47"/>
                  <a:gd name="T33" fmla="*/ 0 h 32"/>
                  <a:gd name="T34" fmla="*/ 0 w 47"/>
                  <a:gd name="T35" fmla="*/ 7 h 3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7"/>
                  <a:gd name="T55" fmla="*/ 0 h 32"/>
                  <a:gd name="T56" fmla="*/ 47 w 47"/>
                  <a:gd name="T57" fmla="*/ 32 h 3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7" h="32">
                    <a:moveTo>
                      <a:pt x="0" y="7"/>
                    </a:moveTo>
                    <a:lnTo>
                      <a:pt x="7" y="7"/>
                    </a:lnTo>
                    <a:lnTo>
                      <a:pt x="14" y="14"/>
                    </a:lnTo>
                    <a:lnTo>
                      <a:pt x="21" y="18"/>
                    </a:lnTo>
                    <a:lnTo>
                      <a:pt x="25" y="18"/>
                    </a:lnTo>
                    <a:lnTo>
                      <a:pt x="32" y="22"/>
                    </a:lnTo>
                    <a:lnTo>
                      <a:pt x="36" y="29"/>
                    </a:lnTo>
                    <a:lnTo>
                      <a:pt x="39" y="32"/>
                    </a:lnTo>
                    <a:lnTo>
                      <a:pt x="47" y="29"/>
                    </a:lnTo>
                    <a:lnTo>
                      <a:pt x="43" y="22"/>
                    </a:lnTo>
                    <a:lnTo>
                      <a:pt x="36" y="18"/>
                    </a:lnTo>
                    <a:lnTo>
                      <a:pt x="32" y="14"/>
                    </a:lnTo>
                    <a:lnTo>
                      <a:pt x="25" y="11"/>
                    </a:lnTo>
                    <a:lnTo>
                      <a:pt x="18" y="7"/>
                    </a:lnTo>
                    <a:lnTo>
                      <a:pt x="14" y="4"/>
                    </a:lnTo>
                    <a:lnTo>
                      <a:pt x="7" y="0"/>
                    </a:lnTo>
                    <a:lnTo>
                      <a:pt x="0" y="0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25" name="Freeform 59"/>
              <p:cNvSpPr>
                <a:spLocks/>
              </p:cNvSpPr>
              <p:nvPr/>
            </p:nvSpPr>
            <p:spPr bwMode="auto">
              <a:xfrm>
                <a:off x="2969" y="1539"/>
                <a:ext cx="87" cy="72"/>
              </a:xfrm>
              <a:custGeom>
                <a:avLst/>
                <a:gdLst>
                  <a:gd name="T0" fmla="*/ 0 w 87"/>
                  <a:gd name="T1" fmla="*/ 68 h 72"/>
                  <a:gd name="T2" fmla="*/ 4 w 87"/>
                  <a:gd name="T3" fmla="*/ 68 h 72"/>
                  <a:gd name="T4" fmla="*/ 15 w 87"/>
                  <a:gd name="T5" fmla="*/ 61 h 72"/>
                  <a:gd name="T6" fmla="*/ 26 w 87"/>
                  <a:gd name="T7" fmla="*/ 47 h 72"/>
                  <a:gd name="T8" fmla="*/ 33 w 87"/>
                  <a:gd name="T9" fmla="*/ 36 h 72"/>
                  <a:gd name="T10" fmla="*/ 44 w 87"/>
                  <a:gd name="T11" fmla="*/ 25 h 72"/>
                  <a:gd name="T12" fmla="*/ 54 w 87"/>
                  <a:gd name="T13" fmla="*/ 18 h 72"/>
                  <a:gd name="T14" fmla="*/ 62 w 87"/>
                  <a:gd name="T15" fmla="*/ 11 h 72"/>
                  <a:gd name="T16" fmla="*/ 76 w 87"/>
                  <a:gd name="T17" fmla="*/ 7 h 72"/>
                  <a:gd name="T18" fmla="*/ 87 w 87"/>
                  <a:gd name="T19" fmla="*/ 7 h 72"/>
                  <a:gd name="T20" fmla="*/ 87 w 87"/>
                  <a:gd name="T21" fmla="*/ 0 h 72"/>
                  <a:gd name="T22" fmla="*/ 72 w 87"/>
                  <a:gd name="T23" fmla="*/ 0 h 72"/>
                  <a:gd name="T24" fmla="*/ 62 w 87"/>
                  <a:gd name="T25" fmla="*/ 4 h 72"/>
                  <a:gd name="T26" fmla="*/ 47 w 87"/>
                  <a:gd name="T27" fmla="*/ 11 h 72"/>
                  <a:gd name="T28" fmla="*/ 36 w 87"/>
                  <a:gd name="T29" fmla="*/ 22 h 72"/>
                  <a:gd name="T30" fmla="*/ 29 w 87"/>
                  <a:gd name="T31" fmla="*/ 32 h 72"/>
                  <a:gd name="T32" fmla="*/ 18 w 87"/>
                  <a:gd name="T33" fmla="*/ 43 h 72"/>
                  <a:gd name="T34" fmla="*/ 11 w 87"/>
                  <a:gd name="T35" fmla="*/ 54 h 72"/>
                  <a:gd name="T36" fmla="*/ 0 w 87"/>
                  <a:gd name="T37" fmla="*/ 65 h 72"/>
                  <a:gd name="T38" fmla="*/ 8 w 87"/>
                  <a:gd name="T39" fmla="*/ 65 h 72"/>
                  <a:gd name="T40" fmla="*/ 0 w 87"/>
                  <a:gd name="T41" fmla="*/ 68 h 72"/>
                  <a:gd name="T42" fmla="*/ 0 w 87"/>
                  <a:gd name="T43" fmla="*/ 72 h 72"/>
                  <a:gd name="T44" fmla="*/ 4 w 87"/>
                  <a:gd name="T45" fmla="*/ 68 h 72"/>
                  <a:gd name="T46" fmla="*/ 0 w 87"/>
                  <a:gd name="T47" fmla="*/ 68 h 7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87"/>
                  <a:gd name="T73" fmla="*/ 0 h 72"/>
                  <a:gd name="T74" fmla="*/ 87 w 87"/>
                  <a:gd name="T75" fmla="*/ 72 h 7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87" h="72">
                    <a:moveTo>
                      <a:pt x="0" y="68"/>
                    </a:moveTo>
                    <a:lnTo>
                      <a:pt x="4" y="68"/>
                    </a:lnTo>
                    <a:lnTo>
                      <a:pt x="15" y="61"/>
                    </a:lnTo>
                    <a:lnTo>
                      <a:pt x="26" y="47"/>
                    </a:lnTo>
                    <a:lnTo>
                      <a:pt x="33" y="36"/>
                    </a:lnTo>
                    <a:lnTo>
                      <a:pt x="44" y="25"/>
                    </a:lnTo>
                    <a:lnTo>
                      <a:pt x="54" y="18"/>
                    </a:lnTo>
                    <a:lnTo>
                      <a:pt x="62" y="11"/>
                    </a:lnTo>
                    <a:lnTo>
                      <a:pt x="76" y="7"/>
                    </a:lnTo>
                    <a:lnTo>
                      <a:pt x="87" y="7"/>
                    </a:lnTo>
                    <a:lnTo>
                      <a:pt x="87" y="0"/>
                    </a:lnTo>
                    <a:lnTo>
                      <a:pt x="72" y="0"/>
                    </a:lnTo>
                    <a:lnTo>
                      <a:pt x="62" y="4"/>
                    </a:lnTo>
                    <a:lnTo>
                      <a:pt x="47" y="11"/>
                    </a:lnTo>
                    <a:lnTo>
                      <a:pt x="36" y="22"/>
                    </a:lnTo>
                    <a:lnTo>
                      <a:pt x="29" y="32"/>
                    </a:lnTo>
                    <a:lnTo>
                      <a:pt x="18" y="43"/>
                    </a:lnTo>
                    <a:lnTo>
                      <a:pt x="11" y="54"/>
                    </a:lnTo>
                    <a:lnTo>
                      <a:pt x="0" y="65"/>
                    </a:lnTo>
                    <a:lnTo>
                      <a:pt x="8" y="65"/>
                    </a:lnTo>
                    <a:lnTo>
                      <a:pt x="0" y="68"/>
                    </a:lnTo>
                    <a:lnTo>
                      <a:pt x="0" y="72"/>
                    </a:lnTo>
                    <a:lnTo>
                      <a:pt x="4" y="68"/>
                    </a:lnTo>
                    <a:lnTo>
                      <a:pt x="0" y="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26" name="Freeform 60"/>
              <p:cNvSpPr>
                <a:spLocks/>
              </p:cNvSpPr>
              <p:nvPr/>
            </p:nvSpPr>
            <p:spPr bwMode="auto">
              <a:xfrm>
                <a:off x="2937" y="1507"/>
                <a:ext cx="40" cy="100"/>
              </a:xfrm>
              <a:custGeom>
                <a:avLst/>
                <a:gdLst>
                  <a:gd name="T0" fmla="*/ 4 w 40"/>
                  <a:gd name="T1" fmla="*/ 3 h 100"/>
                  <a:gd name="T2" fmla="*/ 0 w 40"/>
                  <a:gd name="T3" fmla="*/ 3 h 100"/>
                  <a:gd name="T4" fmla="*/ 32 w 40"/>
                  <a:gd name="T5" fmla="*/ 100 h 100"/>
                  <a:gd name="T6" fmla="*/ 40 w 40"/>
                  <a:gd name="T7" fmla="*/ 97 h 100"/>
                  <a:gd name="T8" fmla="*/ 7 w 40"/>
                  <a:gd name="T9" fmla="*/ 0 h 100"/>
                  <a:gd name="T10" fmla="*/ 4 w 40"/>
                  <a:gd name="T11" fmla="*/ 3 h 1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0"/>
                  <a:gd name="T19" fmla="*/ 0 h 100"/>
                  <a:gd name="T20" fmla="*/ 40 w 40"/>
                  <a:gd name="T21" fmla="*/ 100 h 1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0" h="100">
                    <a:moveTo>
                      <a:pt x="4" y="3"/>
                    </a:moveTo>
                    <a:lnTo>
                      <a:pt x="0" y="3"/>
                    </a:lnTo>
                    <a:lnTo>
                      <a:pt x="32" y="100"/>
                    </a:lnTo>
                    <a:lnTo>
                      <a:pt x="40" y="97"/>
                    </a:lnTo>
                    <a:lnTo>
                      <a:pt x="7" y="0"/>
                    </a:lnTo>
                    <a:lnTo>
                      <a:pt x="4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27" name="Freeform 61"/>
              <p:cNvSpPr>
                <a:spLocks/>
              </p:cNvSpPr>
              <p:nvPr/>
            </p:nvSpPr>
            <p:spPr bwMode="auto">
              <a:xfrm>
                <a:off x="2887" y="1496"/>
                <a:ext cx="57" cy="14"/>
              </a:xfrm>
              <a:custGeom>
                <a:avLst/>
                <a:gdLst>
                  <a:gd name="T0" fmla="*/ 3 w 57"/>
                  <a:gd name="T1" fmla="*/ 0 h 14"/>
                  <a:gd name="T2" fmla="*/ 3 w 57"/>
                  <a:gd name="T3" fmla="*/ 7 h 14"/>
                  <a:gd name="T4" fmla="*/ 43 w 57"/>
                  <a:gd name="T5" fmla="*/ 7 h 14"/>
                  <a:gd name="T6" fmla="*/ 46 w 57"/>
                  <a:gd name="T7" fmla="*/ 11 h 14"/>
                  <a:gd name="T8" fmla="*/ 54 w 57"/>
                  <a:gd name="T9" fmla="*/ 14 h 14"/>
                  <a:gd name="T10" fmla="*/ 57 w 57"/>
                  <a:gd name="T11" fmla="*/ 11 h 14"/>
                  <a:gd name="T12" fmla="*/ 50 w 57"/>
                  <a:gd name="T13" fmla="*/ 7 h 14"/>
                  <a:gd name="T14" fmla="*/ 43 w 57"/>
                  <a:gd name="T15" fmla="*/ 3 h 14"/>
                  <a:gd name="T16" fmla="*/ 36 w 57"/>
                  <a:gd name="T17" fmla="*/ 0 h 14"/>
                  <a:gd name="T18" fmla="*/ 3 w 57"/>
                  <a:gd name="T19" fmla="*/ 0 h 14"/>
                  <a:gd name="T20" fmla="*/ 7 w 57"/>
                  <a:gd name="T21" fmla="*/ 3 h 14"/>
                  <a:gd name="T22" fmla="*/ 3 w 57"/>
                  <a:gd name="T23" fmla="*/ 0 h 14"/>
                  <a:gd name="T24" fmla="*/ 0 w 57"/>
                  <a:gd name="T25" fmla="*/ 7 h 14"/>
                  <a:gd name="T26" fmla="*/ 3 w 57"/>
                  <a:gd name="T27" fmla="*/ 7 h 14"/>
                  <a:gd name="T28" fmla="*/ 3 w 57"/>
                  <a:gd name="T29" fmla="*/ 0 h 14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57"/>
                  <a:gd name="T46" fmla="*/ 0 h 14"/>
                  <a:gd name="T47" fmla="*/ 57 w 57"/>
                  <a:gd name="T48" fmla="*/ 14 h 14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57" h="14">
                    <a:moveTo>
                      <a:pt x="3" y="0"/>
                    </a:moveTo>
                    <a:lnTo>
                      <a:pt x="3" y="7"/>
                    </a:lnTo>
                    <a:lnTo>
                      <a:pt x="43" y="7"/>
                    </a:lnTo>
                    <a:lnTo>
                      <a:pt x="46" y="11"/>
                    </a:lnTo>
                    <a:lnTo>
                      <a:pt x="54" y="14"/>
                    </a:lnTo>
                    <a:lnTo>
                      <a:pt x="57" y="11"/>
                    </a:lnTo>
                    <a:lnTo>
                      <a:pt x="50" y="7"/>
                    </a:lnTo>
                    <a:lnTo>
                      <a:pt x="43" y="3"/>
                    </a:lnTo>
                    <a:lnTo>
                      <a:pt x="36" y="0"/>
                    </a:lnTo>
                    <a:lnTo>
                      <a:pt x="3" y="0"/>
                    </a:lnTo>
                    <a:lnTo>
                      <a:pt x="7" y="3"/>
                    </a:lnTo>
                    <a:lnTo>
                      <a:pt x="3" y="0"/>
                    </a:lnTo>
                    <a:lnTo>
                      <a:pt x="0" y="7"/>
                    </a:lnTo>
                    <a:lnTo>
                      <a:pt x="3" y="7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28" name="Freeform 62"/>
              <p:cNvSpPr>
                <a:spLocks/>
              </p:cNvSpPr>
              <p:nvPr/>
            </p:nvSpPr>
            <p:spPr bwMode="auto">
              <a:xfrm>
                <a:off x="2890" y="1481"/>
                <a:ext cx="22" cy="18"/>
              </a:xfrm>
              <a:custGeom>
                <a:avLst/>
                <a:gdLst>
                  <a:gd name="T0" fmla="*/ 18 w 22"/>
                  <a:gd name="T1" fmla="*/ 4 h 18"/>
                  <a:gd name="T2" fmla="*/ 15 w 22"/>
                  <a:gd name="T3" fmla="*/ 0 h 18"/>
                  <a:gd name="T4" fmla="*/ 15 w 22"/>
                  <a:gd name="T5" fmla="*/ 8 h 18"/>
                  <a:gd name="T6" fmla="*/ 7 w 22"/>
                  <a:gd name="T7" fmla="*/ 8 h 18"/>
                  <a:gd name="T8" fmla="*/ 4 w 22"/>
                  <a:gd name="T9" fmla="*/ 11 h 18"/>
                  <a:gd name="T10" fmla="*/ 0 w 22"/>
                  <a:gd name="T11" fmla="*/ 11 h 18"/>
                  <a:gd name="T12" fmla="*/ 0 w 22"/>
                  <a:gd name="T13" fmla="*/ 15 h 18"/>
                  <a:gd name="T14" fmla="*/ 4 w 22"/>
                  <a:gd name="T15" fmla="*/ 18 h 18"/>
                  <a:gd name="T16" fmla="*/ 7 w 22"/>
                  <a:gd name="T17" fmla="*/ 18 h 18"/>
                  <a:gd name="T18" fmla="*/ 11 w 22"/>
                  <a:gd name="T19" fmla="*/ 15 h 18"/>
                  <a:gd name="T20" fmla="*/ 18 w 22"/>
                  <a:gd name="T21" fmla="*/ 15 h 18"/>
                  <a:gd name="T22" fmla="*/ 18 w 22"/>
                  <a:gd name="T23" fmla="*/ 11 h 18"/>
                  <a:gd name="T24" fmla="*/ 22 w 22"/>
                  <a:gd name="T25" fmla="*/ 8 h 18"/>
                  <a:gd name="T26" fmla="*/ 22 w 22"/>
                  <a:gd name="T27" fmla="*/ 0 h 18"/>
                  <a:gd name="T28" fmla="*/ 18 w 22"/>
                  <a:gd name="T29" fmla="*/ 4 h 18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2"/>
                  <a:gd name="T46" fmla="*/ 0 h 18"/>
                  <a:gd name="T47" fmla="*/ 22 w 22"/>
                  <a:gd name="T48" fmla="*/ 18 h 18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2" h="18">
                    <a:moveTo>
                      <a:pt x="18" y="4"/>
                    </a:moveTo>
                    <a:lnTo>
                      <a:pt x="15" y="0"/>
                    </a:lnTo>
                    <a:lnTo>
                      <a:pt x="15" y="8"/>
                    </a:lnTo>
                    <a:lnTo>
                      <a:pt x="7" y="8"/>
                    </a:lnTo>
                    <a:lnTo>
                      <a:pt x="4" y="11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4" y="18"/>
                    </a:lnTo>
                    <a:lnTo>
                      <a:pt x="7" y="18"/>
                    </a:lnTo>
                    <a:lnTo>
                      <a:pt x="11" y="15"/>
                    </a:lnTo>
                    <a:lnTo>
                      <a:pt x="18" y="15"/>
                    </a:lnTo>
                    <a:lnTo>
                      <a:pt x="18" y="11"/>
                    </a:lnTo>
                    <a:lnTo>
                      <a:pt x="22" y="8"/>
                    </a:lnTo>
                    <a:lnTo>
                      <a:pt x="22" y="0"/>
                    </a:lnTo>
                    <a:lnTo>
                      <a:pt x="18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29" name="Freeform 63"/>
              <p:cNvSpPr>
                <a:spLocks/>
              </p:cNvSpPr>
              <p:nvPr/>
            </p:nvSpPr>
            <p:spPr bwMode="auto">
              <a:xfrm>
                <a:off x="2847" y="1478"/>
                <a:ext cx="65" cy="18"/>
              </a:xfrm>
              <a:custGeom>
                <a:avLst/>
                <a:gdLst>
                  <a:gd name="T0" fmla="*/ 11 w 65"/>
                  <a:gd name="T1" fmla="*/ 7 h 18"/>
                  <a:gd name="T2" fmla="*/ 15 w 65"/>
                  <a:gd name="T3" fmla="*/ 14 h 18"/>
                  <a:gd name="T4" fmla="*/ 22 w 65"/>
                  <a:gd name="T5" fmla="*/ 14 h 18"/>
                  <a:gd name="T6" fmla="*/ 25 w 65"/>
                  <a:gd name="T7" fmla="*/ 11 h 18"/>
                  <a:gd name="T8" fmla="*/ 33 w 65"/>
                  <a:gd name="T9" fmla="*/ 7 h 18"/>
                  <a:gd name="T10" fmla="*/ 36 w 65"/>
                  <a:gd name="T11" fmla="*/ 7 h 18"/>
                  <a:gd name="T12" fmla="*/ 43 w 65"/>
                  <a:gd name="T13" fmla="*/ 3 h 18"/>
                  <a:gd name="T14" fmla="*/ 50 w 65"/>
                  <a:gd name="T15" fmla="*/ 3 h 18"/>
                  <a:gd name="T16" fmla="*/ 54 w 65"/>
                  <a:gd name="T17" fmla="*/ 7 h 18"/>
                  <a:gd name="T18" fmla="*/ 61 w 65"/>
                  <a:gd name="T19" fmla="*/ 7 h 18"/>
                  <a:gd name="T20" fmla="*/ 65 w 65"/>
                  <a:gd name="T21" fmla="*/ 3 h 18"/>
                  <a:gd name="T22" fmla="*/ 58 w 65"/>
                  <a:gd name="T23" fmla="*/ 0 h 18"/>
                  <a:gd name="T24" fmla="*/ 29 w 65"/>
                  <a:gd name="T25" fmla="*/ 0 h 18"/>
                  <a:gd name="T26" fmla="*/ 22 w 65"/>
                  <a:gd name="T27" fmla="*/ 3 h 18"/>
                  <a:gd name="T28" fmla="*/ 18 w 65"/>
                  <a:gd name="T29" fmla="*/ 3 h 18"/>
                  <a:gd name="T30" fmla="*/ 11 w 65"/>
                  <a:gd name="T31" fmla="*/ 7 h 18"/>
                  <a:gd name="T32" fmla="*/ 15 w 65"/>
                  <a:gd name="T33" fmla="*/ 14 h 18"/>
                  <a:gd name="T34" fmla="*/ 11 w 65"/>
                  <a:gd name="T35" fmla="*/ 7 h 18"/>
                  <a:gd name="T36" fmla="*/ 0 w 65"/>
                  <a:gd name="T37" fmla="*/ 18 h 18"/>
                  <a:gd name="T38" fmla="*/ 15 w 65"/>
                  <a:gd name="T39" fmla="*/ 14 h 18"/>
                  <a:gd name="T40" fmla="*/ 11 w 65"/>
                  <a:gd name="T41" fmla="*/ 7 h 1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65"/>
                  <a:gd name="T64" fmla="*/ 0 h 18"/>
                  <a:gd name="T65" fmla="*/ 65 w 65"/>
                  <a:gd name="T66" fmla="*/ 18 h 18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65" h="18">
                    <a:moveTo>
                      <a:pt x="11" y="7"/>
                    </a:moveTo>
                    <a:lnTo>
                      <a:pt x="15" y="14"/>
                    </a:lnTo>
                    <a:lnTo>
                      <a:pt x="22" y="14"/>
                    </a:lnTo>
                    <a:lnTo>
                      <a:pt x="25" y="11"/>
                    </a:lnTo>
                    <a:lnTo>
                      <a:pt x="33" y="7"/>
                    </a:lnTo>
                    <a:lnTo>
                      <a:pt x="36" y="7"/>
                    </a:lnTo>
                    <a:lnTo>
                      <a:pt x="43" y="3"/>
                    </a:lnTo>
                    <a:lnTo>
                      <a:pt x="50" y="3"/>
                    </a:lnTo>
                    <a:lnTo>
                      <a:pt x="54" y="7"/>
                    </a:lnTo>
                    <a:lnTo>
                      <a:pt x="61" y="7"/>
                    </a:lnTo>
                    <a:lnTo>
                      <a:pt x="65" y="3"/>
                    </a:lnTo>
                    <a:lnTo>
                      <a:pt x="58" y="0"/>
                    </a:lnTo>
                    <a:lnTo>
                      <a:pt x="29" y="0"/>
                    </a:lnTo>
                    <a:lnTo>
                      <a:pt x="22" y="3"/>
                    </a:lnTo>
                    <a:lnTo>
                      <a:pt x="18" y="3"/>
                    </a:lnTo>
                    <a:lnTo>
                      <a:pt x="11" y="7"/>
                    </a:lnTo>
                    <a:lnTo>
                      <a:pt x="15" y="14"/>
                    </a:lnTo>
                    <a:lnTo>
                      <a:pt x="11" y="7"/>
                    </a:lnTo>
                    <a:lnTo>
                      <a:pt x="0" y="18"/>
                    </a:lnTo>
                    <a:lnTo>
                      <a:pt x="15" y="14"/>
                    </a:lnTo>
                    <a:lnTo>
                      <a:pt x="11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30" name="Freeform 64"/>
              <p:cNvSpPr>
                <a:spLocks/>
              </p:cNvSpPr>
              <p:nvPr/>
            </p:nvSpPr>
            <p:spPr bwMode="auto">
              <a:xfrm>
                <a:off x="2858" y="1474"/>
                <a:ext cx="7" cy="18"/>
              </a:xfrm>
              <a:custGeom>
                <a:avLst/>
                <a:gdLst>
                  <a:gd name="T0" fmla="*/ 0 w 7"/>
                  <a:gd name="T1" fmla="*/ 7 h 18"/>
                  <a:gd name="T2" fmla="*/ 0 w 7"/>
                  <a:gd name="T3" fmla="*/ 4 h 18"/>
                  <a:gd name="T4" fmla="*/ 0 w 7"/>
                  <a:gd name="T5" fmla="*/ 11 h 18"/>
                  <a:gd name="T6" fmla="*/ 4 w 7"/>
                  <a:gd name="T7" fmla="*/ 18 h 18"/>
                  <a:gd name="T8" fmla="*/ 7 w 7"/>
                  <a:gd name="T9" fmla="*/ 15 h 18"/>
                  <a:gd name="T10" fmla="*/ 7 w 7"/>
                  <a:gd name="T11" fmla="*/ 0 h 18"/>
                  <a:gd name="T12" fmla="*/ 7 w 7"/>
                  <a:gd name="T13" fmla="*/ 4 h 18"/>
                  <a:gd name="T14" fmla="*/ 7 w 7"/>
                  <a:gd name="T15" fmla="*/ 0 h 18"/>
                  <a:gd name="T16" fmla="*/ 0 w 7"/>
                  <a:gd name="T17" fmla="*/ 7 h 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18"/>
                  <a:gd name="T29" fmla="*/ 7 w 7"/>
                  <a:gd name="T30" fmla="*/ 18 h 1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18">
                    <a:moveTo>
                      <a:pt x="0" y="7"/>
                    </a:moveTo>
                    <a:lnTo>
                      <a:pt x="0" y="4"/>
                    </a:lnTo>
                    <a:lnTo>
                      <a:pt x="0" y="11"/>
                    </a:lnTo>
                    <a:lnTo>
                      <a:pt x="4" y="18"/>
                    </a:lnTo>
                    <a:lnTo>
                      <a:pt x="7" y="15"/>
                    </a:lnTo>
                    <a:lnTo>
                      <a:pt x="7" y="0"/>
                    </a:lnTo>
                    <a:lnTo>
                      <a:pt x="7" y="4"/>
                    </a:lnTo>
                    <a:lnTo>
                      <a:pt x="7" y="0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31" name="Freeform 65"/>
              <p:cNvSpPr>
                <a:spLocks/>
              </p:cNvSpPr>
              <p:nvPr/>
            </p:nvSpPr>
            <p:spPr bwMode="auto">
              <a:xfrm>
                <a:off x="2826" y="1471"/>
                <a:ext cx="39" cy="28"/>
              </a:xfrm>
              <a:custGeom>
                <a:avLst/>
                <a:gdLst>
                  <a:gd name="T0" fmla="*/ 0 w 39"/>
                  <a:gd name="T1" fmla="*/ 25 h 28"/>
                  <a:gd name="T2" fmla="*/ 3 w 39"/>
                  <a:gd name="T3" fmla="*/ 28 h 28"/>
                  <a:gd name="T4" fmla="*/ 18 w 39"/>
                  <a:gd name="T5" fmla="*/ 14 h 28"/>
                  <a:gd name="T6" fmla="*/ 18 w 39"/>
                  <a:gd name="T7" fmla="*/ 10 h 28"/>
                  <a:gd name="T8" fmla="*/ 21 w 39"/>
                  <a:gd name="T9" fmla="*/ 10 h 28"/>
                  <a:gd name="T10" fmla="*/ 25 w 39"/>
                  <a:gd name="T11" fmla="*/ 7 h 28"/>
                  <a:gd name="T12" fmla="*/ 28 w 39"/>
                  <a:gd name="T13" fmla="*/ 7 h 28"/>
                  <a:gd name="T14" fmla="*/ 32 w 39"/>
                  <a:gd name="T15" fmla="*/ 10 h 28"/>
                  <a:gd name="T16" fmla="*/ 39 w 39"/>
                  <a:gd name="T17" fmla="*/ 3 h 28"/>
                  <a:gd name="T18" fmla="*/ 32 w 39"/>
                  <a:gd name="T19" fmla="*/ 0 h 28"/>
                  <a:gd name="T20" fmla="*/ 25 w 39"/>
                  <a:gd name="T21" fmla="*/ 0 h 28"/>
                  <a:gd name="T22" fmla="*/ 18 w 39"/>
                  <a:gd name="T23" fmla="*/ 3 h 28"/>
                  <a:gd name="T24" fmla="*/ 0 w 39"/>
                  <a:gd name="T25" fmla="*/ 21 h 28"/>
                  <a:gd name="T26" fmla="*/ 3 w 39"/>
                  <a:gd name="T27" fmla="*/ 21 h 28"/>
                  <a:gd name="T28" fmla="*/ 0 w 39"/>
                  <a:gd name="T29" fmla="*/ 25 h 28"/>
                  <a:gd name="T30" fmla="*/ 0 w 39"/>
                  <a:gd name="T31" fmla="*/ 28 h 28"/>
                  <a:gd name="T32" fmla="*/ 3 w 39"/>
                  <a:gd name="T33" fmla="*/ 28 h 28"/>
                  <a:gd name="T34" fmla="*/ 0 w 39"/>
                  <a:gd name="T35" fmla="*/ 25 h 2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39"/>
                  <a:gd name="T55" fmla="*/ 0 h 28"/>
                  <a:gd name="T56" fmla="*/ 39 w 39"/>
                  <a:gd name="T57" fmla="*/ 28 h 28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39" h="28">
                    <a:moveTo>
                      <a:pt x="0" y="25"/>
                    </a:moveTo>
                    <a:lnTo>
                      <a:pt x="3" y="28"/>
                    </a:lnTo>
                    <a:lnTo>
                      <a:pt x="18" y="14"/>
                    </a:lnTo>
                    <a:lnTo>
                      <a:pt x="18" y="10"/>
                    </a:lnTo>
                    <a:lnTo>
                      <a:pt x="21" y="10"/>
                    </a:lnTo>
                    <a:lnTo>
                      <a:pt x="25" y="7"/>
                    </a:lnTo>
                    <a:lnTo>
                      <a:pt x="28" y="7"/>
                    </a:lnTo>
                    <a:lnTo>
                      <a:pt x="32" y="10"/>
                    </a:lnTo>
                    <a:lnTo>
                      <a:pt x="39" y="3"/>
                    </a:lnTo>
                    <a:lnTo>
                      <a:pt x="32" y="0"/>
                    </a:lnTo>
                    <a:lnTo>
                      <a:pt x="25" y="0"/>
                    </a:lnTo>
                    <a:lnTo>
                      <a:pt x="18" y="3"/>
                    </a:lnTo>
                    <a:lnTo>
                      <a:pt x="0" y="21"/>
                    </a:lnTo>
                    <a:lnTo>
                      <a:pt x="3" y="21"/>
                    </a:lnTo>
                    <a:lnTo>
                      <a:pt x="0" y="25"/>
                    </a:lnTo>
                    <a:lnTo>
                      <a:pt x="0" y="28"/>
                    </a:lnTo>
                    <a:lnTo>
                      <a:pt x="3" y="28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32" name="Freeform 66"/>
              <p:cNvSpPr>
                <a:spLocks/>
              </p:cNvSpPr>
              <p:nvPr/>
            </p:nvSpPr>
            <p:spPr bwMode="auto">
              <a:xfrm>
                <a:off x="2743" y="1417"/>
                <a:ext cx="86" cy="79"/>
              </a:xfrm>
              <a:custGeom>
                <a:avLst/>
                <a:gdLst>
                  <a:gd name="T0" fmla="*/ 0 w 86"/>
                  <a:gd name="T1" fmla="*/ 7 h 79"/>
                  <a:gd name="T2" fmla="*/ 11 w 86"/>
                  <a:gd name="T3" fmla="*/ 14 h 79"/>
                  <a:gd name="T4" fmla="*/ 21 w 86"/>
                  <a:gd name="T5" fmla="*/ 21 h 79"/>
                  <a:gd name="T6" fmla="*/ 32 w 86"/>
                  <a:gd name="T7" fmla="*/ 28 h 79"/>
                  <a:gd name="T8" fmla="*/ 43 w 86"/>
                  <a:gd name="T9" fmla="*/ 39 h 79"/>
                  <a:gd name="T10" fmla="*/ 54 w 86"/>
                  <a:gd name="T11" fmla="*/ 46 h 79"/>
                  <a:gd name="T12" fmla="*/ 65 w 86"/>
                  <a:gd name="T13" fmla="*/ 57 h 79"/>
                  <a:gd name="T14" fmla="*/ 72 w 86"/>
                  <a:gd name="T15" fmla="*/ 68 h 79"/>
                  <a:gd name="T16" fmla="*/ 83 w 86"/>
                  <a:gd name="T17" fmla="*/ 79 h 79"/>
                  <a:gd name="T18" fmla="*/ 86 w 86"/>
                  <a:gd name="T19" fmla="*/ 75 h 79"/>
                  <a:gd name="T20" fmla="*/ 79 w 86"/>
                  <a:gd name="T21" fmla="*/ 64 h 79"/>
                  <a:gd name="T22" fmla="*/ 36 w 86"/>
                  <a:gd name="T23" fmla="*/ 21 h 79"/>
                  <a:gd name="T24" fmla="*/ 25 w 86"/>
                  <a:gd name="T25" fmla="*/ 14 h 79"/>
                  <a:gd name="T26" fmla="*/ 14 w 86"/>
                  <a:gd name="T27" fmla="*/ 7 h 79"/>
                  <a:gd name="T28" fmla="*/ 0 w 86"/>
                  <a:gd name="T29" fmla="*/ 0 h 79"/>
                  <a:gd name="T30" fmla="*/ 0 w 86"/>
                  <a:gd name="T31" fmla="*/ 7 h 79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86"/>
                  <a:gd name="T49" fmla="*/ 0 h 79"/>
                  <a:gd name="T50" fmla="*/ 86 w 86"/>
                  <a:gd name="T51" fmla="*/ 79 h 79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86" h="79">
                    <a:moveTo>
                      <a:pt x="0" y="7"/>
                    </a:moveTo>
                    <a:lnTo>
                      <a:pt x="11" y="14"/>
                    </a:lnTo>
                    <a:lnTo>
                      <a:pt x="21" y="21"/>
                    </a:lnTo>
                    <a:lnTo>
                      <a:pt x="32" y="28"/>
                    </a:lnTo>
                    <a:lnTo>
                      <a:pt x="43" y="39"/>
                    </a:lnTo>
                    <a:lnTo>
                      <a:pt x="54" y="46"/>
                    </a:lnTo>
                    <a:lnTo>
                      <a:pt x="65" y="57"/>
                    </a:lnTo>
                    <a:lnTo>
                      <a:pt x="72" y="68"/>
                    </a:lnTo>
                    <a:lnTo>
                      <a:pt x="83" y="79"/>
                    </a:lnTo>
                    <a:lnTo>
                      <a:pt x="86" y="75"/>
                    </a:lnTo>
                    <a:lnTo>
                      <a:pt x="79" y="64"/>
                    </a:lnTo>
                    <a:lnTo>
                      <a:pt x="36" y="21"/>
                    </a:lnTo>
                    <a:lnTo>
                      <a:pt x="25" y="14"/>
                    </a:lnTo>
                    <a:lnTo>
                      <a:pt x="14" y="7"/>
                    </a:lnTo>
                    <a:lnTo>
                      <a:pt x="0" y="0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33" name="Freeform 67"/>
              <p:cNvSpPr>
                <a:spLocks/>
              </p:cNvSpPr>
              <p:nvPr/>
            </p:nvSpPr>
            <p:spPr bwMode="auto">
              <a:xfrm>
                <a:off x="2595" y="1417"/>
                <a:ext cx="148" cy="118"/>
              </a:xfrm>
              <a:custGeom>
                <a:avLst/>
                <a:gdLst>
                  <a:gd name="T0" fmla="*/ 4 w 148"/>
                  <a:gd name="T1" fmla="*/ 118 h 118"/>
                  <a:gd name="T2" fmla="*/ 15 w 148"/>
                  <a:gd name="T3" fmla="*/ 111 h 118"/>
                  <a:gd name="T4" fmla="*/ 22 w 148"/>
                  <a:gd name="T5" fmla="*/ 100 h 118"/>
                  <a:gd name="T6" fmla="*/ 29 w 148"/>
                  <a:gd name="T7" fmla="*/ 93 h 118"/>
                  <a:gd name="T8" fmla="*/ 36 w 148"/>
                  <a:gd name="T9" fmla="*/ 82 h 118"/>
                  <a:gd name="T10" fmla="*/ 43 w 148"/>
                  <a:gd name="T11" fmla="*/ 72 h 118"/>
                  <a:gd name="T12" fmla="*/ 51 w 148"/>
                  <a:gd name="T13" fmla="*/ 61 h 118"/>
                  <a:gd name="T14" fmla="*/ 58 w 148"/>
                  <a:gd name="T15" fmla="*/ 50 h 118"/>
                  <a:gd name="T16" fmla="*/ 83 w 148"/>
                  <a:gd name="T17" fmla="*/ 25 h 118"/>
                  <a:gd name="T18" fmla="*/ 94 w 148"/>
                  <a:gd name="T19" fmla="*/ 18 h 118"/>
                  <a:gd name="T20" fmla="*/ 101 w 148"/>
                  <a:gd name="T21" fmla="*/ 14 h 118"/>
                  <a:gd name="T22" fmla="*/ 112 w 148"/>
                  <a:gd name="T23" fmla="*/ 10 h 118"/>
                  <a:gd name="T24" fmla="*/ 123 w 148"/>
                  <a:gd name="T25" fmla="*/ 7 h 118"/>
                  <a:gd name="T26" fmla="*/ 148 w 148"/>
                  <a:gd name="T27" fmla="*/ 7 h 118"/>
                  <a:gd name="T28" fmla="*/ 148 w 148"/>
                  <a:gd name="T29" fmla="*/ 0 h 118"/>
                  <a:gd name="T30" fmla="*/ 123 w 148"/>
                  <a:gd name="T31" fmla="*/ 0 h 118"/>
                  <a:gd name="T32" fmla="*/ 108 w 148"/>
                  <a:gd name="T33" fmla="*/ 3 h 118"/>
                  <a:gd name="T34" fmla="*/ 97 w 148"/>
                  <a:gd name="T35" fmla="*/ 7 h 118"/>
                  <a:gd name="T36" fmla="*/ 90 w 148"/>
                  <a:gd name="T37" fmla="*/ 14 h 118"/>
                  <a:gd name="T38" fmla="*/ 76 w 148"/>
                  <a:gd name="T39" fmla="*/ 21 h 118"/>
                  <a:gd name="T40" fmla="*/ 69 w 148"/>
                  <a:gd name="T41" fmla="*/ 28 h 118"/>
                  <a:gd name="T42" fmla="*/ 61 w 148"/>
                  <a:gd name="T43" fmla="*/ 39 h 118"/>
                  <a:gd name="T44" fmla="*/ 43 w 148"/>
                  <a:gd name="T45" fmla="*/ 57 h 118"/>
                  <a:gd name="T46" fmla="*/ 36 w 148"/>
                  <a:gd name="T47" fmla="*/ 68 h 118"/>
                  <a:gd name="T48" fmla="*/ 29 w 148"/>
                  <a:gd name="T49" fmla="*/ 79 h 118"/>
                  <a:gd name="T50" fmla="*/ 22 w 148"/>
                  <a:gd name="T51" fmla="*/ 86 h 118"/>
                  <a:gd name="T52" fmla="*/ 15 w 148"/>
                  <a:gd name="T53" fmla="*/ 97 h 118"/>
                  <a:gd name="T54" fmla="*/ 7 w 148"/>
                  <a:gd name="T55" fmla="*/ 104 h 118"/>
                  <a:gd name="T56" fmla="*/ 0 w 148"/>
                  <a:gd name="T57" fmla="*/ 115 h 118"/>
                  <a:gd name="T58" fmla="*/ 4 w 148"/>
                  <a:gd name="T59" fmla="*/ 118 h 118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148"/>
                  <a:gd name="T91" fmla="*/ 0 h 118"/>
                  <a:gd name="T92" fmla="*/ 148 w 148"/>
                  <a:gd name="T93" fmla="*/ 118 h 118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148" h="118">
                    <a:moveTo>
                      <a:pt x="4" y="118"/>
                    </a:moveTo>
                    <a:lnTo>
                      <a:pt x="15" y="111"/>
                    </a:lnTo>
                    <a:lnTo>
                      <a:pt x="22" y="100"/>
                    </a:lnTo>
                    <a:lnTo>
                      <a:pt x="29" y="93"/>
                    </a:lnTo>
                    <a:lnTo>
                      <a:pt x="36" y="82"/>
                    </a:lnTo>
                    <a:lnTo>
                      <a:pt x="43" y="72"/>
                    </a:lnTo>
                    <a:lnTo>
                      <a:pt x="51" y="61"/>
                    </a:lnTo>
                    <a:lnTo>
                      <a:pt x="58" y="50"/>
                    </a:lnTo>
                    <a:lnTo>
                      <a:pt x="83" y="25"/>
                    </a:lnTo>
                    <a:lnTo>
                      <a:pt x="94" y="18"/>
                    </a:lnTo>
                    <a:lnTo>
                      <a:pt x="101" y="14"/>
                    </a:lnTo>
                    <a:lnTo>
                      <a:pt x="112" y="10"/>
                    </a:lnTo>
                    <a:lnTo>
                      <a:pt x="123" y="7"/>
                    </a:lnTo>
                    <a:lnTo>
                      <a:pt x="148" y="7"/>
                    </a:lnTo>
                    <a:lnTo>
                      <a:pt x="148" y="0"/>
                    </a:lnTo>
                    <a:lnTo>
                      <a:pt x="123" y="0"/>
                    </a:lnTo>
                    <a:lnTo>
                      <a:pt x="108" y="3"/>
                    </a:lnTo>
                    <a:lnTo>
                      <a:pt x="97" y="7"/>
                    </a:lnTo>
                    <a:lnTo>
                      <a:pt x="90" y="14"/>
                    </a:lnTo>
                    <a:lnTo>
                      <a:pt x="76" y="21"/>
                    </a:lnTo>
                    <a:lnTo>
                      <a:pt x="69" y="28"/>
                    </a:lnTo>
                    <a:lnTo>
                      <a:pt x="61" y="39"/>
                    </a:lnTo>
                    <a:lnTo>
                      <a:pt x="43" y="57"/>
                    </a:lnTo>
                    <a:lnTo>
                      <a:pt x="36" y="68"/>
                    </a:lnTo>
                    <a:lnTo>
                      <a:pt x="29" y="79"/>
                    </a:lnTo>
                    <a:lnTo>
                      <a:pt x="22" y="86"/>
                    </a:lnTo>
                    <a:lnTo>
                      <a:pt x="15" y="97"/>
                    </a:lnTo>
                    <a:lnTo>
                      <a:pt x="7" y="104"/>
                    </a:lnTo>
                    <a:lnTo>
                      <a:pt x="0" y="115"/>
                    </a:lnTo>
                    <a:lnTo>
                      <a:pt x="4" y="1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34" name="Freeform 68"/>
              <p:cNvSpPr>
                <a:spLocks/>
              </p:cNvSpPr>
              <p:nvPr/>
            </p:nvSpPr>
            <p:spPr bwMode="auto">
              <a:xfrm>
                <a:off x="2545" y="1532"/>
                <a:ext cx="54" cy="248"/>
              </a:xfrm>
              <a:custGeom>
                <a:avLst/>
                <a:gdLst>
                  <a:gd name="T0" fmla="*/ 7 w 54"/>
                  <a:gd name="T1" fmla="*/ 248 h 248"/>
                  <a:gd name="T2" fmla="*/ 11 w 54"/>
                  <a:gd name="T3" fmla="*/ 219 h 248"/>
                  <a:gd name="T4" fmla="*/ 14 w 54"/>
                  <a:gd name="T5" fmla="*/ 187 h 248"/>
                  <a:gd name="T6" fmla="*/ 14 w 54"/>
                  <a:gd name="T7" fmla="*/ 122 h 248"/>
                  <a:gd name="T8" fmla="*/ 18 w 54"/>
                  <a:gd name="T9" fmla="*/ 86 h 248"/>
                  <a:gd name="T10" fmla="*/ 25 w 54"/>
                  <a:gd name="T11" fmla="*/ 57 h 248"/>
                  <a:gd name="T12" fmla="*/ 36 w 54"/>
                  <a:gd name="T13" fmla="*/ 29 h 248"/>
                  <a:gd name="T14" fmla="*/ 54 w 54"/>
                  <a:gd name="T15" fmla="*/ 3 h 248"/>
                  <a:gd name="T16" fmla="*/ 50 w 54"/>
                  <a:gd name="T17" fmla="*/ 0 h 248"/>
                  <a:gd name="T18" fmla="*/ 29 w 54"/>
                  <a:gd name="T19" fmla="*/ 25 h 248"/>
                  <a:gd name="T20" fmla="*/ 14 w 54"/>
                  <a:gd name="T21" fmla="*/ 54 h 248"/>
                  <a:gd name="T22" fmla="*/ 11 w 54"/>
                  <a:gd name="T23" fmla="*/ 86 h 248"/>
                  <a:gd name="T24" fmla="*/ 7 w 54"/>
                  <a:gd name="T25" fmla="*/ 122 h 248"/>
                  <a:gd name="T26" fmla="*/ 7 w 54"/>
                  <a:gd name="T27" fmla="*/ 187 h 248"/>
                  <a:gd name="T28" fmla="*/ 3 w 54"/>
                  <a:gd name="T29" fmla="*/ 219 h 248"/>
                  <a:gd name="T30" fmla="*/ 0 w 54"/>
                  <a:gd name="T31" fmla="*/ 248 h 248"/>
                  <a:gd name="T32" fmla="*/ 7 w 54"/>
                  <a:gd name="T33" fmla="*/ 248 h 24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4"/>
                  <a:gd name="T52" fmla="*/ 0 h 248"/>
                  <a:gd name="T53" fmla="*/ 54 w 54"/>
                  <a:gd name="T54" fmla="*/ 248 h 24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4" h="248">
                    <a:moveTo>
                      <a:pt x="7" y="248"/>
                    </a:moveTo>
                    <a:lnTo>
                      <a:pt x="11" y="219"/>
                    </a:lnTo>
                    <a:lnTo>
                      <a:pt x="14" y="187"/>
                    </a:lnTo>
                    <a:lnTo>
                      <a:pt x="14" y="122"/>
                    </a:lnTo>
                    <a:lnTo>
                      <a:pt x="18" y="86"/>
                    </a:lnTo>
                    <a:lnTo>
                      <a:pt x="25" y="57"/>
                    </a:lnTo>
                    <a:lnTo>
                      <a:pt x="36" y="29"/>
                    </a:lnTo>
                    <a:lnTo>
                      <a:pt x="54" y="3"/>
                    </a:lnTo>
                    <a:lnTo>
                      <a:pt x="50" y="0"/>
                    </a:lnTo>
                    <a:lnTo>
                      <a:pt x="29" y="25"/>
                    </a:lnTo>
                    <a:lnTo>
                      <a:pt x="14" y="54"/>
                    </a:lnTo>
                    <a:lnTo>
                      <a:pt x="11" y="86"/>
                    </a:lnTo>
                    <a:lnTo>
                      <a:pt x="7" y="122"/>
                    </a:lnTo>
                    <a:lnTo>
                      <a:pt x="7" y="187"/>
                    </a:lnTo>
                    <a:lnTo>
                      <a:pt x="3" y="219"/>
                    </a:lnTo>
                    <a:lnTo>
                      <a:pt x="0" y="248"/>
                    </a:lnTo>
                    <a:lnTo>
                      <a:pt x="7" y="24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35" name="Freeform 69"/>
              <p:cNvSpPr>
                <a:spLocks/>
              </p:cNvSpPr>
              <p:nvPr/>
            </p:nvSpPr>
            <p:spPr bwMode="auto">
              <a:xfrm>
                <a:off x="2538" y="1780"/>
                <a:ext cx="18" cy="79"/>
              </a:xfrm>
              <a:custGeom>
                <a:avLst/>
                <a:gdLst>
                  <a:gd name="T0" fmla="*/ 7 w 18"/>
                  <a:gd name="T1" fmla="*/ 76 h 79"/>
                  <a:gd name="T2" fmla="*/ 7 w 18"/>
                  <a:gd name="T3" fmla="*/ 79 h 79"/>
                  <a:gd name="T4" fmla="*/ 14 w 18"/>
                  <a:gd name="T5" fmla="*/ 69 h 79"/>
                  <a:gd name="T6" fmla="*/ 14 w 18"/>
                  <a:gd name="T7" fmla="*/ 58 h 79"/>
                  <a:gd name="T8" fmla="*/ 18 w 18"/>
                  <a:gd name="T9" fmla="*/ 51 h 79"/>
                  <a:gd name="T10" fmla="*/ 14 w 18"/>
                  <a:gd name="T11" fmla="*/ 40 h 79"/>
                  <a:gd name="T12" fmla="*/ 14 w 18"/>
                  <a:gd name="T13" fmla="*/ 0 h 79"/>
                  <a:gd name="T14" fmla="*/ 7 w 18"/>
                  <a:gd name="T15" fmla="*/ 0 h 79"/>
                  <a:gd name="T16" fmla="*/ 7 w 18"/>
                  <a:gd name="T17" fmla="*/ 29 h 79"/>
                  <a:gd name="T18" fmla="*/ 10 w 18"/>
                  <a:gd name="T19" fmla="*/ 40 h 79"/>
                  <a:gd name="T20" fmla="*/ 10 w 18"/>
                  <a:gd name="T21" fmla="*/ 58 h 79"/>
                  <a:gd name="T22" fmla="*/ 7 w 18"/>
                  <a:gd name="T23" fmla="*/ 65 h 79"/>
                  <a:gd name="T24" fmla="*/ 0 w 18"/>
                  <a:gd name="T25" fmla="*/ 76 h 79"/>
                  <a:gd name="T26" fmla="*/ 7 w 18"/>
                  <a:gd name="T27" fmla="*/ 76 h 7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8"/>
                  <a:gd name="T43" fmla="*/ 0 h 79"/>
                  <a:gd name="T44" fmla="*/ 18 w 18"/>
                  <a:gd name="T45" fmla="*/ 79 h 79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8" h="79">
                    <a:moveTo>
                      <a:pt x="7" y="76"/>
                    </a:moveTo>
                    <a:lnTo>
                      <a:pt x="7" y="79"/>
                    </a:lnTo>
                    <a:lnTo>
                      <a:pt x="14" y="69"/>
                    </a:lnTo>
                    <a:lnTo>
                      <a:pt x="14" y="58"/>
                    </a:lnTo>
                    <a:lnTo>
                      <a:pt x="18" y="51"/>
                    </a:lnTo>
                    <a:lnTo>
                      <a:pt x="14" y="40"/>
                    </a:lnTo>
                    <a:lnTo>
                      <a:pt x="14" y="0"/>
                    </a:lnTo>
                    <a:lnTo>
                      <a:pt x="7" y="0"/>
                    </a:lnTo>
                    <a:lnTo>
                      <a:pt x="7" y="29"/>
                    </a:lnTo>
                    <a:lnTo>
                      <a:pt x="10" y="40"/>
                    </a:lnTo>
                    <a:lnTo>
                      <a:pt x="10" y="58"/>
                    </a:lnTo>
                    <a:lnTo>
                      <a:pt x="7" y="65"/>
                    </a:lnTo>
                    <a:lnTo>
                      <a:pt x="0" y="76"/>
                    </a:lnTo>
                    <a:lnTo>
                      <a:pt x="7" y="7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36" name="Freeform 70"/>
              <p:cNvSpPr>
                <a:spLocks/>
              </p:cNvSpPr>
              <p:nvPr/>
            </p:nvSpPr>
            <p:spPr bwMode="auto">
              <a:xfrm>
                <a:off x="2538" y="1856"/>
                <a:ext cx="14" cy="14"/>
              </a:xfrm>
              <a:custGeom>
                <a:avLst/>
                <a:gdLst>
                  <a:gd name="T0" fmla="*/ 10 w 14"/>
                  <a:gd name="T1" fmla="*/ 14 h 14"/>
                  <a:gd name="T2" fmla="*/ 10 w 14"/>
                  <a:gd name="T3" fmla="*/ 7 h 14"/>
                  <a:gd name="T4" fmla="*/ 7 w 14"/>
                  <a:gd name="T5" fmla="*/ 3 h 14"/>
                  <a:gd name="T6" fmla="*/ 7 w 14"/>
                  <a:gd name="T7" fmla="*/ 0 h 14"/>
                  <a:gd name="T8" fmla="*/ 0 w 14"/>
                  <a:gd name="T9" fmla="*/ 0 h 14"/>
                  <a:gd name="T10" fmla="*/ 0 w 14"/>
                  <a:gd name="T11" fmla="*/ 7 h 14"/>
                  <a:gd name="T12" fmla="*/ 3 w 14"/>
                  <a:gd name="T13" fmla="*/ 11 h 14"/>
                  <a:gd name="T14" fmla="*/ 3 w 14"/>
                  <a:gd name="T15" fmla="*/ 14 h 14"/>
                  <a:gd name="T16" fmla="*/ 7 w 14"/>
                  <a:gd name="T17" fmla="*/ 7 h 14"/>
                  <a:gd name="T18" fmla="*/ 10 w 14"/>
                  <a:gd name="T19" fmla="*/ 14 h 14"/>
                  <a:gd name="T20" fmla="*/ 14 w 14"/>
                  <a:gd name="T21" fmla="*/ 11 h 14"/>
                  <a:gd name="T22" fmla="*/ 10 w 14"/>
                  <a:gd name="T23" fmla="*/ 11 h 14"/>
                  <a:gd name="T24" fmla="*/ 10 w 14"/>
                  <a:gd name="T25" fmla="*/ 14 h 1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4"/>
                  <a:gd name="T40" fmla="*/ 0 h 14"/>
                  <a:gd name="T41" fmla="*/ 14 w 14"/>
                  <a:gd name="T42" fmla="*/ 14 h 1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4" h="14">
                    <a:moveTo>
                      <a:pt x="10" y="14"/>
                    </a:moveTo>
                    <a:lnTo>
                      <a:pt x="10" y="7"/>
                    </a:lnTo>
                    <a:lnTo>
                      <a:pt x="7" y="3"/>
                    </a:lnTo>
                    <a:lnTo>
                      <a:pt x="7" y="0"/>
                    </a:lnTo>
                    <a:lnTo>
                      <a:pt x="0" y="0"/>
                    </a:lnTo>
                    <a:lnTo>
                      <a:pt x="0" y="7"/>
                    </a:lnTo>
                    <a:lnTo>
                      <a:pt x="3" y="11"/>
                    </a:lnTo>
                    <a:lnTo>
                      <a:pt x="3" y="14"/>
                    </a:lnTo>
                    <a:lnTo>
                      <a:pt x="7" y="7"/>
                    </a:lnTo>
                    <a:lnTo>
                      <a:pt x="10" y="14"/>
                    </a:lnTo>
                    <a:lnTo>
                      <a:pt x="14" y="11"/>
                    </a:lnTo>
                    <a:lnTo>
                      <a:pt x="10" y="11"/>
                    </a:lnTo>
                    <a:lnTo>
                      <a:pt x="10" y="1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37" name="Freeform 71"/>
              <p:cNvSpPr>
                <a:spLocks/>
              </p:cNvSpPr>
              <p:nvPr/>
            </p:nvSpPr>
            <p:spPr bwMode="auto">
              <a:xfrm>
                <a:off x="2516" y="1856"/>
                <a:ext cx="32" cy="18"/>
              </a:xfrm>
              <a:custGeom>
                <a:avLst/>
                <a:gdLst>
                  <a:gd name="T0" fmla="*/ 0 w 32"/>
                  <a:gd name="T1" fmla="*/ 3 h 18"/>
                  <a:gd name="T2" fmla="*/ 7 w 32"/>
                  <a:gd name="T3" fmla="*/ 11 h 18"/>
                  <a:gd name="T4" fmla="*/ 11 w 32"/>
                  <a:gd name="T5" fmla="*/ 11 h 18"/>
                  <a:gd name="T6" fmla="*/ 18 w 32"/>
                  <a:gd name="T7" fmla="*/ 18 h 18"/>
                  <a:gd name="T8" fmla="*/ 29 w 32"/>
                  <a:gd name="T9" fmla="*/ 18 h 18"/>
                  <a:gd name="T10" fmla="*/ 32 w 32"/>
                  <a:gd name="T11" fmla="*/ 14 h 18"/>
                  <a:gd name="T12" fmla="*/ 29 w 32"/>
                  <a:gd name="T13" fmla="*/ 7 h 18"/>
                  <a:gd name="T14" fmla="*/ 25 w 32"/>
                  <a:gd name="T15" fmla="*/ 11 h 18"/>
                  <a:gd name="T16" fmla="*/ 22 w 32"/>
                  <a:gd name="T17" fmla="*/ 11 h 18"/>
                  <a:gd name="T18" fmla="*/ 14 w 32"/>
                  <a:gd name="T19" fmla="*/ 3 h 18"/>
                  <a:gd name="T20" fmla="*/ 7 w 32"/>
                  <a:gd name="T21" fmla="*/ 3 h 18"/>
                  <a:gd name="T22" fmla="*/ 4 w 32"/>
                  <a:gd name="T23" fmla="*/ 0 h 18"/>
                  <a:gd name="T24" fmla="*/ 7 w 32"/>
                  <a:gd name="T25" fmla="*/ 3 h 18"/>
                  <a:gd name="T26" fmla="*/ 0 w 32"/>
                  <a:gd name="T27" fmla="*/ 3 h 18"/>
                  <a:gd name="T28" fmla="*/ 0 w 32"/>
                  <a:gd name="T29" fmla="*/ 7 h 18"/>
                  <a:gd name="T30" fmla="*/ 4 w 32"/>
                  <a:gd name="T31" fmla="*/ 7 h 18"/>
                  <a:gd name="T32" fmla="*/ 0 w 32"/>
                  <a:gd name="T33" fmla="*/ 3 h 1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2"/>
                  <a:gd name="T52" fmla="*/ 0 h 18"/>
                  <a:gd name="T53" fmla="*/ 32 w 32"/>
                  <a:gd name="T54" fmla="*/ 18 h 1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2" h="18">
                    <a:moveTo>
                      <a:pt x="0" y="3"/>
                    </a:moveTo>
                    <a:lnTo>
                      <a:pt x="7" y="11"/>
                    </a:lnTo>
                    <a:lnTo>
                      <a:pt x="11" y="11"/>
                    </a:lnTo>
                    <a:lnTo>
                      <a:pt x="18" y="18"/>
                    </a:lnTo>
                    <a:lnTo>
                      <a:pt x="29" y="18"/>
                    </a:lnTo>
                    <a:lnTo>
                      <a:pt x="32" y="14"/>
                    </a:lnTo>
                    <a:lnTo>
                      <a:pt x="29" y="7"/>
                    </a:lnTo>
                    <a:lnTo>
                      <a:pt x="25" y="11"/>
                    </a:lnTo>
                    <a:lnTo>
                      <a:pt x="22" y="11"/>
                    </a:lnTo>
                    <a:lnTo>
                      <a:pt x="14" y="3"/>
                    </a:lnTo>
                    <a:lnTo>
                      <a:pt x="7" y="3"/>
                    </a:lnTo>
                    <a:lnTo>
                      <a:pt x="4" y="0"/>
                    </a:lnTo>
                    <a:lnTo>
                      <a:pt x="7" y="3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4" y="7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38" name="Freeform 72"/>
              <p:cNvSpPr>
                <a:spLocks/>
              </p:cNvSpPr>
              <p:nvPr/>
            </p:nvSpPr>
            <p:spPr bwMode="auto">
              <a:xfrm>
                <a:off x="2502" y="1798"/>
                <a:ext cx="21" cy="61"/>
              </a:xfrm>
              <a:custGeom>
                <a:avLst/>
                <a:gdLst>
                  <a:gd name="T0" fmla="*/ 3 w 21"/>
                  <a:gd name="T1" fmla="*/ 7 h 61"/>
                  <a:gd name="T2" fmla="*/ 0 w 21"/>
                  <a:gd name="T3" fmla="*/ 11 h 61"/>
                  <a:gd name="T4" fmla="*/ 7 w 21"/>
                  <a:gd name="T5" fmla="*/ 15 h 61"/>
                  <a:gd name="T6" fmla="*/ 7 w 21"/>
                  <a:gd name="T7" fmla="*/ 18 h 61"/>
                  <a:gd name="T8" fmla="*/ 10 w 21"/>
                  <a:gd name="T9" fmla="*/ 22 h 61"/>
                  <a:gd name="T10" fmla="*/ 10 w 21"/>
                  <a:gd name="T11" fmla="*/ 54 h 61"/>
                  <a:gd name="T12" fmla="*/ 14 w 21"/>
                  <a:gd name="T13" fmla="*/ 61 h 61"/>
                  <a:gd name="T14" fmla="*/ 21 w 21"/>
                  <a:gd name="T15" fmla="*/ 61 h 61"/>
                  <a:gd name="T16" fmla="*/ 18 w 21"/>
                  <a:gd name="T17" fmla="*/ 54 h 61"/>
                  <a:gd name="T18" fmla="*/ 18 w 21"/>
                  <a:gd name="T19" fmla="*/ 22 h 61"/>
                  <a:gd name="T20" fmla="*/ 14 w 21"/>
                  <a:gd name="T21" fmla="*/ 15 h 61"/>
                  <a:gd name="T22" fmla="*/ 10 w 21"/>
                  <a:gd name="T23" fmla="*/ 7 h 61"/>
                  <a:gd name="T24" fmla="*/ 3 w 21"/>
                  <a:gd name="T25" fmla="*/ 4 h 61"/>
                  <a:gd name="T26" fmla="*/ 0 w 21"/>
                  <a:gd name="T27" fmla="*/ 4 h 61"/>
                  <a:gd name="T28" fmla="*/ 3 w 21"/>
                  <a:gd name="T29" fmla="*/ 4 h 61"/>
                  <a:gd name="T30" fmla="*/ 0 w 21"/>
                  <a:gd name="T31" fmla="*/ 0 h 61"/>
                  <a:gd name="T32" fmla="*/ 0 w 21"/>
                  <a:gd name="T33" fmla="*/ 4 h 61"/>
                  <a:gd name="T34" fmla="*/ 3 w 21"/>
                  <a:gd name="T35" fmla="*/ 7 h 6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21"/>
                  <a:gd name="T55" fmla="*/ 0 h 61"/>
                  <a:gd name="T56" fmla="*/ 21 w 21"/>
                  <a:gd name="T57" fmla="*/ 61 h 61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21" h="61">
                    <a:moveTo>
                      <a:pt x="3" y="7"/>
                    </a:moveTo>
                    <a:lnTo>
                      <a:pt x="0" y="11"/>
                    </a:lnTo>
                    <a:lnTo>
                      <a:pt x="7" y="15"/>
                    </a:lnTo>
                    <a:lnTo>
                      <a:pt x="7" y="18"/>
                    </a:lnTo>
                    <a:lnTo>
                      <a:pt x="10" y="22"/>
                    </a:lnTo>
                    <a:lnTo>
                      <a:pt x="10" y="54"/>
                    </a:lnTo>
                    <a:lnTo>
                      <a:pt x="14" y="61"/>
                    </a:lnTo>
                    <a:lnTo>
                      <a:pt x="21" y="61"/>
                    </a:lnTo>
                    <a:lnTo>
                      <a:pt x="18" y="54"/>
                    </a:lnTo>
                    <a:lnTo>
                      <a:pt x="18" y="22"/>
                    </a:lnTo>
                    <a:lnTo>
                      <a:pt x="14" y="15"/>
                    </a:lnTo>
                    <a:lnTo>
                      <a:pt x="10" y="7"/>
                    </a:lnTo>
                    <a:lnTo>
                      <a:pt x="3" y="4"/>
                    </a:lnTo>
                    <a:lnTo>
                      <a:pt x="0" y="4"/>
                    </a:lnTo>
                    <a:lnTo>
                      <a:pt x="3" y="4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3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39" name="Freeform 73"/>
              <p:cNvSpPr>
                <a:spLocks/>
              </p:cNvSpPr>
              <p:nvPr/>
            </p:nvSpPr>
            <p:spPr bwMode="auto">
              <a:xfrm>
                <a:off x="2491" y="1802"/>
                <a:ext cx="14" cy="54"/>
              </a:xfrm>
              <a:custGeom>
                <a:avLst/>
                <a:gdLst>
                  <a:gd name="T0" fmla="*/ 3 w 14"/>
                  <a:gd name="T1" fmla="*/ 54 h 54"/>
                  <a:gd name="T2" fmla="*/ 7 w 14"/>
                  <a:gd name="T3" fmla="*/ 50 h 54"/>
                  <a:gd name="T4" fmla="*/ 11 w 14"/>
                  <a:gd name="T5" fmla="*/ 36 h 54"/>
                  <a:gd name="T6" fmla="*/ 11 w 14"/>
                  <a:gd name="T7" fmla="*/ 14 h 54"/>
                  <a:gd name="T8" fmla="*/ 14 w 14"/>
                  <a:gd name="T9" fmla="*/ 3 h 54"/>
                  <a:gd name="T10" fmla="*/ 11 w 14"/>
                  <a:gd name="T11" fmla="*/ 0 h 54"/>
                  <a:gd name="T12" fmla="*/ 3 w 14"/>
                  <a:gd name="T13" fmla="*/ 14 h 54"/>
                  <a:gd name="T14" fmla="*/ 3 w 14"/>
                  <a:gd name="T15" fmla="*/ 36 h 54"/>
                  <a:gd name="T16" fmla="*/ 0 w 14"/>
                  <a:gd name="T17" fmla="*/ 47 h 54"/>
                  <a:gd name="T18" fmla="*/ 3 w 14"/>
                  <a:gd name="T19" fmla="*/ 47 h 54"/>
                  <a:gd name="T20" fmla="*/ 3 w 14"/>
                  <a:gd name="T21" fmla="*/ 54 h 54"/>
                  <a:gd name="T22" fmla="*/ 7 w 14"/>
                  <a:gd name="T23" fmla="*/ 54 h 54"/>
                  <a:gd name="T24" fmla="*/ 7 w 14"/>
                  <a:gd name="T25" fmla="*/ 50 h 54"/>
                  <a:gd name="T26" fmla="*/ 3 w 14"/>
                  <a:gd name="T27" fmla="*/ 54 h 5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4"/>
                  <a:gd name="T43" fmla="*/ 0 h 54"/>
                  <a:gd name="T44" fmla="*/ 14 w 14"/>
                  <a:gd name="T45" fmla="*/ 54 h 54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4" h="54">
                    <a:moveTo>
                      <a:pt x="3" y="54"/>
                    </a:moveTo>
                    <a:lnTo>
                      <a:pt x="7" y="50"/>
                    </a:lnTo>
                    <a:lnTo>
                      <a:pt x="11" y="36"/>
                    </a:lnTo>
                    <a:lnTo>
                      <a:pt x="11" y="14"/>
                    </a:lnTo>
                    <a:lnTo>
                      <a:pt x="14" y="3"/>
                    </a:lnTo>
                    <a:lnTo>
                      <a:pt x="11" y="0"/>
                    </a:lnTo>
                    <a:lnTo>
                      <a:pt x="3" y="14"/>
                    </a:lnTo>
                    <a:lnTo>
                      <a:pt x="3" y="36"/>
                    </a:lnTo>
                    <a:lnTo>
                      <a:pt x="0" y="47"/>
                    </a:lnTo>
                    <a:lnTo>
                      <a:pt x="3" y="47"/>
                    </a:lnTo>
                    <a:lnTo>
                      <a:pt x="3" y="54"/>
                    </a:lnTo>
                    <a:lnTo>
                      <a:pt x="7" y="54"/>
                    </a:lnTo>
                    <a:lnTo>
                      <a:pt x="7" y="50"/>
                    </a:lnTo>
                    <a:lnTo>
                      <a:pt x="3" y="5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40" name="Freeform 74"/>
              <p:cNvSpPr>
                <a:spLocks/>
              </p:cNvSpPr>
              <p:nvPr/>
            </p:nvSpPr>
            <p:spPr bwMode="auto">
              <a:xfrm>
                <a:off x="2458" y="1834"/>
                <a:ext cx="36" cy="22"/>
              </a:xfrm>
              <a:custGeom>
                <a:avLst/>
                <a:gdLst>
                  <a:gd name="T0" fmla="*/ 0 w 36"/>
                  <a:gd name="T1" fmla="*/ 7 h 22"/>
                  <a:gd name="T2" fmla="*/ 11 w 36"/>
                  <a:gd name="T3" fmla="*/ 7 h 22"/>
                  <a:gd name="T4" fmla="*/ 18 w 36"/>
                  <a:gd name="T5" fmla="*/ 15 h 22"/>
                  <a:gd name="T6" fmla="*/ 26 w 36"/>
                  <a:gd name="T7" fmla="*/ 18 h 22"/>
                  <a:gd name="T8" fmla="*/ 29 w 36"/>
                  <a:gd name="T9" fmla="*/ 18 h 22"/>
                  <a:gd name="T10" fmla="*/ 33 w 36"/>
                  <a:gd name="T11" fmla="*/ 22 h 22"/>
                  <a:gd name="T12" fmla="*/ 36 w 36"/>
                  <a:gd name="T13" fmla="*/ 22 h 22"/>
                  <a:gd name="T14" fmla="*/ 36 w 36"/>
                  <a:gd name="T15" fmla="*/ 15 h 22"/>
                  <a:gd name="T16" fmla="*/ 33 w 36"/>
                  <a:gd name="T17" fmla="*/ 15 h 22"/>
                  <a:gd name="T18" fmla="*/ 33 w 36"/>
                  <a:gd name="T19" fmla="*/ 11 h 22"/>
                  <a:gd name="T20" fmla="*/ 29 w 36"/>
                  <a:gd name="T21" fmla="*/ 7 h 22"/>
                  <a:gd name="T22" fmla="*/ 22 w 36"/>
                  <a:gd name="T23" fmla="*/ 7 h 22"/>
                  <a:gd name="T24" fmla="*/ 18 w 36"/>
                  <a:gd name="T25" fmla="*/ 4 h 22"/>
                  <a:gd name="T26" fmla="*/ 15 w 36"/>
                  <a:gd name="T27" fmla="*/ 4 h 22"/>
                  <a:gd name="T28" fmla="*/ 8 w 36"/>
                  <a:gd name="T29" fmla="*/ 0 h 22"/>
                  <a:gd name="T30" fmla="*/ 4 w 36"/>
                  <a:gd name="T31" fmla="*/ 0 h 22"/>
                  <a:gd name="T32" fmla="*/ 4 w 36"/>
                  <a:gd name="T33" fmla="*/ 4 h 22"/>
                  <a:gd name="T34" fmla="*/ 0 w 36"/>
                  <a:gd name="T35" fmla="*/ 7 h 22"/>
                  <a:gd name="T36" fmla="*/ 4 w 36"/>
                  <a:gd name="T37" fmla="*/ 7 h 22"/>
                  <a:gd name="T38" fmla="*/ 0 w 36"/>
                  <a:gd name="T39" fmla="*/ 7 h 22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36"/>
                  <a:gd name="T61" fmla="*/ 0 h 22"/>
                  <a:gd name="T62" fmla="*/ 36 w 36"/>
                  <a:gd name="T63" fmla="*/ 22 h 22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36" h="22">
                    <a:moveTo>
                      <a:pt x="0" y="7"/>
                    </a:moveTo>
                    <a:lnTo>
                      <a:pt x="11" y="7"/>
                    </a:lnTo>
                    <a:lnTo>
                      <a:pt x="18" y="15"/>
                    </a:lnTo>
                    <a:lnTo>
                      <a:pt x="26" y="18"/>
                    </a:lnTo>
                    <a:lnTo>
                      <a:pt x="29" y="18"/>
                    </a:lnTo>
                    <a:lnTo>
                      <a:pt x="33" y="22"/>
                    </a:lnTo>
                    <a:lnTo>
                      <a:pt x="36" y="22"/>
                    </a:lnTo>
                    <a:lnTo>
                      <a:pt x="36" y="15"/>
                    </a:lnTo>
                    <a:lnTo>
                      <a:pt x="33" y="15"/>
                    </a:lnTo>
                    <a:lnTo>
                      <a:pt x="33" y="11"/>
                    </a:lnTo>
                    <a:lnTo>
                      <a:pt x="29" y="7"/>
                    </a:lnTo>
                    <a:lnTo>
                      <a:pt x="22" y="7"/>
                    </a:lnTo>
                    <a:lnTo>
                      <a:pt x="18" y="4"/>
                    </a:lnTo>
                    <a:lnTo>
                      <a:pt x="15" y="4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4" y="4"/>
                    </a:lnTo>
                    <a:lnTo>
                      <a:pt x="0" y="7"/>
                    </a:lnTo>
                    <a:lnTo>
                      <a:pt x="4" y="7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41" name="Freeform 75"/>
              <p:cNvSpPr>
                <a:spLocks/>
              </p:cNvSpPr>
              <p:nvPr/>
            </p:nvSpPr>
            <p:spPr bwMode="auto">
              <a:xfrm>
                <a:off x="2451" y="1831"/>
                <a:ext cx="11" cy="10"/>
              </a:xfrm>
              <a:custGeom>
                <a:avLst/>
                <a:gdLst>
                  <a:gd name="T0" fmla="*/ 0 w 11"/>
                  <a:gd name="T1" fmla="*/ 3 h 10"/>
                  <a:gd name="T2" fmla="*/ 7 w 11"/>
                  <a:gd name="T3" fmla="*/ 10 h 10"/>
                  <a:gd name="T4" fmla="*/ 11 w 11"/>
                  <a:gd name="T5" fmla="*/ 7 h 10"/>
                  <a:gd name="T6" fmla="*/ 7 w 11"/>
                  <a:gd name="T7" fmla="*/ 0 h 10"/>
                  <a:gd name="T8" fmla="*/ 7 w 11"/>
                  <a:gd name="T9" fmla="*/ 3 h 10"/>
                  <a:gd name="T10" fmla="*/ 0 w 11"/>
                  <a:gd name="T11" fmla="*/ 3 h 1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1"/>
                  <a:gd name="T19" fmla="*/ 0 h 10"/>
                  <a:gd name="T20" fmla="*/ 11 w 11"/>
                  <a:gd name="T21" fmla="*/ 10 h 1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1" h="10">
                    <a:moveTo>
                      <a:pt x="0" y="3"/>
                    </a:moveTo>
                    <a:lnTo>
                      <a:pt x="7" y="10"/>
                    </a:lnTo>
                    <a:lnTo>
                      <a:pt x="11" y="7"/>
                    </a:lnTo>
                    <a:lnTo>
                      <a:pt x="7" y="0"/>
                    </a:lnTo>
                    <a:lnTo>
                      <a:pt x="7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42" name="Freeform 76"/>
              <p:cNvSpPr>
                <a:spLocks/>
              </p:cNvSpPr>
              <p:nvPr/>
            </p:nvSpPr>
            <p:spPr bwMode="auto">
              <a:xfrm>
                <a:off x="2444" y="1697"/>
                <a:ext cx="18" cy="137"/>
              </a:xfrm>
              <a:custGeom>
                <a:avLst/>
                <a:gdLst>
                  <a:gd name="T0" fmla="*/ 4 w 18"/>
                  <a:gd name="T1" fmla="*/ 8 h 137"/>
                  <a:gd name="T2" fmla="*/ 0 w 18"/>
                  <a:gd name="T3" fmla="*/ 4 h 137"/>
                  <a:gd name="T4" fmla="*/ 7 w 18"/>
                  <a:gd name="T5" fmla="*/ 18 h 137"/>
                  <a:gd name="T6" fmla="*/ 7 w 18"/>
                  <a:gd name="T7" fmla="*/ 137 h 137"/>
                  <a:gd name="T8" fmla="*/ 14 w 18"/>
                  <a:gd name="T9" fmla="*/ 137 h 137"/>
                  <a:gd name="T10" fmla="*/ 14 w 18"/>
                  <a:gd name="T11" fmla="*/ 83 h 137"/>
                  <a:gd name="T12" fmla="*/ 18 w 18"/>
                  <a:gd name="T13" fmla="*/ 65 h 137"/>
                  <a:gd name="T14" fmla="*/ 18 w 18"/>
                  <a:gd name="T15" fmla="*/ 33 h 137"/>
                  <a:gd name="T16" fmla="*/ 14 w 18"/>
                  <a:gd name="T17" fmla="*/ 18 h 137"/>
                  <a:gd name="T18" fmla="*/ 7 w 18"/>
                  <a:gd name="T19" fmla="*/ 0 h 137"/>
                  <a:gd name="T20" fmla="*/ 4 w 18"/>
                  <a:gd name="T21" fmla="*/ 0 h 137"/>
                  <a:gd name="T22" fmla="*/ 7 w 18"/>
                  <a:gd name="T23" fmla="*/ 0 h 137"/>
                  <a:gd name="T24" fmla="*/ 4 w 18"/>
                  <a:gd name="T25" fmla="*/ 0 h 137"/>
                  <a:gd name="T26" fmla="*/ 4 w 18"/>
                  <a:gd name="T27" fmla="*/ 8 h 137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8"/>
                  <a:gd name="T43" fmla="*/ 0 h 137"/>
                  <a:gd name="T44" fmla="*/ 18 w 18"/>
                  <a:gd name="T45" fmla="*/ 137 h 137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8" h="137">
                    <a:moveTo>
                      <a:pt x="4" y="8"/>
                    </a:moveTo>
                    <a:lnTo>
                      <a:pt x="0" y="4"/>
                    </a:lnTo>
                    <a:lnTo>
                      <a:pt x="7" y="18"/>
                    </a:lnTo>
                    <a:lnTo>
                      <a:pt x="7" y="137"/>
                    </a:lnTo>
                    <a:lnTo>
                      <a:pt x="14" y="137"/>
                    </a:lnTo>
                    <a:lnTo>
                      <a:pt x="14" y="83"/>
                    </a:lnTo>
                    <a:lnTo>
                      <a:pt x="18" y="65"/>
                    </a:lnTo>
                    <a:lnTo>
                      <a:pt x="18" y="33"/>
                    </a:lnTo>
                    <a:lnTo>
                      <a:pt x="14" y="18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43" name="Freeform 77"/>
              <p:cNvSpPr>
                <a:spLocks/>
              </p:cNvSpPr>
              <p:nvPr/>
            </p:nvSpPr>
            <p:spPr bwMode="auto">
              <a:xfrm>
                <a:off x="2440" y="1697"/>
                <a:ext cx="8" cy="8"/>
              </a:xfrm>
              <a:custGeom>
                <a:avLst/>
                <a:gdLst>
                  <a:gd name="T0" fmla="*/ 8 w 8"/>
                  <a:gd name="T1" fmla="*/ 4 h 8"/>
                  <a:gd name="T2" fmla="*/ 4 w 8"/>
                  <a:gd name="T3" fmla="*/ 8 h 8"/>
                  <a:gd name="T4" fmla="*/ 8 w 8"/>
                  <a:gd name="T5" fmla="*/ 8 h 8"/>
                  <a:gd name="T6" fmla="*/ 8 w 8"/>
                  <a:gd name="T7" fmla="*/ 0 h 8"/>
                  <a:gd name="T8" fmla="*/ 4 w 8"/>
                  <a:gd name="T9" fmla="*/ 0 h 8"/>
                  <a:gd name="T10" fmla="*/ 0 w 8"/>
                  <a:gd name="T11" fmla="*/ 4 h 8"/>
                  <a:gd name="T12" fmla="*/ 4 w 8"/>
                  <a:gd name="T13" fmla="*/ 0 h 8"/>
                  <a:gd name="T14" fmla="*/ 0 w 8"/>
                  <a:gd name="T15" fmla="*/ 0 h 8"/>
                  <a:gd name="T16" fmla="*/ 0 w 8"/>
                  <a:gd name="T17" fmla="*/ 4 h 8"/>
                  <a:gd name="T18" fmla="*/ 8 w 8"/>
                  <a:gd name="T19" fmla="*/ 4 h 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8"/>
                  <a:gd name="T31" fmla="*/ 0 h 8"/>
                  <a:gd name="T32" fmla="*/ 8 w 8"/>
                  <a:gd name="T33" fmla="*/ 8 h 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8" h="8">
                    <a:moveTo>
                      <a:pt x="8" y="4"/>
                    </a:moveTo>
                    <a:lnTo>
                      <a:pt x="4" y="8"/>
                    </a:lnTo>
                    <a:lnTo>
                      <a:pt x="8" y="8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44" name="Freeform 78"/>
              <p:cNvSpPr>
                <a:spLocks/>
              </p:cNvSpPr>
              <p:nvPr/>
            </p:nvSpPr>
            <p:spPr bwMode="auto">
              <a:xfrm>
                <a:off x="2433" y="1701"/>
                <a:ext cx="15" cy="115"/>
              </a:xfrm>
              <a:custGeom>
                <a:avLst/>
                <a:gdLst>
                  <a:gd name="T0" fmla="*/ 4 w 15"/>
                  <a:gd name="T1" fmla="*/ 112 h 115"/>
                  <a:gd name="T2" fmla="*/ 7 w 15"/>
                  <a:gd name="T3" fmla="*/ 108 h 115"/>
                  <a:gd name="T4" fmla="*/ 15 w 15"/>
                  <a:gd name="T5" fmla="*/ 0 h 115"/>
                  <a:gd name="T6" fmla="*/ 7 w 15"/>
                  <a:gd name="T7" fmla="*/ 0 h 115"/>
                  <a:gd name="T8" fmla="*/ 0 w 15"/>
                  <a:gd name="T9" fmla="*/ 108 h 115"/>
                  <a:gd name="T10" fmla="*/ 4 w 15"/>
                  <a:gd name="T11" fmla="*/ 104 h 115"/>
                  <a:gd name="T12" fmla="*/ 4 w 15"/>
                  <a:gd name="T13" fmla="*/ 112 h 115"/>
                  <a:gd name="T14" fmla="*/ 7 w 15"/>
                  <a:gd name="T15" fmla="*/ 115 h 115"/>
                  <a:gd name="T16" fmla="*/ 7 w 15"/>
                  <a:gd name="T17" fmla="*/ 108 h 115"/>
                  <a:gd name="T18" fmla="*/ 4 w 15"/>
                  <a:gd name="T19" fmla="*/ 112 h 11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5"/>
                  <a:gd name="T31" fmla="*/ 0 h 115"/>
                  <a:gd name="T32" fmla="*/ 15 w 15"/>
                  <a:gd name="T33" fmla="*/ 115 h 11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5" h="115">
                    <a:moveTo>
                      <a:pt x="4" y="112"/>
                    </a:moveTo>
                    <a:lnTo>
                      <a:pt x="7" y="108"/>
                    </a:lnTo>
                    <a:lnTo>
                      <a:pt x="15" y="0"/>
                    </a:lnTo>
                    <a:lnTo>
                      <a:pt x="7" y="0"/>
                    </a:lnTo>
                    <a:lnTo>
                      <a:pt x="0" y="108"/>
                    </a:lnTo>
                    <a:lnTo>
                      <a:pt x="4" y="104"/>
                    </a:lnTo>
                    <a:lnTo>
                      <a:pt x="4" y="112"/>
                    </a:lnTo>
                    <a:lnTo>
                      <a:pt x="7" y="115"/>
                    </a:lnTo>
                    <a:lnTo>
                      <a:pt x="7" y="108"/>
                    </a:lnTo>
                    <a:lnTo>
                      <a:pt x="4" y="11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45" name="Freeform 79"/>
              <p:cNvSpPr>
                <a:spLocks/>
              </p:cNvSpPr>
              <p:nvPr/>
            </p:nvSpPr>
            <p:spPr bwMode="auto">
              <a:xfrm>
                <a:off x="2390" y="1791"/>
                <a:ext cx="47" cy="22"/>
              </a:xfrm>
              <a:custGeom>
                <a:avLst/>
                <a:gdLst>
                  <a:gd name="T0" fmla="*/ 0 w 47"/>
                  <a:gd name="T1" fmla="*/ 4 h 22"/>
                  <a:gd name="T2" fmla="*/ 4 w 47"/>
                  <a:gd name="T3" fmla="*/ 11 h 22"/>
                  <a:gd name="T4" fmla="*/ 7 w 47"/>
                  <a:gd name="T5" fmla="*/ 14 h 22"/>
                  <a:gd name="T6" fmla="*/ 14 w 47"/>
                  <a:gd name="T7" fmla="*/ 18 h 22"/>
                  <a:gd name="T8" fmla="*/ 22 w 47"/>
                  <a:gd name="T9" fmla="*/ 18 h 22"/>
                  <a:gd name="T10" fmla="*/ 29 w 47"/>
                  <a:gd name="T11" fmla="*/ 22 h 22"/>
                  <a:gd name="T12" fmla="*/ 47 w 47"/>
                  <a:gd name="T13" fmla="*/ 22 h 22"/>
                  <a:gd name="T14" fmla="*/ 47 w 47"/>
                  <a:gd name="T15" fmla="*/ 14 h 22"/>
                  <a:gd name="T16" fmla="*/ 29 w 47"/>
                  <a:gd name="T17" fmla="*/ 14 h 22"/>
                  <a:gd name="T18" fmla="*/ 22 w 47"/>
                  <a:gd name="T19" fmla="*/ 11 h 22"/>
                  <a:gd name="T20" fmla="*/ 18 w 47"/>
                  <a:gd name="T21" fmla="*/ 11 h 22"/>
                  <a:gd name="T22" fmla="*/ 11 w 47"/>
                  <a:gd name="T23" fmla="*/ 7 h 22"/>
                  <a:gd name="T24" fmla="*/ 7 w 47"/>
                  <a:gd name="T25" fmla="*/ 7 h 22"/>
                  <a:gd name="T26" fmla="*/ 4 w 47"/>
                  <a:gd name="T27" fmla="*/ 0 h 22"/>
                  <a:gd name="T28" fmla="*/ 4 w 47"/>
                  <a:gd name="T29" fmla="*/ 4 h 22"/>
                  <a:gd name="T30" fmla="*/ 0 w 47"/>
                  <a:gd name="T31" fmla="*/ 4 h 22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47"/>
                  <a:gd name="T49" fmla="*/ 0 h 22"/>
                  <a:gd name="T50" fmla="*/ 47 w 47"/>
                  <a:gd name="T51" fmla="*/ 22 h 22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47" h="22">
                    <a:moveTo>
                      <a:pt x="0" y="4"/>
                    </a:moveTo>
                    <a:lnTo>
                      <a:pt x="4" y="11"/>
                    </a:lnTo>
                    <a:lnTo>
                      <a:pt x="7" y="14"/>
                    </a:lnTo>
                    <a:lnTo>
                      <a:pt x="14" y="18"/>
                    </a:lnTo>
                    <a:lnTo>
                      <a:pt x="22" y="18"/>
                    </a:lnTo>
                    <a:lnTo>
                      <a:pt x="29" y="22"/>
                    </a:lnTo>
                    <a:lnTo>
                      <a:pt x="47" y="22"/>
                    </a:lnTo>
                    <a:lnTo>
                      <a:pt x="47" y="14"/>
                    </a:lnTo>
                    <a:lnTo>
                      <a:pt x="29" y="14"/>
                    </a:lnTo>
                    <a:lnTo>
                      <a:pt x="22" y="11"/>
                    </a:lnTo>
                    <a:lnTo>
                      <a:pt x="18" y="11"/>
                    </a:lnTo>
                    <a:lnTo>
                      <a:pt x="11" y="7"/>
                    </a:lnTo>
                    <a:lnTo>
                      <a:pt x="7" y="7"/>
                    </a:lnTo>
                    <a:lnTo>
                      <a:pt x="4" y="0"/>
                    </a:lnTo>
                    <a:lnTo>
                      <a:pt x="4" y="4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46" name="Freeform 80"/>
              <p:cNvSpPr>
                <a:spLocks/>
              </p:cNvSpPr>
              <p:nvPr/>
            </p:nvSpPr>
            <p:spPr bwMode="auto">
              <a:xfrm>
                <a:off x="2390" y="1618"/>
                <a:ext cx="40" cy="177"/>
              </a:xfrm>
              <a:custGeom>
                <a:avLst/>
                <a:gdLst>
                  <a:gd name="T0" fmla="*/ 32 w 40"/>
                  <a:gd name="T1" fmla="*/ 4 h 177"/>
                  <a:gd name="T2" fmla="*/ 29 w 40"/>
                  <a:gd name="T3" fmla="*/ 25 h 177"/>
                  <a:gd name="T4" fmla="*/ 22 w 40"/>
                  <a:gd name="T5" fmla="*/ 47 h 177"/>
                  <a:gd name="T6" fmla="*/ 18 w 40"/>
                  <a:gd name="T7" fmla="*/ 65 h 177"/>
                  <a:gd name="T8" fmla="*/ 14 w 40"/>
                  <a:gd name="T9" fmla="*/ 87 h 177"/>
                  <a:gd name="T10" fmla="*/ 11 w 40"/>
                  <a:gd name="T11" fmla="*/ 108 h 177"/>
                  <a:gd name="T12" fmla="*/ 7 w 40"/>
                  <a:gd name="T13" fmla="*/ 130 h 177"/>
                  <a:gd name="T14" fmla="*/ 4 w 40"/>
                  <a:gd name="T15" fmla="*/ 151 h 177"/>
                  <a:gd name="T16" fmla="*/ 0 w 40"/>
                  <a:gd name="T17" fmla="*/ 177 h 177"/>
                  <a:gd name="T18" fmla="*/ 4 w 40"/>
                  <a:gd name="T19" fmla="*/ 177 h 177"/>
                  <a:gd name="T20" fmla="*/ 7 w 40"/>
                  <a:gd name="T21" fmla="*/ 155 h 177"/>
                  <a:gd name="T22" fmla="*/ 14 w 40"/>
                  <a:gd name="T23" fmla="*/ 133 h 177"/>
                  <a:gd name="T24" fmla="*/ 18 w 40"/>
                  <a:gd name="T25" fmla="*/ 112 h 177"/>
                  <a:gd name="T26" fmla="*/ 22 w 40"/>
                  <a:gd name="T27" fmla="*/ 90 h 177"/>
                  <a:gd name="T28" fmla="*/ 25 w 40"/>
                  <a:gd name="T29" fmla="*/ 69 h 177"/>
                  <a:gd name="T30" fmla="*/ 29 w 40"/>
                  <a:gd name="T31" fmla="*/ 47 h 177"/>
                  <a:gd name="T32" fmla="*/ 36 w 40"/>
                  <a:gd name="T33" fmla="*/ 25 h 177"/>
                  <a:gd name="T34" fmla="*/ 40 w 40"/>
                  <a:gd name="T35" fmla="*/ 4 h 177"/>
                  <a:gd name="T36" fmla="*/ 40 w 40"/>
                  <a:gd name="T37" fmla="*/ 0 h 177"/>
                  <a:gd name="T38" fmla="*/ 40 w 40"/>
                  <a:gd name="T39" fmla="*/ 4 h 177"/>
                  <a:gd name="T40" fmla="*/ 40 w 40"/>
                  <a:gd name="T41" fmla="*/ 0 h 177"/>
                  <a:gd name="T42" fmla="*/ 32 w 40"/>
                  <a:gd name="T43" fmla="*/ 4 h 17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0"/>
                  <a:gd name="T67" fmla="*/ 0 h 177"/>
                  <a:gd name="T68" fmla="*/ 40 w 40"/>
                  <a:gd name="T69" fmla="*/ 177 h 17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0" h="177">
                    <a:moveTo>
                      <a:pt x="32" y="4"/>
                    </a:moveTo>
                    <a:lnTo>
                      <a:pt x="29" y="25"/>
                    </a:lnTo>
                    <a:lnTo>
                      <a:pt x="22" y="47"/>
                    </a:lnTo>
                    <a:lnTo>
                      <a:pt x="18" y="65"/>
                    </a:lnTo>
                    <a:lnTo>
                      <a:pt x="14" y="87"/>
                    </a:lnTo>
                    <a:lnTo>
                      <a:pt x="11" y="108"/>
                    </a:lnTo>
                    <a:lnTo>
                      <a:pt x="7" y="130"/>
                    </a:lnTo>
                    <a:lnTo>
                      <a:pt x="4" y="151"/>
                    </a:lnTo>
                    <a:lnTo>
                      <a:pt x="0" y="177"/>
                    </a:lnTo>
                    <a:lnTo>
                      <a:pt x="4" y="177"/>
                    </a:lnTo>
                    <a:lnTo>
                      <a:pt x="7" y="155"/>
                    </a:lnTo>
                    <a:lnTo>
                      <a:pt x="14" y="133"/>
                    </a:lnTo>
                    <a:lnTo>
                      <a:pt x="18" y="112"/>
                    </a:lnTo>
                    <a:lnTo>
                      <a:pt x="22" y="90"/>
                    </a:lnTo>
                    <a:lnTo>
                      <a:pt x="25" y="69"/>
                    </a:lnTo>
                    <a:lnTo>
                      <a:pt x="29" y="47"/>
                    </a:lnTo>
                    <a:lnTo>
                      <a:pt x="36" y="25"/>
                    </a:lnTo>
                    <a:lnTo>
                      <a:pt x="40" y="4"/>
                    </a:lnTo>
                    <a:lnTo>
                      <a:pt x="40" y="0"/>
                    </a:lnTo>
                    <a:lnTo>
                      <a:pt x="40" y="4"/>
                    </a:lnTo>
                    <a:lnTo>
                      <a:pt x="40" y="0"/>
                    </a:lnTo>
                    <a:lnTo>
                      <a:pt x="32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47" name="Freeform 81"/>
              <p:cNvSpPr>
                <a:spLocks/>
              </p:cNvSpPr>
              <p:nvPr/>
            </p:nvSpPr>
            <p:spPr bwMode="auto">
              <a:xfrm>
                <a:off x="2419" y="1611"/>
                <a:ext cx="11" cy="11"/>
              </a:xfrm>
              <a:custGeom>
                <a:avLst/>
                <a:gdLst>
                  <a:gd name="T0" fmla="*/ 3 w 11"/>
                  <a:gd name="T1" fmla="*/ 7 h 11"/>
                  <a:gd name="T2" fmla="*/ 0 w 11"/>
                  <a:gd name="T3" fmla="*/ 7 h 11"/>
                  <a:gd name="T4" fmla="*/ 3 w 11"/>
                  <a:gd name="T5" fmla="*/ 11 h 11"/>
                  <a:gd name="T6" fmla="*/ 11 w 11"/>
                  <a:gd name="T7" fmla="*/ 7 h 11"/>
                  <a:gd name="T8" fmla="*/ 3 w 11"/>
                  <a:gd name="T9" fmla="*/ 4 h 11"/>
                  <a:gd name="T10" fmla="*/ 0 w 11"/>
                  <a:gd name="T11" fmla="*/ 4 h 11"/>
                  <a:gd name="T12" fmla="*/ 3 w 11"/>
                  <a:gd name="T13" fmla="*/ 4 h 11"/>
                  <a:gd name="T14" fmla="*/ 3 w 11"/>
                  <a:gd name="T15" fmla="*/ 0 h 11"/>
                  <a:gd name="T16" fmla="*/ 0 w 11"/>
                  <a:gd name="T17" fmla="*/ 4 h 11"/>
                  <a:gd name="T18" fmla="*/ 3 w 11"/>
                  <a:gd name="T19" fmla="*/ 7 h 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1"/>
                  <a:gd name="T31" fmla="*/ 0 h 11"/>
                  <a:gd name="T32" fmla="*/ 11 w 11"/>
                  <a:gd name="T33" fmla="*/ 11 h 1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1" h="11">
                    <a:moveTo>
                      <a:pt x="3" y="7"/>
                    </a:moveTo>
                    <a:lnTo>
                      <a:pt x="0" y="7"/>
                    </a:lnTo>
                    <a:lnTo>
                      <a:pt x="3" y="11"/>
                    </a:lnTo>
                    <a:lnTo>
                      <a:pt x="11" y="7"/>
                    </a:lnTo>
                    <a:lnTo>
                      <a:pt x="3" y="4"/>
                    </a:lnTo>
                    <a:lnTo>
                      <a:pt x="0" y="4"/>
                    </a:lnTo>
                    <a:lnTo>
                      <a:pt x="3" y="4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3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48" name="Freeform 82"/>
              <p:cNvSpPr>
                <a:spLocks/>
              </p:cNvSpPr>
              <p:nvPr/>
            </p:nvSpPr>
            <p:spPr bwMode="auto">
              <a:xfrm>
                <a:off x="2412" y="1615"/>
                <a:ext cx="10" cy="7"/>
              </a:xfrm>
              <a:custGeom>
                <a:avLst/>
                <a:gdLst>
                  <a:gd name="T0" fmla="*/ 7 w 10"/>
                  <a:gd name="T1" fmla="*/ 7 h 7"/>
                  <a:gd name="T2" fmla="*/ 10 w 10"/>
                  <a:gd name="T3" fmla="*/ 3 h 7"/>
                  <a:gd name="T4" fmla="*/ 7 w 10"/>
                  <a:gd name="T5" fmla="*/ 0 h 7"/>
                  <a:gd name="T6" fmla="*/ 0 w 10"/>
                  <a:gd name="T7" fmla="*/ 3 h 7"/>
                  <a:gd name="T8" fmla="*/ 0 w 10"/>
                  <a:gd name="T9" fmla="*/ 7 h 7"/>
                  <a:gd name="T10" fmla="*/ 0 w 10"/>
                  <a:gd name="T11" fmla="*/ 3 h 7"/>
                  <a:gd name="T12" fmla="*/ 0 w 10"/>
                  <a:gd name="T13" fmla="*/ 7 h 7"/>
                  <a:gd name="T14" fmla="*/ 7 w 10"/>
                  <a:gd name="T15" fmla="*/ 7 h 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0"/>
                  <a:gd name="T25" fmla="*/ 0 h 7"/>
                  <a:gd name="T26" fmla="*/ 10 w 10"/>
                  <a:gd name="T27" fmla="*/ 7 h 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0" h="7">
                    <a:moveTo>
                      <a:pt x="7" y="7"/>
                    </a:moveTo>
                    <a:lnTo>
                      <a:pt x="10" y="3"/>
                    </a:lnTo>
                    <a:lnTo>
                      <a:pt x="7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7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49" name="Freeform 83"/>
              <p:cNvSpPr>
                <a:spLocks/>
              </p:cNvSpPr>
              <p:nvPr/>
            </p:nvSpPr>
            <p:spPr bwMode="auto">
              <a:xfrm>
                <a:off x="2368" y="1622"/>
                <a:ext cx="51" cy="165"/>
              </a:xfrm>
              <a:custGeom>
                <a:avLst/>
                <a:gdLst>
                  <a:gd name="T0" fmla="*/ 0 w 51"/>
                  <a:gd name="T1" fmla="*/ 165 h 165"/>
                  <a:gd name="T2" fmla="*/ 8 w 51"/>
                  <a:gd name="T3" fmla="*/ 165 h 165"/>
                  <a:gd name="T4" fmla="*/ 15 w 51"/>
                  <a:gd name="T5" fmla="*/ 147 h 165"/>
                  <a:gd name="T6" fmla="*/ 22 w 51"/>
                  <a:gd name="T7" fmla="*/ 126 h 165"/>
                  <a:gd name="T8" fmla="*/ 26 w 51"/>
                  <a:gd name="T9" fmla="*/ 104 h 165"/>
                  <a:gd name="T10" fmla="*/ 29 w 51"/>
                  <a:gd name="T11" fmla="*/ 83 h 165"/>
                  <a:gd name="T12" fmla="*/ 36 w 51"/>
                  <a:gd name="T13" fmla="*/ 61 h 165"/>
                  <a:gd name="T14" fmla="*/ 40 w 51"/>
                  <a:gd name="T15" fmla="*/ 43 h 165"/>
                  <a:gd name="T16" fmla="*/ 44 w 51"/>
                  <a:gd name="T17" fmla="*/ 21 h 165"/>
                  <a:gd name="T18" fmla="*/ 51 w 51"/>
                  <a:gd name="T19" fmla="*/ 0 h 165"/>
                  <a:gd name="T20" fmla="*/ 44 w 51"/>
                  <a:gd name="T21" fmla="*/ 0 h 165"/>
                  <a:gd name="T22" fmla="*/ 40 w 51"/>
                  <a:gd name="T23" fmla="*/ 18 h 165"/>
                  <a:gd name="T24" fmla="*/ 33 w 51"/>
                  <a:gd name="T25" fmla="*/ 39 h 165"/>
                  <a:gd name="T26" fmla="*/ 29 w 51"/>
                  <a:gd name="T27" fmla="*/ 61 h 165"/>
                  <a:gd name="T28" fmla="*/ 26 w 51"/>
                  <a:gd name="T29" fmla="*/ 83 h 165"/>
                  <a:gd name="T30" fmla="*/ 18 w 51"/>
                  <a:gd name="T31" fmla="*/ 104 h 165"/>
                  <a:gd name="T32" fmla="*/ 15 w 51"/>
                  <a:gd name="T33" fmla="*/ 126 h 165"/>
                  <a:gd name="T34" fmla="*/ 8 w 51"/>
                  <a:gd name="T35" fmla="*/ 144 h 165"/>
                  <a:gd name="T36" fmla="*/ 0 w 51"/>
                  <a:gd name="T37" fmla="*/ 165 h 165"/>
                  <a:gd name="T38" fmla="*/ 8 w 51"/>
                  <a:gd name="T39" fmla="*/ 165 h 165"/>
                  <a:gd name="T40" fmla="*/ 0 w 51"/>
                  <a:gd name="T41" fmla="*/ 165 h 16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51"/>
                  <a:gd name="T64" fmla="*/ 0 h 165"/>
                  <a:gd name="T65" fmla="*/ 51 w 51"/>
                  <a:gd name="T66" fmla="*/ 165 h 165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51" h="165">
                    <a:moveTo>
                      <a:pt x="0" y="165"/>
                    </a:moveTo>
                    <a:lnTo>
                      <a:pt x="8" y="165"/>
                    </a:lnTo>
                    <a:lnTo>
                      <a:pt x="15" y="147"/>
                    </a:lnTo>
                    <a:lnTo>
                      <a:pt x="22" y="126"/>
                    </a:lnTo>
                    <a:lnTo>
                      <a:pt x="26" y="104"/>
                    </a:lnTo>
                    <a:lnTo>
                      <a:pt x="29" y="83"/>
                    </a:lnTo>
                    <a:lnTo>
                      <a:pt x="36" y="61"/>
                    </a:lnTo>
                    <a:lnTo>
                      <a:pt x="40" y="43"/>
                    </a:lnTo>
                    <a:lnTo>
                      <a:pt x="44" y="21"/>
                    </a:lnTo>
                    <a:lnTo>
                      <a:pt x="51" y="0"/>
                    </a:lnTo>
                    <a:lnTo>
                      <a:pt x="44" y="0"/>
                    </a:lnTo>
                    <a:lnTo>
                      <a:pt x="40" y="18"/>
                    </a:lnTo>
                    <a:lnTo>
                      <a:pt x="33" y="39"/>
                    </a:lnTo>
                    <a:lnTo>
                      <a:pt x="29" y="61"/>
                    </a:lnTo>
                    <a:lnTo>
                      <a:pt x="26" y="83"/>
                    </a:lnTo>
                    <a:lnTo>
                      <a:pt x="18" y="104"/>
                    </a:lnTo>
                    <a:lnTo>
                      <a:pt x="15" y="126"/>
                    </a:lnTo>
                    <a:lnTo>
                      <a:pt x="8" y="144"/>
                    </a:lnTo>
                    <a:lnTo>
                      <a:pt x="0" y="165"/>
                    </a:lnTo>
                    <a:lnTo>
                      <a:pt x="8" y="165"/>
                    </a:lnTo>
                    <a:lnTo>
                      <a:pt x="0" y="16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50" name="Freeform 84"/>
              <p:cNvSpPr>
                <a:spLocks/>
              </p:cNvSpPr>
              <p:nvPr/>
            </p:nvSpPr>
            <p:spPr bwMode="auto">
              <a:xfrm>
                <a:off x="2368" y="1744"/>
                <a:ext cx="15" cy="43"/>
              </a:xfrm>
              <a:custGeom>
                <a:avLst/>
                <a:gdLst>
                  <a:gd name="T0" fmla="*/ 8 w 15"/>
                  <a:gd name="T1" fmla="*/ 0 h 43"/>
                  <a:gd name="T2" fmla="*/ 4 w 15"/>
                  <a:gd name="T3" fmla="*/ 11 h 43"/>
                  <a:gd name="T4" fmla="*/ 4 w 15"/>
                  <a:gd name="T5" fmla="*/ 33 h 43"/>
                  <a:gd name="T6" fmla="*/ 0 w 15"/>
                  <a:gd name="T7" fmla="*/ 43 h 43"/>
                  <a:gd name="T8" fmla="*/ 8 w 15"/>
                  <a:gd name="T9" fmla="*/ 43 h 43"/>
                  <a:gd name="T10" fmla="*/ 8 w 15"/>
                  <a:gd name="T11" fmla="*/ 36 h 43"/>
                  <a:gd name="T12" fmla="*/ 11 w 15"/>
                  <a:gd name="T13" fmla="*/ 25 h 43"/>
                  <a:gd name="T14" fmla="*/ 15 w 15"/>
                  <a:gd name="T15" fmla="*/ 11 h 43"/>
                  <a:gd name="T16" fmla="*/ 15 w 15"/>
                  <a:gd name="T17" fmla="*/ 0 h 43"/>
                  <a:gd name="T18" fmla="*/ 8 w 15"/>
                  <a:gd name="T19" fmla="*/ 0 h 4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5"/>
                  <a:gd name="T31" fmla="*/ 0 h 43"/>
                  <a:gd name="T32" fmla="*/ 15 w 15"/>
                  <a:gd name="T33" fmla="*/ 43 h 43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5" h="43">
                    <a:moveTo>
                      <a:pt x="8" y="0"/>
                    </a:moveTo>
                    <a:lnTo>
                      <a:pt x="4" y="11"/>
                    </a:lnTo>
                    <a:lnTo>
                      <a:pt x="4" y="33"/>
                    </a:lnTo>
                    <a:lnTo>
                      <a:pt x="0" y="43"/>
                    </a:lnTo>
                    <a:lnTo>
                      <a:pt x="8" y="43"/>
                    </a:lnTo>
                    <a:lnTo>
                      <a:pt x="8" y="36"/>
                    </a:lnTo>
                    <a:lnTo>
                      <a:pt x="11" y="25"/>
                    </a:lnTo>
                    <a:lnTo>
                      <a:pt x="15" y="11"/>
                    </a:lnTo>
                    <a:lnTo>
                      <a:pt x="15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51" name="Freeform 85"/>
              <p:cNvSpPr>
                <a:spLocks/>
              </p:cNvSpPr>
              <p:nvPr/>
            </p:nvSpPr>
            <p:spPr bwMode="auto">
              <a:xfrm>
                <a:off x="2376" y="1485"/>
                <a:ext cx="97" cy="259"/>
              </a:xfrm>
              <a:custGeom>
                <a:avLst/>
                <a:gdLst>
                  <a:gd name="T0" fmla="*/ 93 w 97"/>
                  <a:gd name="T1" fmla="*/ 0 h 259"/>
                  <a:gd name="T2" fmla="*/ 72 w 97"/>
                  <a:gd name="T3" fmla="*/ 29 h 259"/>
                  <a:gd name="T4" fmla="*/ 54 w 97"/>
                  <a:gd name="T5" fmla="*/ 58 h 259"/>
                  <a:gd name="T6" fmla="*/ 39 w 97"/>
                  <a:gd name="T7" fmla="*/ 90 h 259"/>
                  <a:gd name="T8" fmla="*/ 32 w 97"/>
                  <a:gd name="T9" fmla="*/ 122 h 259"/>
                  <a:gd name="T10" fmla="*/ 21 w 97"/>
                  <a:gd name="T11" fmla="*/ 158 h 259"/>
                  <a:gd name="T12" fmla="*/ 14 w 97"/>
                  <a:gd name="T13" fmla="*/ 191 h 259"/>
                  <a:gd name="T14" fmla="*/ 7 w 97"/>
                  <a:gd name="T15" fmla="*/ 227 h 259"/>
                  <a:gd name="T16" fmla="*/ 0 w 97"/>
                  <a:gd name="T17" fmla="*/ 259 h 259"/>
                  <a:gd name="T18" fmla="*/ 7 w 97"/>
                  <a:gd name="T19" fmla="*/ 259 h 259"/>
                  <a:gd name="T20" fmla="*/ 14 w 97"/>
                  <a:gd name="T21" fmla="*/ 227 h 259"/>
                  <a:gd name="T22" fmla="*/ 21 w 97"/>
                  <a:gd name="T23" fmla="*/ 194 h 259"/>
                  <a:gd name="T24" fmla="*/ 28 w 97"/>
                  <a:gd name="T25" fmla="*/ 158 h 259"/>
                  <a:gd name="T26" fmla="*/ 36 w 97"/>
                  <a:gd name="T27" fmla="*/ 126 h 259"/>
                  <a:gd name="T28" fmla="*/ 50 w 97"/>
                  <a:gd name="T29" fmla="*/ 94 h 259"/>
                  <a:gd name="T30" fmla="*/ 61 w 97"/>
                  <a:gd name="T31" fmla="*/ 61 h 259"/>
                  <a:gd name="T32" fmla="*/ 75 w 97"/>
                  <a:gd name="T33" fmla="*/ 32 h 259"/>
                  <a:gd name="T34" fmla="*/ 97 w 97"/>
                  <a:gd name="T35" fmla="*/ 4 h 259"/>
                  <a:gd name="T36" fmla="*/ 93 w 97"/>
                  <a:gd name="T37" fmla="*/ 0 h 259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7"/>
                  <a:gd name="T58" fmla="*/ 0 h 259"/>
                  <a:gd name="T59" fmla="*/ 97 w 97"/>
                  <a:gd name="T60" fmla="*/ 259 h 259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7" h="259">
                    <a:moveTo>
                      <a:pt x="93" y="0"/>
                    </a:moveTo>
                    <a:lnTo>
                      <a:pt x="72" y="29"/>
                    </a:lnTo>
                    <a:lnTo>
                      <a:pt x="54" y="58"/>
                    </a:lnTo>
                    <a:lnTo>
                      <a:pt x="39" y="90"/>
                    </a:lnTo>
                    <a:lnTo>
                      <a:pt x="32" y="122"/>
                    </a:lnTo>
                    <a:lnTo>
                      <a:pt x="21" y="158"/>
                    </a:lnTo>
                    <a:lnTo>
                      <a:pt x="14" y="191"/>
                    </a:lnTo>
                    <a:lnTo>
                      <a:pt x="7" y="227"/>
                    </a:lnTo>
                    <a:lnTo>
                      <a:pt x="0" y="259"/>
                    </a:lnTo>
                    <a:lnTo>
                      <a:pt x="7" y="259"/>
                    </a:lnTo>
                    <a:lnTo>
                      <a:pt x="14" y="227"/>
                    </a:lnTo>
                    <a:lnTo>
                      <a:pt x="21" y="194"/>
                    </a:lnTo>
                    <a:lnTo>
                      <a:pt x="28" y="158"/>
                    </a:lnTo>
                    <a:lnTo>
                      <a:pt x="36" y="126"/>
                    </a:lnTo>
                    <a:lnTo>
                      <a:pt x="50" y="94"/>
                    </a:lnTo>
                    <a:lnTo>
                      <a:pt x="61" y="61"/>
                    </a:lnTo>
                    <a:lnTo>
                      <a:pt x="75" y="32"/>
                    </a:lnTo>
                    <a:lnTo>
                      <a:pt x="97" y="4"/>
                    </a:lnTo>
                    <a:lnTo>
                      <a:pt x="9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52" name="Freeform 86"/>
              <p:cNvSpPr>
                <a:spLocks/>
              </p:cNvSpPr>
              <p:nvPr/>
            </p:nvSpPr>
            <p:spPr bwMode="auto">
              <a:xfrm>
                <a:off x="2469" y="1341"/>
                <a:ext cx="177" cy="148"/>
              </a:xfrm>
              <a:custGeom>
                <a:avLst/>
                <a:gdLst>
                  <a:gd name="T0" fmla="*/ 173 w 177"/>
                  <a:gd name="T1" fmla="*/ 0 h 148"/>
                  <a:gd name="T2" fmla="*/ 162 w 177"/>
                  <a:gd name="T3" fmla="*/ 11 h 148"/>
                  <a:gd name="T4" fmla="*/ 148 w 177"/>
                  <a:gd name="T5" fmla="*/ 18 h 148"/>
                  <a:gd name="T6" fmla="*/ 137 w 177"/>
                  <a:gd name="T7" fmla="*/ 25 h 148"/>
                  <a:gd name="T8" fmla="*/ 126 w 177"/>
                  <a:gd name="T9" fmla="*/ 36 h 148"/>
                  <a:gd name="T10" fmla="*/ 115 w 177"/>
                  <a:gd name="T11" fmla="*/ 43 h 148"/>
                  <a:gd name="T12" fmla="*/ 101 w 177"/>
                  <a:gd name="T13" fmla="*/ 50 h 148"/>
                  <a:gd name="T14" fmla="*/ 90 w 177"/>
                  <a:gd name="T15" fmla="*/ 61 h 148"/>
                  <a:gd name="T16" fmla="*/ 79 w 177"/>
                  <a:gd name="T17" fmla="*/ 68 h 148"/>
                  <a:gd name="T18" fmla="*/ 69 w 177"/>
                  <a:gd name="T19" fmla="*/ 76 h 148"/>
                  <a:gd name="T20" fmla="*/ 58 w 177"/>
                  <a:gd name="T21" fmla="*/ 83 h 148"/>
                  <a:gd name="T22" fmla="*/ 47 w 177"/>
                  <a:gd name="T23" fmla="*/ 94 h 148"/>
                  <a:gd name="T24" fmla="*/ 36 w 177"/>
                  <a:gd name="T25" fmla="*/ 101 h 148"/>
                  <a:gd name="T26" fmla="*/ 15 w 177"/>
                  <a:gd name="T27" fmla="*/ 122 h 148"/>
                  <a:gd name="T28" fmla="*/ 7 w 177"/>
                  <a:gd name="T29" fmla="*/ 133 h 148"/>
                  <a:gd name="T30" fmla="*/ 0 w 177"/>
                  <a:gd name="T31" fmla="*/ 144 h 148"/>
                  <a:gd name="T32" fmla="*/ 4 w 177"/>
                  <a:gd name="T33" fmla="*/ 148 h 148"/>
                  <a:gd name="T34" fmla="*/ 11 w 177"/>
                  <a:gd name="T35" fmla="*/ 137 h 148"/>
                  <a:gd name="T36" fmla="*/ 40 w 177"/>
                  <a:gd name="T37" fmla="*/ 108 h 148"/>
                  <a:gd name="T38" fmla="*/ 51 w 177"/>
                  <a:gd name="T39" fmla="*/ 101 h 148"/>
                  <a:gd name="T40" fmla="*/ 61 w 177"/>
                  <a:gd name="T41" fmla="*/ 90 h 148"/>
                  <a:gd name="T42" fmla="*/ 72 w 177"/>
                  <a:gd name="T43" fmla="*/ 83 h 148"/>
                  <a:gd name="T44" fmla="*/ 83 w 177"/>
                  <a:gd name="T45" fmla="*/ 72 h 148"/>
                  <a:gd name="T46" fmla="*/ 94 w 177"/>
                  <a:gd name="T47" fmla="*/ 65 h 148"/>
                  <a:gd name="T48" fmla="*/ 108 w 177"/>
                  <a:gd name="T49" fmla="*/ 58 h 148"/>
                  <a:gd name="T50" fmla="*/ 119 w 177"/>
                  <a:gd name="T51" fmla="*/ 47 h 148"/>
                  <a:gd name="T52" fmla="*/ 130 w 177"/>
                  <a:gd name="T53" fmla="*/ 40 h 148"/>
                  <a:gd name="T54" fmla="*/ 141 w 177"/>
                  <a:gd name="T55" fmla="*/ 32 h 148"/>
                  <a:gd name="T56" fmla="*/ 151 w 177"/>
                  <a:gd name="T57" fmla="*/ 22 h 148"/>
                  <a:gd name="T58" fmla="*/ 166 w 177"/>
                  <a:gd name="T59" fmla="*/ 14 h 148"/>
                  <a:gd name="T60" fmla="*/ 177 w 177"/>
                  <a:gd name="T61" fmla="*/ 7 h 148"/>
                  <a:gd name="T62" fmla="*/ 173 w 177"/>
                  <a:gd name="T63" fmla="*/ 7 h 148"/>
                  <a:gd name="T64" fmla="*/ 173 w 177"/>
                  <a:gd name="T65" fmla="*/ 0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77"/>
                  <a:gd name="T100" fmla="*/ 0 h 148"/>
                  <a:gd name="T101" fmla="*/ 177 w 177"/>
                  <a:gd name="T102" fmla="*/ 148 h 14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77" h="148">
                    <a:moveTo>
                      <a:pt x="173" y="0"/>
                    </a:moveTo>
                    <a:lnTo>
                      <a:pt x="162" y="11"/>
                    </a:lnTo>
                    <a:lnTo>
                      <a:pt x="148" y="18"/>
                    </a:lnTo>
                    <a:lnTo>
                      <a:pt x="137" y="25"/>
                    </a:lnTo>
                    <a:lnTo>
                      <a:pt x="126" y="36"/>
                    </a:lnTo>
                    <a:lnTo>
                      <a:pt x="115" y="43"/>
                    </a:lnTo>
                    <a:lnTo>
                      <a:pt x="101" y="50"/>
                    </a:lnTo>
                    <a:lnTo>
                      <a:pt x="90" y="61"/>
                    </a:lnTo>
                    <a:lnTo>
                      <a:pt x="79" y="68"/>
                    </a:lnTo>
                    <a:lnTo>
                      <a:pt x="69" y="76"/>
                    </a:lnTo>
                    <a:lnTo>
                      <a:pt x="58" y="83"/>
                    </a:lnTo>
                    <a:lnTo>
                      <a:pt x="47" y="94"/>
                    </a:lnTo>
                    <a:lnTo>
                      <a:pt x="36" y="101"/>
                    </a:lnTo>
                    <a:lnTo>
                      <a:pt x="15" y="122"/>
                    </a:lnTo>
                    <a:lnTo>
                      <a:pt x="7" y="133"/>
                    </a:lnTo>
                    <a:lnTo>
                      <a:pt x="0" y="144"/>
                    </a:lnTo>
                    <a:lnTo>
                      <a:pt x="4" y="148"/>
                    </a:lnTo>
                    <a:lnTo>
                      <a:pt x="11" y="137"/>
                    </a:lnTo>
                    <a:lnTo>
                      <a:pt x="40" y="108"/>
                    </a:lnTo>
                    <a:lnTo>
                      <a:pt x="51" y="101"/>
                    </a:lnTo>
                    <a:lnTo>
                      <a:pt x="61" y="90"/>
                    </a:lnTo>
                    <a:lnTo>
                      <a:pt x="72" y="83"/>
                    </a:lnTo>
                    <a:lnTo>
                      <a:pt x="83" y="72"/>
                    </a:lnTo>
                    <a:lnTo>
                      <a:pt x="94" y="65"/>
                    </a:lnTo>
                    <a:lnTo>
                      <a:pt x="108" y="58"/>
                    </a:lnTo>
                    <a:lnTo>
                      <a:pt x="119" y="47"/>
                    </a:lnTo>
                    <a:lnTo>
                      <a:pt x="130" y="40"/>
                    </a:lnTo>
                    <a:lnTo>
                      <a:pt x="141" y="32"/>
                    </a:lnTo>
                    <a:lnTo>
                      <a:pt x="151" y="22"/>
                    </a:lnTo>
                    <a:lnTo>
                      <a:pt x="166" y="14"/>
                    </a:lnTo>
                    <a:lnTo>
                      <a:pt x="177" y="7"/>
                    </a:lnTo>
                    <a:lnTo>
                      <a:pt x="173" y="7"/>
                    </a:ln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53" name="Freeform 87"/>
              <p:cNvSpPr>
                <a:spLocks/>
              </p:cNvSpPr>
              <p:nvPr/>
            </p:nvSpPr>
            <p:spPr bwMode="auto">
              <a:xfrm>
                <a:off x="2642" y="1298"/>
                <a:ext cx="148" cy="50"/>
              </a:xfrm>
              <a:custGeom>
                <a:avLst/>
                <a:gdLst>
                  <a:gd name="T0" fmla="*/ 148 w 148"/>
                  <a:gd name="T1" fmla="*/ 0 h 50"/>
                  <a:gd name="T2" fmla="*/ 137 w 148"/>
                  <a:gd name="T3" fmla="*/ 0 h 50"/>
                  <a:gd name="T4" fmla="*/ 130 w 148"/>
                  <a:gd name="T5" fmla="*/ 3 h 50"/>
                  <a:gd name="T6" fmla="*/ 108 w 148"/>
                  <a:gd name="T7" fmla="*/ 3 h 50"/>
                  <a:gd name="T8" fmla="*/ 101 w 148"/>
                  <a:gd name="T9" fmla="*/ 7 h 50"/>
                  <a:gd name="T10" fmla="*/ 90 w 148"/>
                  <a:gd name="T11" fmla="*/ 11 h 50"/>
                  <a:gd name="T12" fmla="*/ 83 w 148"/>
                  <a:gd name="T13" fmla="*/ 14 h 50"/>
                  <a:gd name="T14" fmla="*/ 72 w 148"/>
                  <a:gd name="T15" fmla="*/ 18 h 50"/>
                  <a:gd name="T16" fmla="*/ 61 w 148"/>
                  <a:gd name="T17" fmla="*/ 21 h 50"/>
                  <a:gd name="T18" fmla="*/ 54 w 148"/>
                  <a:gd name="T19" fmla="*/ 25 h 50"/>
                  <a:gd name="T20" fmla="*/ 47 w 148"/>
                  <a:gd name="T21" fmla="*/ 29 h 50"/>
                  <a:gd name="T22" fmla="*/ 36 w 148"/>
                  <a:gd name="T23" fmla="*/ 32 h 50"/>
                  <a:gd name="T24" fmla="*/ 25 w 148"/>
                  <a:gd name="T25" fmla="*/ 36 h 50"/>
                  <a:gd name="T26" fmla="*/ 18 w 148"/>
                  <a:gd name="T27" fmla="*/ 39 h 50"/>
                  <a:gd name="T28" fmla="*/ 7 w 148"/>
                  <a:gd name="T29" fmla="*/ 39 h 50"/>
                  <a:gd name="T30" fmla="*/ 0 w 148"/>
                  <a:gd name="T31" fmla="*/ 43 h 50"/>
                  <a:gd name="T32" fmla="*/ 0 w 148"/>
                  <a:gd name="T33" fmla="*/ 50 h 50"/>
                  <a:gd name="T34" fmla="*/ 11 w 148"/>
                  <a:gd name="T35" fmla="*/ 47 h 50"/>
                  <a:gd name="T36" fmla="*/ 22 w 148"/>
                  <a:gd name="T37" fmla="*/ 43 h 50"/>
                  <a:gd name="T38" fmla="*/ 29 w 148"/>
                  <a:gd name="T39" fmla="*/ 43 h 50"/>
                  <a:gd name="T40" fmla="*/ 40 w 148"/>
                  <a:gd name="T41" fmla="*/ 39 h 50"/>
                  <a:gd name="T42" fmla="*/ 47 w 148"/>
                  <a:gd name="T43" fmla="*/ 36 h 50"/>
                  <a:gd name="T44" fmla="*/ 58 w 148"/>
                  <a:gd name="T45" fmla="*/ 32 h 50"/>
                  <a:gd name="T46" fmla="*/ 65 w 148"/>
                  <a:gd name="T47" fmla="*/ 29 h 50"/>
                  <a:gd name="T48" fmla="*/ 76 w 148"/>
                  <a:gd name="T49" fmla="*/ 25 h 50"/>
                  <a:gd name="T50" fmla="*/ 83 w 148"/>
                  <a:gd name="T51" fmla="*/ 21 h 50"/>
                  <a:gd name="T52" fmla="*/ 94 w 148"/>
                  <a:gd name="T53" fmla="*/ 18 h 50"/>
                  <a:gd name="T54" fmla="*/ 101 w 148"/>
                  <a:gd name="T55" fmla="*/ 14 h 50"/>
                  <a:gd name="T56" fmla="*/ 112 w 148"/>
                  <a:gd name="T57" fmla="*/ 14 h 50"/>
                  <a:gd name="T58" fmla="*/ 119 w 148"/>
                  <a:gd name="T59" fmla="*/ 11 h 50"/>
                  <a:gd name="T60" fmla="*/ 130 w 148"/>
                  <a:gd name="T61" fmla="*/ 7 h 50"/>
                  <a:gd name="T62" fmla="*/ 148 w 148"/>
                  <a:gd name="T63" fmla="*/ 7 h 50"/>
                  <a:gd name="T64" fmla="*/ 148 w 148"/>
                  <a:gd name="T65" fmla="*/ 0 h 5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48"/>
                  <a:gd name="T100" fmla="*/ 0 h 50"/>
                  <a:gd name="T101" fmla="*/ 148 w 148"/>
                  <a:gd name="T102" fmla="*/ 50 h 50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48" h="50">
                    <a:moveTo>
                      <a:pt x="148" y="0"/>
                    </a:moveTo>
                    <a:lnTo>
                      <a:pt x="137" y="0"/>
                    </a:lnTo>
                    <a:lnTo>
                      <a:pt x="130" y="3"/>
                    </a:lnTo>
                    <a:lnTo>
                      <a:pt x="108" y="3"/>
                    </a:lnTo>
                    <a:lnTo>
                      <a:pt x="101" y="7"/>
                    </a:lnTo>
                    <a:lnTo>
                      <a:pt x="90" y="11"/>
                    </a:lnTo>
                    <a:lnTo>
                      <a:pt x="83" y="14"/>
                    </a:lnTo>
                    <a:lnTo>
                      <a:pt x="72" y="18"/>
                    </a:lnTo>
                    <a:lnTo>
                      <a:pt x="61" y="21"/>
                    </a:lnTo>
                    <a:lnTo>
                      <a:pt x="54" y="25"/>
                    </a:lnTo>
                    <a:lnTo>
                      <a:pt x="47" y="29"/>
                    </a:lnTo>
                    <a:lnTo>
                      <a:pt x="36" y="32"/>
                    </a:lnTo>
                    <a:lnTo>
                      <a:pt x="25" y="36"/>
                    </a:lnTo>
                    <a:lnTo>
                      <a:pt x="18" y="39"/>
                    </a:lnTo>
                    <a:lnTo>
                      <a:pt x="7" y="39"/>
                    </a:lnTo>
                    <a:lnTo>
                      <a:pt x="0" y="43"/>
                    </a:lnTo>
                    <a:lnTo>
                      <a:pt x="0" y="50"/>
                    </a:lnTo>
                    <a:lnTo>
                      <a:pt x="11" y="47"/>
                    </a:lnTo>
                    <a:lnTo>
                      <a:pt x="22" y="43"/>
                    </a:lnTo>
                    <a:lnTo>
                      <a:pt x="29" y="43"/>
                    </a:lnTo>
                    <a:lnTo>
                      <a:pt x="40" y="39"/>
                    </a:lnTo>
                    <a:lnTo>
                      <a:pt x="47" y="36"/>
                    </a:lnTo>
                    <a:lnTo>
                      <a:pt x="58" y="32"/>
                    </a:lnTo>
                    <a:lnTo>
                      <a:pt x="65" y="29"/>
                    </a:lnTo>
                    <a:lnTo>
                      <a:pt x="76" y="25"/>
                    </a:lnTo>
                    <a:lnTo>
                      <a:pt x="83" y="21"/>
                    </a:lnTo>
                    <a:lnTo>
                      <a:pt x="94" y="18"/>
                    </a:lnTo>
                    <a:lnTo>
                      <a:pt x="101" y="14"/>
                    </a:lnTo>
                    <a:lnTo>
                      <a:pt x="112" y="14"/>
                    </a:lnTo>
                    <a:lnTo>
                      <a:pt x="119" y="11"/>
                    </a:lnTo>
                    <a:lnTo>
                      <a:pt x="130" y="7"/>
                    </a:lnTo>
                    <a:lnTo>
                      <a:pt x="148" y="7"/>
                    </a:lnTo>
                    <a:lnTo>
                      <a:pt x="14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54" name="Freeform 88"/>
              <p:cNvSpPr>
                <a:spLocks/>
              </p:cNvSpPr>
              <p:nvPr/>
            </p:nvSpPr>
            <p:spPr bwMode="auto">
              <a:xfrm>
                <a:off x="2790" y="1294"/>
                <a:ext cx="147" cy="54"/>
              </a:xfrm>
              <a:custGeom>
                <a:avLst/>
                <a:gdLst>
                  <a:gd name="T0" fmla="*/ 147 w 147"/>
                  <a:gd name="T1" fmla="*/ 47 h 54"/>
                  <a:gd name="T2" fmla="*/ 140 w 147"/>
                  <a:gd name="T3" fmla="*/ 43 h 54"/>
                  <a:gd name="T4" fmla="*/ 133 w 147"/>
                  <a:gd name="T5" fmla="*/ 36 h 54"/>
                  <a:gd name="T6" fmla="*/ 122 w 147"/>
                  <a:gd name="T7" fmla="*/ 33 h 54"/>
                  <a:gd name="T8" fmla="*/ 115 w 147"/>
                  <a:gd name="T9" fmla="*/ 29 h 54"/>
                  <a:gd name="T10" fmla="*/ 107 w 147"/>
                  <a:gd name="T11" fmla="*/ 22 h 54"/>
                  <a:gd name="T12" fmla="*/ 97 w 147"/>
                  <a:gd name="T13" fmla="*/ 18 h 54"/>
                  <a:gd name="T14" fmla="*/ 90 w 147"/>
                  <a:gd name="T15" fmla="*/ 15 h 54"/>
                  <a:gd name="T16" fmla="*/ 79 w 147"/>
                  <a:gd name="T17" fmla="*/ 11 h 54"/>
                  <a:gd name="T18" fmla="*/ 72 w 147"/>
                  <a:gd name="T19" fmla="*/ 7 h 54"/>
                  <a:gd name="T20" fmla="*/ 61 w 147"/>
                  <a:gd name="T21" fmla="*/ 7 h 54"/>
                  <a:gd name="T22" fmla="*/ 50 w 147"/>
                  <a:gd name="T23" fmla="*/ 4 h 54"/>
                  <a:gd name="T24" fmla="*/ 39 w 147"/>
                  <a:gd name="T25" fmla="*/ 4 h 54"/>
                  <a:gd name="T26" fmla="*/ 32 w 147"/>
                  <a:gd name="T27" fmla="*/ 0 h 54"/>
                  <a:gd name="T28" fmla="*/ 21 w 147"/>
                  <a:gd name="T29" fmla="*/ 0 h 54"/>
                  <a:gd name="T30" fmla="*/ 10 w 147"/>
                  <a:gd name="T31" fmla="*/ 4 h 54"/>
                  <a:gd name="T32" fmla="*/ 0 w 147"/>
                  <a:gd name="T33" fmla="*/ 4 h 54"/>
                  <a:gd name="T34" fmla="*/ 0 w 147"/>
                  <a:gd name="T35" fmla="*/ 11 h 54"/>
                  <a:gd name="T36" fmla="*/ 10 w 147"/>
                  <a:gd name="T37" fmla="*/ 7 h 54"/>
                  <a:gd name="T38" fmla="*/ 39 w 147"/>
                  <a:gd name="T39" fmla="*/ 7 h 54"/>
                  <a:gd name="T40" fmla="*/ 50 w 147"/>
                  <a:gd name="T41" fmla="*/ 11 h 54"/>
                  <a:gd name="T42" fmla="*/ 61 w 147"/>
                  <a:gd name="T43" fmla="*/ 11 h 54"/>
                  <a:gd name="T44" fmla="*/ 68 w 147"/>
                  <a:gd name="T45" fmla="*/ 15 h 54"/>
                  <a:gd name="T46" fmla="*/ 79 w 147"/>
                  <a:gd name="T47" fmla="*/ 18 h 54"/>
                  <a:gd name="T48" fmla="*/ 86 w 147"/>
                  <a:gd name="T49" fmla="*/ 22 h 54"/>
                  <a:gd name="T50" fmla="*/ 97 w 147"/>
                  <a:gd name="T51" fmla="*/ 25 h 54"/>
                  <a:gd name="T52" fmla="*/ 104 w 147"/>
                  <a:gd name="T53" fmla="*/ 29 h 54"/>
                  <a:gd name="T54" fmla="*/ 111 w 147"/>
                  <a:gd name="T55" fmla="*/ 33 h 54"/>
                  <a:gd name="T56" fmla="*/ 118 w 147"/>
                  <a:gd name="T57" fmla="*/ 40 h 54"/>
                  <a:gd name="T58" fmla="*/ 129 w 147"/>
                  <a:gd name="T59" fmla="*/ 43 h 54"/>
                  <a:gd name="T60" fmla="*/ 136 w 147"/>
                  <a:gd name="T61" fmla="*/ 47 h 54"/>
                  <a:gd name="T62" fmla="*/ 143 w 147"/>
                  <a:gd name="T63" fmla="*/ 54 h 54"/>
                  <a:gd name="T64" fmla="*/ 147 w 147"/>
                  <a:gd name="T65" fmla="*/ 54 h 54"/>
                  <a:gd name="T66" fmla="*/ 143 w 147"/>
                  <a:gd name="T67" fmla="*/ 54 h 54"/>
                  <a:gd name="T68" fmla="*/ 147 w 147"/>
                  <a:gd name="T69" fmla="*/ 54 h 54"/>
                  <a:gd name="T70" fmla="*/ 147 w 147"/>
                  <a:gd name="T71" fmla="*/ 47 h 5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47"/>
                  <a:gd name="T109" fmla="*/ 0 h 54"/>
                  <a:gd name="T110" fmla="*/ 147 w 147"/>
                  <a:gd name="T111" fmla="*/ 54 h 54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47" h="54">
                    <a:moveTo>
                      <a:pt x="147" y="47"/>
                    </a:moveTo>
                    <a:lnTo>
                      <a:pt x="140" y="43"/>
                    </a:lnTo>
                    <a:lnTo>
                      <a:pt x="133" y="36"/>
                    </a:lnTo>
                    <a:lnTo>
                      <a:pt x="122" y="33"/>
                    </a:lnTo>
                    <a:lnTo>
                      <a:pt x="115" y="29"/>
                    </a:lnTo>
                    <a:lnTo>
                      <a:pt x="107" y="22"/>
                    </a:lnTo>
                    <a:lnTo>
                      <a:pt x="97" y="18"/>
                    </a:lnTo>
                    <a:lnTo>
                      <a:pt x="90" y="15"/>
                    </a:lnTo>
                    <a:lnTo>
                      <a:pt x="79" y="11"/>
                    </a:lnTo>
                    <a:lnTo>
                      <a:pt x="72" y="7"/>
                    </a:lnTo>
                    <a:lnTo>
                      <a:pt x="61" y="7"/>
                    </a:lnTo>
                    <a:lnTo>
                      <a:pt x="50" y="4"/>
                    </a:lnTo>
                    <a:lnTo>
                      <a:pt x="39" y="4"/>
                    </a:lnTo>
                    <a:lnTo>
                      <a:pt x="32" y="0"/>
                    </a:lnTo>
                    <a:lnTo>
                      <a:pt x="21" y="0"/>
                    </a:lnTo>
                    <a:lnTo>
                      <a:pt x="10" y="4"/>
                    </a:lnTo>
                    <a:lnTo>
                      <a:pt x="0" y="4"/>
                    </a:lnTo>
                    <a:lnTo>
                      <a:pt x="0" y="11"/>
                    </a:lnTo>
                    <a:lnTo>
                      <a:pt x="10" y="7"/>
                    </a:lnTo>
                    <a:lnTo>
                      <a:pt x="39" y="7"/>
                    </a:lnTo>
                    <a:lnTo>
                      <a:pt x="50" y="11"/>
                    </a:lnTo>
                    <a:lnTo>
                      <a:pt x="61" y="11"/>
                    </a:lnTo>
                    <a:lnTo>
                      <a:pt x="68" y="15"/>
                    </a:lnTo>
                    <a:lnTo>
                      <a:pt x="79" y="18"/>
                    </a:lnTo>
                    <a:lnTo>
                      <a:pt x="86" y="22"/>
                    </a:lnTo>
                    <a:lnTo>
                      <a:pt x="97" y="25"/>
                    </a:lnTo>
                    <a:lnTo>
                      <a:pt x="104" y="29"/>
                    </a:lnTo>
                    <a:lnTo>
                      <a:pt x="111" y="33"/>
                    </a:lnTo>
                    <a:lnTo>
                      <a:pt x="118" y="40"/>
                    </a:lnTo>
                    <a:lnTo>
                      <a:pt x="129" y="43"/>
                    </a:lnTo>
                    <a:lnTo>
                      <a:pt x="136" y="47"/>
                    </a:lnTo>
                    <a:lnTo>
                      <a:pt x="143" y="54"/>
                    </a:lnTo>
                    <a:lnTo>
                      <a:pt x="147" y="54"/>
                    </a:lnTo>
                    <a:lnTo>
                      <a:pt x="143" y="54"/>
                    </a:lnTo>
                    <a:lnTo>
                      <a:pt x="147" y="54"/>
                    </a:lnTo>
                    <a:lnTo>
                      <a:pt x="147" y="4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55" name="Freeform 89"/>
              <p:cNvSpPr>
                <a:spLocks/>
              </p:cNvSpPr>
              <p:nvPr/>
            </p:nvSpPr>
            <p:spPr bwMode="auto">
              <a:xfrm>
                <a:off x="2689" y="1427"/>
                <a:ext cx="119" cy="65"/>
              </a:xfrm>
              <a:custGeom>
                <a:avLst/>
                <a:gdLst>
                  <a:gd name="T0" fmla="*/ 119 w 119"/>
                  <a:gd name="T1" fmla="*/ 65 h 65"/>
                  <a:gd name="T2" fmla="*/ 119 w 119"/>
                  <a:gd name="T3" fmla="*/ 62 h 65"/>
                  <a:gd name="T4" fmla="*/ 115 w 119"/>
                  <a:gd name="T5" fmla="*/ 62 h 65"/>
                  <a:gd name="T6" fmla="*/ 111 w 119"/>
                  <a:gd name="T7" fmla="*/ 58 h 65"/>
                  <a:gd name="T8" fmla="*/ 101 w 119"/>
                  <a:gd name="T9" fmla="*/ 58 h 65"/>
                  <a:gd name="T10" fmla="*/ 93 w 119"/>
                  <a:gd name="T11" fmla="*/ 47 h 65"/>
                  <a:gd name="T12" fmla="*/ 79 w 119"/>
                  <a:gd name="T13" fmla="*/ 33 h 65"/>
                  <a:gd name="T14" fmla="*/ 68 w 119"/>
                  <a:gd name="T15" fmla="*/ 26 h 65"/>
                  <a:gd name="T16" fmla="*/ 57 w 119"/>
                  <a:gd name="T17" fmla="*/ 18 h 65"/>
                  <a:gd name="T18" fmla="*/ 47 w 119"/>
                  <a:gd name="T19" fmla="*/ 15 h 65"/>
                  <a:gd name="T20" fmla="*/ 39 w 119"/>
                  <a:gd name="T21" fmla="*/ 11 h 65"/>
                  <a:gd name="T22" fmla="*/ 29 w 119"/>
                  <a:gd name="T23" fmla="*/ 8 h 65"/>
                  <a:gd name="T24" fmla="*/ 21 w 119"/>
                  <a:gd name="T25" fmla="*/ 8 h 65"/>
                  <a:gd name="T26" fmla="*/ 21 w 119"/>
                  <a:gd name="T27" fmla="*/ 11 h 65"/>
                  <a:gd name="T28" fmla="*/ 18 w 119"/>
                  <a:gd name="T29" fmla="*/ 11 h 65"/>
                  <a:gd name="T30" fmla="*/ 14 w 119"/>
                  <a:gd name="T31" fmla="*/ 15 h 65"/>
                  <a:gd name="T32" fmla="*/ 0 w 119"/>
                  <a:gd name="T33" fmla="*/ 15 h 65"/>
                  <a:gd name="T34" fmla="*/ 3 w 119"/>
                  <a:gd name="T35" fmla="*/ 11 h 65"/>
                  <a:gd name="T36" fmla="*/ 7 w 119"/>
                  <a:gd name="T37" fmla="*/ 11 h 65"/>
                  <a:gd name="T38" fmla="*/ 14 w 119"/>
                  <a:gd name="T39" fmla="*/ 8 h 65"/>
                  <a:gd name="T40" fmla="*/ 18 w 119"/>
                  <a:gd name="T41" fmla="*/ 8 h 65"/>
                  <a:gd name="T42" fmla="*/ 21 w 119"/>
                  <a:gd name="T43" fmla="*/ 4 h 65"/>
                  <a:gd name="T44" fmla="*/ 29 w 119"/>
                  <a:gd name="T45" fmla="*/ 4 h 65"/>
                  <a:gd name="T46" fmla="*/ 36 w 119"/>
                  <a:gd name="T47" fmla="*/ 0 h 65"/>
                  <a:gd name="T48" fmla="*/ 39 w 119"/>
                  <a:gd name="T49" fmla="*/ 0 h 65"/>
                  <a:gd name="T50" fmla="*/ 50 w 119"/>
                  <a:gd name="T51" fmla="*/ 4 h 65"/>
                  <a:gd name="T52" fmla="*/ 65 w 119"/>
                  <a:gd name="T53" fmla="*/ 11 h 65"/>
                  <a:gd name="T54" fmla="*/ 75 w 119"/>
                  <a:gd name="T55" fmla="*/ 15 h 65"/>
                  <a:gd name="T56" fmla="*/ 86 w 119"/>
                  <a:gd name="T57" fmla="*/ 22 h 65"/>
                  <a:gd name="T58" fmla="*/ 115 w 119"/>
                  <a:gd name="T59" fmla="*/ 51 h 65"/>
                  <a:gd name="T60" fmla="*/ 119 w 119"/>
                  <a:gd name="T61" fmla="*/ 65 h 65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19"/>
                  <a:gd name="T94" fmla="*/ 0 h 65"/>
                  <a:gd name="T95" fmla="*/ 119 w 119"/>
                  <a:gd name="T96" fmla="*/ 65 h 65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19" h="65">
                    <a:moveTo>
                      <a:pt x="119" y="65"/>
                    </a:moveTo>
                    <a:lnTo>
                      <a:pt x="119" y="62"/>
                    </a:lnTo>
                    <a:lnTo>
                      <a:pt x="115" y="62"/>
                    </a:lnTo>
                    <a:lnTo>
                      <a:pt x="111" y="58"/>
                    </a:lnTo>
                    <a:lnTo>
                      <a:pt x="101" y="58"/>
                    </a:lnTo>
                    <a:lnTo>
                      <a:pt x="93" y="47"/>
                    </a:lnTo>
                    <a:lnTo>
                      <a:pt x="79" y="33"/>
                    </a:lnTo>
                    <a:lnTo>
                      <a:pt x="68" y="26"/>
                    </a:lnTo>
                    <a:lnTo>
                      <a:pt x="57" y="18"/>
                    </a:lnTo>
                    <a:lnTo>
                      <a:pt x="47" y="15"/>
                    </a:lnTo>
                    <a:lnTo>
                      <a:pt x="39" y="11"/>
                    </a:lnTo>
                    <a:lnTo>
                      <a:pt x="29" y="8"/>
                    </a:lnTo>
                    <a:lnTo>
                      <a:pt x="21" y="8"/>
                    </a:lnTo>
                    <a:lnTo>
                      <a:pt x="21" y="11"/>
                    </a:lnTo>
                    <a:lnTo>
                      <a:pt x="18" y="11"/>
                    </a:lnTo>
                    <a:lnTo>
                      <a:pt x="14" y="15"/>
                    </a:lnTo>
                    <a:lnTo>
                      <a:pt x="0" y="15"/>
                    </a:lnTo>
                    <a:lnTo>
                      <a:pt x="3" y="11"/>
                    </a:lnTo>
                    <a:lnTo>
                      <a:pt x="7" y="11"/>
                    </a:lnTo>
                    <a:lnTo>
                      <a:pt x="14" y="8"/>
                    </a:lnTo>
                    <a:lnTo>
                      <a:pt x="18" y="8"/>
                    </a:lnTo>
                    <a:lnTo>
                      <a:pt x="21" y="4"/>
                    </a:lnTo>
                    <a:lnTo>
                      <a:pt x="29" y="4"/>
                    </a:lnTo>
                    <a:lnTo>
                      <a:pt x="36" y="0"/>
                    </a:lnTo>
                    <a:lnTo>
                      <a:pt x="39" y="0"/>
                    </a:lnTo>
                    <a:lnTo>
                      <a:pt x="50" y="4"/>
                    </a:lnTo>
                    <a:lnTo>
                      <a:pt x="65" y="11"/>
                    </a:lnTo>
                    <a:lnTo>
                      <a:pt x="75" y="15"/>
                    </a:lnTo>
                    <a:lnTo>
                      <a:pt x="86" y="22"/>
                    </a:lnTo>
                    <a:lnTo>
                      <a:pt x="115" y="51"/>
                    </a:lnTo>
                    <a:lnTo>
                      <a:pt x="119" y="65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56" name="Freeform 90"/>
              <p:cNvSpPr>
                <a:spLocks/>
              </p:cNvSpPr>
              <p:nvPr/>
            </p:nvSpPr>
            <p:spPr bwMode="auto">
              <a:xfrm>
                <a:off x="2786" y="1481"/>
                <a:ext cx="25" cy="11"/>
              </a:xfrm>
              <a:custGeom>
                <a:avLst/>
                <a:gdLst>
                  <a:gd name="T0" fmla="*/ 0 w 25"/>
                  <a:gd name="T1" fmla="*/ 4 h 11"/>
                  <a:gd name="T2" fmla="*/ 4 w 25"/>
                  <a:gd name="T3" fmla="*/ 8 h 11"/>
                  <a:gd name="T4" fmla="*/ 14 w 25"/>
                  <a:gd name="T5" fmla="*/ 8 h 11"/>
                  <a:gd name="T6" fmla="*/ 14 w 25"/>
                  <a:gd name="T7" fmla="*/ 11 h 11"/>
                  <a:gd name="T8" fmla="*/ 22 w 25"/>
                  <a:gd name="T9" fmla="*/ 11 h 11"/>
                  <a:gd name="T10" fmla="*/ 25 w 25"/>
                  <a:gd name="T11" fmla="*/ 8 h 11"/>
                  <a:gd name="T12" fmla="*/ 22 w 25"/>
                  <a:gd name="T13" fmla="*/ 4 h 11"/>
                  <a:gd name="T14" fmla="*/ 18 w 25"/>
                  <a:gd name="T15" fmla="*/ 4 h 11"/>
                  <a:gd name="T16" fmla="*/ 18 w 25"/>
                  <a:gd name="T17" fmla="*/ 0 h 11"/>
                  <a:gd name="T18" fmla="*/ 4 w 25"/>
                  <a:gd name="T19" fmla="*/ 0 h 11"/>
                  <a:gd name="T20" fmla="*/ 7 w 25"/>
                  <a:gd name="T21" fmla="*/ 0 h 11"/>
                  <a:gd name="T22" fmla="*/ 0 w 25"/>
                  <a:gd name="T23" fmla="*/ 4 h 11"/>
                  <a:gd name="T24" fmla="*/ 4 w 25"/>
                  <a:gd name="T25" fmla="*/ 8 h 11"/>
                  <a:gd name="T26" fmla="*/ 0 w 25"/>
                  <a:gd name="T27" fmla="*/ 4 h 1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25"/>
                  <a:gd name="T43" fmla="*/ 0 h 11"/>
                  <a:gd name="T44" fmla="*/ 25 w 25"/>
                  <a:gd name="T45" fmla="*/ 11 h 11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25" h="11">
                    <a:moveTo>
                      <a:pt x="0" y="4"/>
                    </a:moveTo>
                    <a:lnTo>
                      <a:pt x="4" y="8"/>
                    </a:lnTo>
                    <a:lnTo>
                      <a:pt x="14" y="8"/>
                    </a:lnTo>
                    <a:lnTo>
                      <a:pt x="14" y="11"/>
                    </a:lnTo>
                    <a:lnTo>
                      <a:pt x="22" y="11"/>
                    </a:lnTo>
                    <a:lnTo>
                      <a:pt x="25" y="8"/>
                    </a:lnTo>
                    <a:lnTo>
                      <a:pt x="22" y="4"/>
                    </a:lnTo>
                    <a:lnTo>
                      <a:pt x="18" y="4"/>
                    </a:lnTo>
                    <a:lnTo>
                      <a:pt x="18" y="0"/>
                    </a:lnTo>
                    <a:lnTo>
                      <a:pt x="4" y="0"/>
                    </a:lnTo>
                    <a:lnTo>
                      <a:pt x="7" y="0"/>
                    </a:lnTo>
                    <a:lnTo>
                      <a:pt x="0" y="4"/>
                    </a:lnTo>
                    <a:lnTo>
                      <a:pt x="4" y="8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57" name="Freeform 91"/>
              <p:cNvSpPr>
                <a:spLocks/>
              </p:cNvSpPr>
              <p:nvPr/>
            </p:nvSpPr>
            <p:spPr bwMode="auto">
              <a:xfrm>
                <a:off x="2718" y="1431"/>
                <a:ext cx="75" cy="54"/>
              </a:xfrm>
              <a:custGeom>
                <a:avLst/>
                <a:gdLst>
                  <a:gd name="T0" fmla="*/ 0 w 75"/>
                  <a:gd name="T1" fmla="*/ 7 h 54"/>
                  <a:gd name="T2" fmla="*/ 10 w 75"/>
                  <a:gd name="T3" fmla="*/ 11 h 54"/>
                  <a:gd name="T4" fmla="*/ 18 w 75"/>
                  <a:gd name="T5" fmla="*/ 14 h 54"/>
                  <a:gd name="T6" fmla="*/ 28 w 75"/>
                  <a:gd name="T7" fmla="*/ 18 h 54"/>
                  <a:gd name="T8" fmla="*/ 36 w 75"/>
                  <a:gd name="T9" fmla="*/ 25 h 54"/>
                  <a:gd name="T10" fmla="*/ 46 w 75"/>
                  <a:gd name="T11" fmla="*/ 29 h 54"/>
                  <a:gd name="T12" fmla="*/ 54 w 75"/>
                  <a:gd name="T13" fmla="*/ 36 h 54"/>
                  <a:gd name="T14" fmla="*/ 61 w 75"/>
                  <a:gd name="T15" fmla="*/ 47 h 54"/>
                  <a:gd name="T16" fmla="*/ 68 w 75"/>
                  <a:gd name="T17" fmla="*/ 54 h 54"/>
                  <a:gd name="T18" fmla="*/ 75 w 75"/>
                  <a:gd name="T19" fmla="*/ 50 h 54"/>
                  <a:gd name="T20" fmla="*/ 68 w 75"/>
                  <a:gd name="T21" fmla="*/ 43 h 54"/>
                  <a:gd name="T22" fmla="*/ 61 w 75"/>
                  <a:gd name="T23" fmla="*/ 32 h 54"/>
                  <a:gd name="T24" fmla="*/ 50 w 75"/>
                  <a:gd name="T25" fmla="*/ 25 h 54"/>
                  <a:gd name="T26" fmla="*/ 39 w 75"/>
                  <a:gd name="T27" fmla="*/ 18 h 54"/>
                  <a:gd name="T28" fmla="*/ 32 w 75"/>
                  <a:gd name="T29" fmla="*/ 11 h 54"/>
                  <a:gd name="T30" fmla="*/ 21 w 75"/>
                  <a:gd name="T31" fmla="*/ 7 h 54"/>
                  <a:gd name="T32" fmla="*/ 10 w 75"/>
                  <a:gd name="T33" fmla="*/ 4 h 54"/>
                  <a:gd name="T34" fmla="*/ 0 w 75"/>
                  <a:gd name="T35" fmla="*/ 0 h 54"/>
                  <a:gd name="T36" fmla="*/ 0 w 75"/>
                  <a:gd name="T37" fmla="*/ 7 h 5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75"/>
                  <a:gd name="T58" fmla="*/ 0 h 54"/>
                  <a:gd name="T59" fmla="*/ 75 w 75"/>
                  <a:gd name="T60" fmla="*/ 54 h 5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75" h="54">
                    <a:moveTo>
                      <a:pt x="0" y="7"/>
                    </a:moveTo>
                    <a:lnTo>
                      <a:pt x="10" y="11"/>
                    </a:lnTo>
                    <a:lnTo>
                      <a:pt x="18" y="14"/>
                    </a:lnTo>
                    <a:lnTo>
                      <a:pt x="28" y="18"/>
                    </a:lnTo>
                    <a:lnTo>
                      <a:pt x="36" y="25"/>
                    </a:lnTo>
                    <a:lnTo>
                      <a:pt x="46" y="29"/>
                    </a:lnTo>
                    <a:lnTo>
                      <a:pt x="54" y="36"/>
                    </a:lnTo>
                    <a:lnTo>
                      <a:pt x="61" y="47"/>
                    </a:lnTo>
                    <a:lnTo>
                      <a:pt x="68" y="54"/>
                    </a:lnTo>
                    <a:lnTo>
                      <a:pt x="75" y="50"/>
                    </a:lnTo>
                    <a:lnTo>
                      <a:pt x="68" y="43"/>
                    </a:lnTo>
                    <a:lnTo>
                      <a:pt x="61" y="32"/>
                    </a:lnTo>
                    <a:lnTo>
                      <a:pt x="50" y="25"/>
                    </a:lnTo>
                    <a:lnTo>
                      <a:pt x="39" y="18"/>
                    </a:lnTo>
                    <a:lnTo>
                      <a:pt x="32" y="11"/>
                    </a:lnTo>
                    <a:lnTo>
                      <a:pt x="21" y="7"/>
                    </a:lnTo>
                    <a:lnTo>
                      <a:pt x="10" y="4"/>
                    </a:lnTo>
                    <a:lnTo>
                      <a:pt x="0" y="0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58" name="Freeform 92"/>
              <p:cNvSpPr>
                <a:spLocks/>
              </p:cNvSpPr>
              <p:nvPr/>
            </p:nvSpPr>
            <p:spPr bwMode="auto">
              <a:xfrm>
                <a:off x="2678" y="1431"/>
                <a:ext cx="40" cy="14"/>
              </a:xfrm>
              <a:custGeom>
                <a:avLst/>
                <a:gdLst>
                  <a:gd name="T0" fmla="*/ 7 w 40"/>
                  <a:gd name="T1" fmla="*/ 11 h 14"/>
                  <a:gd name="T2" fmla="*/ 11 w 40"/>
                  <a:gd name="T3" fmla="*/ 14 h 14"/>
                  <a:gd name="T4" fmla="*/ 22 w 40"/>
                  <a:gd name="T5" fmla="*/ 14 h 14"/>
                  <a:gd name="T6" fmla="*/ 25 w 40"/>
                  <a:gd name="T7" fmla="*/ 11 h 14"/>
                  <a:gd name="T8" fmla="*/ 32 w 40"/>
                  <a:gd name="T9" fmla="*/ 11 h 14"/>
                  <a:gd name="T10" fmla="*/ 32 w 40"/>
                  <a:gd name="T11" fmla="*/ 7 h 14"/>
                  <a:gd name="T12" fmla="*/ 40 w 40"/>
                  <a:gd name="T13" fmla="*/ 7 h 14"/>
                  <a:gd name="T14" fmla="*/ 40 w 40"/>
                  <a:gd name="T15" fmla="*/ 0 h 14"/>
                  <a:gd name="T16" fmla="*/ 32 w 40"/>
                  <a:gd name="T17" fmla="*/ 0 h 14"/>
                  <a:gd name="T18" fmla="*/ 29 w 40"/>
                  <a:gd name="T19" fmla="*/ 4 h 14"/>
                  <a:gd name="T20" fmla="*/ 25 w 40"/>
                  <a:gd name="T21" fmla="*/ 4 h 14"/>
                  <a:gd name="T22" fmla="*/ 22 w 40"/>
                  <a:gd name="T23" fmla="*/ 7 h 14"/>
                  <a:gd name="T24" fmla="*/ 11 w 40"/>
                  <a:gd name="T25" fmla="*/ 7 h 14"/>
                  <a:gd name="T26" fmla="*/ 11 w 40"/>
                  <a:gd name="T27" fmla="*/ 14 h 14"/>
                  <a:gd name="T28" fmla="*/ 7 w 40"/>
                  <a:gd name="T29" fmla="*/ 11 h 14"/>
                  <a:gd name="T30" fmla="*/ 0 w 40"/>
                  <a:gd name="T31" fmla="*/ 14 h 14"/>
                  <a:gd name="T32" fmla="*/ 11 w 40"/>
                  <a:gd name="T33" fmla="*/ 14 h 14"/>
                  <a:gd name="T34" fmla="*/ 7 w 40"/>
                  <a:gd name="T35" fmla="*/ 11 h 1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0"/>
                  <a:gd name="T55" fmla="*/ 0 h 14"/>
                  <a:gd name="T56" fmla="*/ 40 w 40"/>
                  <a:gd name="T57" fmla="*/ 14 h 14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0" h="14">
                    <a:moveTo>
                      <a:pt x="7" y="11"/>
                    </a:moveTo>
                    <a:lnTo>
                      <a:pt x="11" y="14"/>
                    </a:lnTo>
                    <a:lnTo>
                      <a:pt x="22" y="14"/>
                    </a:lnTo>
                    <a:lnTo>
                      <a:pt x="25" y="11"/>
                    </a:lnTo>
                    <a:lnTo>
                      <a:pt x="32" y="11"/>
                    </a:lnTo>
                    <a:lnTo>
                      <a:pt x="32" y="7"/>
                    </a:lnTo>
                    <a:lnTo>
                      <a:pt x="40" y="7"/>
                    </a:lnTo>
                    <a:lnTo>
                      <a:pt x="40" y="0"/>
                    </a:lnTo>
                    <a:lnTo>
                      <a:pt x="32" y="0"/>
                    </a:lnTo>
                    <a:lnTo>
                      <a:pt x="29" y="4"/>
                    </a:lnTo>
                    <a:lnTo>
                      <a:pt x="25" y="4"/>
                    </a:lnTo>
                    <a:lnTo>
                      <a:pt x="22" y="7"/>
                    </a:lnTo>
                    <a:lnTo>
                      <a:pt x="11" y="7"/>
                    </a:lnTo>
                    <a:lnTo>
                      <a:pt x="11" y="14"/>
                    </a:lnTo>
                    <a:lnTo>
                      <a:pt x="7" y="11"/>
                    </a:lnTo>
                    <a:lnTo>
                      <a:pt x="0" y="14"/>
                    </a:lnTo>
                    <a:lnTo>
                      <a:pt x="11" y="14"/>
                    </a:lnTo>
                    <a:lnTo>
                      <a:pt x="7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59" name="Freeform 93"/>
              <p:cNvSpPr>
                <a:spLocks/>
              </p:cNvSpPr>
              <p:nvPr/>
            </p:nvSpPr>
            <p:spPr bwMode="auto">
              <a:xfrm>
                <a:off x="2685" y="1424"/>
                <a:ext cx="47" cy="21"/>
              </a:xfrm>
              <a:custGeom>
                <a:avLst/>
                <a:gdLst>
                  <a:gd name="T0" fmla="*/ 47 w 47"/>
                  <a:gd name="T1" fmla="*/ 0 h 21"/>
                  <a:gd name="T2" fmla="*/ 36 w 47"/>
                  <a:gd name="T3" fmla="*/ 0 h 21"/>
                  <a:gd name="T4" fmla="*/ 33 w 47"/>
                  <a:gd name="T5" fmla="*/ 3 h 21"/>
                  <a:gd name="T6" fmla="*/ 25 w 47"/>
                  <a:gd name="T7" fmla="*/ 3 h 21"/>
                  <a:gd name="T8" fmla="*/ 22 w 47"/>
                  <a:gd name="T9" fmla="*/ 7 h 21"/>
                  <a:gd name="T10" fmla="*/ 15 w 47"/>
                  <a:gd name="T11" fmla="*/ 7 h 21"/>
                  <a:gd name="T12" fmla="*/ 11 w 47"/>
                  <a:gd name="T13" fmla="*/ 11 h 21"/>
                  <a:gd name="T14" fmla="*/ 4 w 47"/>
                  <a:gd name="T15" fmla="*/ 14 h 21"/>
                  <a:gd name="T16" fmla="*/ 0 w 47"/>
                  <a:gd name="T17" fmla="*/ 18 h 21"/>
                  <a:gd name="T18" fmla="*/ 4 w 47"/>
                  <a:gd name="T19" fmla="*/ 21 h 21"/>
                  <a:gd name="T20" fmla="*/ 7 w 47"/>
                  <a:gd name="T21" fmla="*/ 18 h 21"/>
                  <a:gd name="T22" fmla="*/ 11 w 47"/>
                  <a:gd name="T23" fmla="*/ 18 h 21"/>
                  <a:gd name="T24" fmla="*/ 18 w 47"/>
                  <a:gd name="T25" fmla="*/ 14 h 21"/>
                  <a:gd name="T26" fmla="*/ 22 w 47"/>
                  <a:gd name="T27" fmla="*/ 14 h 21"/>
                  <a:gd name="T28" fmla="*/ 29 w 47"/>
                  <a:gd name="T29" fmla="*/ 11 h 21"/>
                  <a:gd name="T30" fmla="*/ 33 w 47"/>
                  <a:gd name="T31" fmla="*/ 11 h 21"/>
                  <a:gd name="T32" fmla="*/ 40 w 47"/>
                  <a:gd name="T33" fmla="*/ 7 h 21"/>
                  <a:gd name="T34" fmla="*/ 47 w 47"/>
                  <a:gd name="T35" fmla="*/ 7 h 21"/>
                  <a:gd name="T36" fmla="*/ 43 w 47"/>
                  <a:gd name="T37" fmla="*/ 7 h 21"/>
                  <a:gd name="T38" fmla="*/ 47 w 47"/>
                  <a:gd name="T39" fmla="*/ 0 h 21"/>
                  <a:gd name="T40" fmla="*/ 43 w 47"/>
                  <a:gd name="T41" fmla="*/ 0 h 21"/>
                  <a:gd name="T42" fmla="*/ 47 w 47"/>
                  <a:gd name="T43" fmla="*/ 0 h 21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7"/>
                  <a:gd name="T67" fmla="*/ 0 h 21"/>
                  <a:gd name="T68" fmla="*/ 47 w 47"/>
                  <a:gd name="T69" fmla="*/ 21 h 21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7" h="21">
                    <a:moveTo>
                      <a:pt x="47" y="0"/>
                    </a:moveTo>
                    <a:lnTo>
                      <a:pt x="36" y="0"/>
                    </a:lnTo>
                    <a:lnTo>
                      <a:pt x="33" y="3"/>
                    </a:lnTo>
                    <a:lnTo>
                      <a:pt x="25" y="3"/>
                    </a:lnTo>
                    <a:lnTo>
                      <a:pt x="22" y="7"/>
                    </a:lnTo>
                    <a:lnTo>
                      <a:pt x="15" y="7"/>
                    </a:lnTo>
                    <a:lnTo>
                      <a:pt x="11" y="11"/>
                    </a:lnTo>
                    <a:lnTo>
                      <a:pt x="4" y="14"/>
                    </a:lnTo>
                    <a:lnTo>
                      <a:pt x="0" y="18"/>
                    </a:lnTo>
                    <a:lnTo>
                      <a:pt x="4" y="21"/>
                    </a:lnTo>
                    <a:lnTo>
                      <a:pt x="7" y="18"/>
                    </a:lnTo>
                    <a:lnTo>
                      <a:pt x="11" y="18"/>
                    </a:lnTo>
                    <a:lnTo>
                      <a:pt x="18" y="14"/>
                    </a:lnTo>
                    <a:lnTo>
                      <a:pt x="22" y="14"/>
                    </a:lnTo>
                    <a:lnTo>
                      <a:pt x="29" y="11"/>
                    </a:lnTo>
                    <a:lnTo>
                      <a:pt x="33" y="11"/>
                    </a:lnTo>
                    <a:lnTo>
                      <a:pt x="40" y="7"/>
                    </a:lnTo>
                    <a:lnTo>
                      <a:pt x="47" y="7"/>
                    </a:lnTo>
                    <a:lnTo>
                      <a:pt x="43" y="7"/>
                    </a:lnTo>
                    <a:lnTo>
                      <a:pt x="47" y="0"/>
                    </a:lnTo>
                    <a:lnTo>
                      <a:pt x="43" y="0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60" name="Freeform 94"/>
              <p:cNvSpPr>
                <a:spLocks/>
              </p:cNvSpPr>
              <p:nvPr/>
            </p:nvSpPr>
            <p:spPr bwMode="auto">
              <a:xfrm>
                <a:off x="2728" y="1424"/>
                <a:ext cx="87" cy="75"/>
              </a:xfrm>
              <a:custGeom>
                <a:avLst/>
                <a:gdLst>
                  <a:gd name="T0" fmla="*/ 80 w 87"/>
                  <a:gd name="T1" fmla="*/ 68 h 75"/>
                  <a:gd name="T2" fmla="*/ 83 w 87"/>
                  <a:gd name="T3" fmla="*/ 65 h 75"/>
                  <a:gd name="T4" fmla="*/ 76 w 87"/>
                  <a:gd name="T5" fmla="*/ 54 h 75"/>
                  <a:gd name="T6" fmla="*/ 69 w 87"/>
                  <a:gd name="T7" fmla="*/ 43 h 75"/>
                  <a:gd name="T8" fmla="*/ 62 w 87"/>
                  <a:gd name="T9" fmla="*/ 32 h 75"/>
                  <a:gd name="T10" fmla="*/ 51 w 87"/>
                  <a:gd name="T11" fmla="*/ 21 h 75"/>
                  <a:gd name="T12" fmla="*/ 40 w 87"/>
                  <a:gd name="T13" fmla="*/ 18 h 75"/>
                  <a:gd name="T14" fmla="*/ 26 w 87"/>
                  <a:gd name="T15" fmla="*/ 11 h 75"/>
                  <a:gd name="T16" fmla="*/ 15 w 87"/>
                  <a:gd name="T17" fmla="*/ 3 h 75"/>
                  <a:gd name="T18" fmla="*/ 4 w 87"/>
                  <a:gd name="T19" fmla="*/ 0 h 75"/>
                  <a:gd name="T20" fmla="*/ 0 w 87"/>
                  <a:gd name="T21" fmla="*/ 7 h 75"/>
                  <a:gd name="T22" fmla="*/ 11 w 87"/>
                  <a:gd name="T23" fmla="*/ 11 h 75"/>
                  <a:gd name="T24" fmla="*/ 22 w 87"/>
                  <a:gd name="T25" fmla="*/ 18 h 75"/>
                  <a:gd name="T26" fmla="*/ 36 w 87"/>
                  <a:gd name="T27" fmla="*/ 21 h 75"/>
                  <a:gd name="T28" fmla="*/ 44 w 87"/>
                  <a:gd name="T29" fmla="*/ 29 h 75"/>
                  <a:gd name="T30" fmla="*/ 54 w 87"/>
                  <a:gd name="T31" fmla="*/ 36 h 75"/>
                  <a:gd name="T32" fmla="*/ 65 w 87"/>
                  <a:gd name="T33" fmla="*/ 47 h 75"/>
                  <a:gd name="T34" fmla="*/ 72 w 87"/>
                  <a:gd name="T35" fmla="*/ 57 h 75"/>
                  <a:gd name="T36" fmla="*/ 76 w 87"/>
                  <a:gd name="T37" fmla="*/ 68 h 75"/>
                  <a:gd name="T38" fmla="*/ 83 w 87"/>
                  <a:gd name="T39" fmla="*/ 65 h 75"/>
                  <a:gd name="T40" fmla="*/ 80 w 87"/>
                  <a:gd name="T41" fmla="*/ 68 h 75"/>
                  <a:gd name="T42" fmla="*/ 87 w 87"/>
                  <a:gd name="T43" fmla="*/ 75 h 75"/>
                  <a:gd name="T44" fmla="*/ 83 w 87"/>
                  <a:gd name="T45" fmla="*/ 65 h 75"/>
                  <a:gd name="T46" fmla="*/ 80 w 87"/>
                  <a:gd name="T47" fmla="*/ 68 h 75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87"/>
                  <a:gd name="T73" fmla="*/ 0 h 75"/>
                  <a:gd name="T74" fmla="*/ 87 w 87"/>
                  <a:gd name="T75" fmla="*/ 75 h 75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87" h="75">
                    <a:moveTo>
                      <a:pt x="80" y="68"/>
                    </a:moveTo>
                    <a:lnTo>
                      <a:pt x="83" y="65"/>
                    </a:lnTo>
                    <a:lnTo>
                      <a:pt x="76" y="54"/>
                    </a:lnTo>
                    <a:lnTo>
                      <a:pt x="69" y="43"/>
                    </a:lnTo>
                    <a:lnTo>
                      <a:pt x="62" y="32"/>
                    </a:lnTo>
                    <a:lnTo>
                      <a:pt x="51" y="21"/>
                    </a:lnTo>
                    <a:lnTo>
                      <a:pt x="40" y="18"/>
                    </a:lnTo>
                    <a:lnTo>
                      <a:pt x="26" y="11"/>
                    </a:lnTo>
                    <a:lnTo>
                      <a:pt x="15" y="3"/>
                    </a:lnTo>
                    <a:lnTo>
                      <a:pt x="4" y="0"/>
                    </a:lnTo>
                    <a:lnTo>
                      <a:pt x="0" y="7"/>
                    </a:lnTo>
                    <a:lnTo>
                      <a:pt x="11" y="11"/>
                    </a:lnTo>
                    <a:lnTo>
                      <a:pt x="22" y="18"/>
                    </a:lnTo>
                    <a:lnTo>
                      <a:pt x="36" y="21"/>
                    </a:lnTo>
                    <a:lnTo>
                      <a:pt x="44" y="29"/>
                    </a:lnTo>
                    <a:lnTo>
                      <a:pt x="54" y="36"/>
                    </a:lnTo>
                    <a:lnTo>
                      <a:pt x="65" y="47"/>
                    </a:lnTo>
                    <a:lnTo>
                      <a:pt x="72" y="57"/>
                    </a:lnTo>
                    <a:lnTo>
                      <a:pt x="76" y="68"/>
                    </a:lnTo>
                    <a:lnTo>
                      <a:pt x="83" y="65"/>
                    </a:lnTo>
                    <a:lnTo>
                      <a:pt x="80" y="68"/>
                    </a:lnTo>
                    <a:lnTo>
                      <a:pt x="87" y="75"/>
                    </a:lnTo>
                    <a:lnTo>
                      <a:pt x="83" y="65"/>
                    </a:lnTo>
                    <a:lnTo>
                      <a:pt x="80" y="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61" name="Freeform 95"/>
              <p:cNvSpPr>
                <a:spLocks/>
              </p:cNvSpPr>
              <p:nvPr/>
            </p:nvSpPr>
            <p:spPr bwMode="auto">
              <a:xfrm>
                <a:off x="2674" y="1445"/>
                <a:ext cx="116" cy="58"/>
              </a:xfrm>
              <a:custGeom>
                <a:avLst/>
                <a:gdLst>
                  <a:gd name="T0" fmla="*/ 87 w 116"/>
                  <a:gd name="T1" fmla="*/ 15 h 58"/>
                  <a:gd name="T2" fmla="*/ 98 w 116"/>
                  <a:gd name="T3" fmla="*/ 26 h 58"/>
                  <a:gd name="T4" fmla="*/ 101 w 116"/>
                  <a:gd name="T5" fmla="*/ 33 h 58"/>
                  <a:gd name="T6" fmla="*/ 108 w 116"/>
                  <a:gd name="T7" fmla="*/ 40 h 58"/>
                  <a:gd name="T8" fmla="*/ 112 w 116"/>
                  <a:gd name="T9" fmla="*/ 47 h 58"/>
                  <a:gd name="T10" fmla="*/ 116 w 116"/>
                  <a:gd name="T11" fmla="*/ 54 h 58"/>
                  <a:gd name="T12" fmla="*/ 116 w 116"/>
                  <a:gd name="T13" fmla="*/ 58 h 58"/>
                  <a:gd name="T14" fmla="*/ 108 w 116"/>
                  <a:gd name="T15" fmla="*/ 58 h 58"/>
                  <a:gd name="T16" fmla="*/ 101 w 116"/>
                  <a:gd name="T17" fmla="*/ 54 h 58"/>
                  <a:gd name="T18" fmla="*/ 94 w 116"/>
                  <a:gd name="T19" fmla="*/ 51 h 58"/>
                  <a:gd name="T20" fmla="*/ 87 w 116"/>
                  <a:gd name="T21" fmla="*/ 47 h 58"/>
                  <a:gd name="T22" fmla="*/ 80 w 116"/>
                  <a:gd name="T23" fmla="*/ 44 h 58"/>
                  <a:gd name="T24" fmla="*/ 72 w 116"/>
                  <a:gd name="T25" fmla="*/ 40 h 58"/>
                  <a:gd name="T26" fmla="*/ 65 w 116"/>
                  <a:gd name="T27" fmla="*/ 36 h 58"/>
                  <a:gd name="T28" fmla="*/ 58 w 116"/>
                  <a:gd name="T29" fmla="*/ 29 h 58"/>
                  <a:gd name="T30" fmla="*/ 51 w 116"/>
                  <a:gd name="T31" fmla="*/ 26 h 58"/>
                  <a:gd name="T32" fmla="*/ 44 w 116"/>
                  <a:gd name="T33" fmla="*/ 22 h 58"/>
                  <a:gd name="T34" fmla="*/ 36 w 116"/>
                  <a:gd name="T35" fmla="*/ 18 h 58"/>
                  <a:gd name="T36" fmla="*/ 29 w 116"/>
                  <a:gd name="T37" fmla="*/ 15 h 58"/>
                  <a:gd name="T38" fmla="*/ 22 w 116"/>
                  <a:gd name="T39" fmla="*/ 15 h 58"/>
                  <a:gd name="T40" fmla="*/ 15 w 116"/>
                  <a:gd name="T41" fmla="*/ 11 h 58"/>
                  <a:gd name="T42" fmla="*/ 0 w 116"/>
                  <a:gd name="T43" fmla="*/ 11 h 58"/>
                  <a:gd name="T44" fmla="*/ 11 w 116"/>
                  <a:gd name="T45" fmla="*/ 4 h 58"/>
                  <a:gd name="T46" fmla="*/ 18 w 116"/>
                  <a:gd name="T47" fmla="*/ 0 h 58"/>
                  <a:gd name="T48" fmla="*/ 54 w 116"/>
                  <a:gd name="T49" fmla="*/ 0 h 58"/>
                  <a:gd name="T50" fmla="*/ 69 w 116"/>
                  <a:gd name="T51" fmla="*/ 4 h 58"/>
                  <a:gd name="T52" fmla="*/ 76 w 116"/>
                  <a:gd name="T53" fmla="*/ 11 h 58"/>
                  <a:gd name="T54" fmla="*/ 87 w 116"/>
                  <a:gd name="T55" fmla="*/ 15 h 5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116"/>
                  <a:gd name="T85" fmla="*/ 0 h 58"/>
                  <a:gd name="T86" fmla="*/ 116 w 116"/>
                  <a:gd name="T87" fmla="*/ 58 h 58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116" h="58">
                    <a:moveTo>
                      <a:pt x="87" y="15"/>
                    </a:moveTo>
                    <a:lnTo>
                      <a:pt x="98" y="26"/>
                    </a:lnTo>
                    <a:lnTo>
                      <a:pt x="101" y="33"/>
                    </a:lnTo>
                    <a:lnTo>
                      <a:pt x="108" y="40"/>
                    </a:lnTo>
                    <a:lnTo>
                      <a:pt x="112" y="47"/>
                    </a:lnTo>
                    <a:lnTo>
                      <a:pt x="116" y="54"/>
                    </a:lnTo>
                    <a:lnTo>
                      <a:pt x="116" y="58"/>
                    </a:lnTo>
                    <a:lnTo>
                      <a:pt x="108" y="58"/>
                    </a:lnTo>
                    <a:lnTo>
                      <a:pt x="101" y="54"/>
                    </a:lnTo>
                    <a:lnTo>
                      <a:pt x="94" y="51"/>
                    </a:lnTo>
                    <a:lnTo>
                      <a:pt x="87" y="47"/>
                    </a:lnTo>
                    <a:lnTo>
                      <a:pt x="80" y="44"/>
                    </a:lnTo>
                    <a:lnTo>
                      <a:pt x="72" y="40"/>
                    </a:lnTo>
                    <a:lnTo>
                      <a:pt x="65" y="36"/>
                    </a:lnTo>
                    <a:lnTo>
                      <a:pt x="58" y="29"/>
                    </a:lnTo>
                    <a:lnTo>
                      <a:pt x="51" y="26"/>
                    </a:lnTo>
                    <a:lnTo>
                      <a:pt x="44" y="22"/>
                    </a:lnTo>
                    <a:lnTo>
                      <a:pt x="36" y="18"/>
                    </a:lnTo>
                    <a:lnTo>
                      <a:pt x="29" y="15"/>
                    </a:lnTo>
                    <a:lnTo>
                      <a:pt x="22" y="15"/>
                    </a:lnTo>
                    <a:lnTo>
                      <a:pt x="15" y="11"/>
                    </a:lnTo>
                    <a:lnTo>
                      <a:pt x="0" y="11"/>
                    </a:lnTo>
                    <a:lnTo>
                      <a:pt x="11" y="4"/>
                    </a:lnTo>
                    <a:lnTo>
                      <a:pt x="18" y="0"/>
                    </a:lnTo>
                    <a:lnTo>
                      <a:pt x="54" y="0"/>
                    </a:lnTo>
                    <a:lnTo>
                      <a:pt x="69" y="4"/>
                    </a:lnTo>
                    <a:lnTo>
                      <a:pt x="76" y="11"/>
                    </a:lnTo>
                    <a:lnTo>
                      <a:pt x="87" y="15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62" name="Freeform 96"/>
              <p:cNvSpPr>
                <a:spLocks/>
              </p:cNvSpPr>
              <p:nvPr/>
            </p:nvSpPr>
            <p:spPr bwMode="auto">
              <a:xfrm>
                <a:off x="2757" y="1460"/>
                <a:ext cx="36" cy="50"/>
              </a:xfrm>
              <a:custGeom>
                <a:avLst/>
                <a:gdLst>
                  <a:gd name="T0" fmla="*/ 33 w 36"/>
                  <a:gd name="T1" fmla="*/ 47 h 50"/>
                  <a:gd name="T2" fmla="*/ 36 w 36"/>
                  <a:gd name="T3" fmla="*/ 43 h 50"/>
                  <a:gd name="T4" fmla="*/ 33 w 36"/>
                  <a:gd name="T5" fmla="*/ 36 h 50"/>
                  <a:gd name="T6" fmla="*/ 33 w 36"/>
                  <a:gd name="T7" fmla="*/ 32 h 50"/>
                  <a:gd name="T8" fmla="*/ 29 w 36"/>
                  <a:gd name="T9" fmla="*/ 25 h 50"/>
                  <a:gd name="T10" fmla="*/ 15 w 36"/>
                  <a:gd name="T11" fmla="*/ 11 h 50"/>
                  <a:gd name="T12" fmla="*/ 11 w 36"/>
                  <a:gd name="T13" fmla="*/ 3 h 50"/>
                  <a:gd name="T14" fmla="*/ 7 w 36"/>
                  <a:gd name="T15" fmla="*/ 0 h 50"/>
                  <a:gd name="T16" fmla="*/ 0 w 36"/>
                  <a:gd name="T17" fmla="*/ 3 h 50"/>
                  <a:gd name="T18" fmla="*/ 15 w 36"/>
                  <a:gd name="T19" fmla="*/ 18 h 50"/>
                  <a:gd name="T20" fmla="*/ 18 w 36"/>
                  <a:gd name="T21" fmla="*/ 25 h 50"/>
                  <a:gd name="T22" fmla="*/ 22 w 36"/>
                  <a:gd name="T23" fmla="*/ 29 h 50"/>
                  <a:gd name="T24" fmla="*/ 25 w 36"/>
                  <a:gd name="T25" fmla="*/ 36 h 50"/>
                  <a:gd name="T26" fmla="*/ 25 w 36"/>
                  <a:gd name="T27" fmla="*/ 39 h 50"/>
                  <a:gd name="T28" fmla="*/ 29 w 36"/>
                  <a:gd name="T29" fmla="*/ 43 h 50"/>
                  <a:gd name="T30" fmla="*/ 33 w 36"/>
                  <a:gd name="T31" fmla="*/ 39 h 50"/>
                  <a:gd name="T32" fmla="*/ 33 w 36"/>
                  <a:gd name="T33" fmla="*/ 47 h 50"/>
                  <a:gd name="T34" fmla="*/ 36 w 36"/>
                  <a:gd name="T35" fmla="*/ 50 h 50"/>
                  <a:gd name="T36" fmla="*/ 36 w 36"/>
                  <a:gd name="T37" fmla="*/ 43 h 50"/>
                  <a:gd name="T38" fmla="*/ 33 w 36"/>
                  <a:gd name="T39" fmla="*/ 47 h 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36"/>
                  <a:gd name="T61" fmla="*/ 0 h 50"/>
                  <a:gd name="T62" fmla="*/ 36 w 36"/>
                  <a:gd name="T63" fmla="*/ 50 h 50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36" h="50">
                    <a:moveTo>
                      <a:pt x="33" y="47"/>
                    </a:moveTo>
                    <a:lnTo>
                      <a:pt x="36" y="43"/>
                    </a:lnTo>
                    <a:lnTo>
                      <a:pt x="33" y="36"/>
                    </a:lnTo>
                    <a:lnTo>
                      <a:pt x="33" y="32"/>
                    </a:lnTo>
                    <a:lnTo>
                      <a:pt x="29" y="25"/>
                    </a:lnTo>
                    <a:lnTo>
                      <a:pt x="15" y="11"/>
                    </a:lnTo>
                    <a:lnTo>
                      <a:pt x="11" y="3"/>
                    </a:lnTo>
                    <a:lnTo>
                      <a:pt x="7" y="0"/>
                    </a:lnTo>
                    <a:lnTo>
                      <a:pt x="0" y="3"/>
                    </a:lnTo>
                    <a:lnTo>
                      <a:pt x="15" y="18"/>
                    </a:lnTo>
                    <a:lnTo>
                      <a:pt x="18" y="25"/>
                    </a:lnTo>
                    <a:lnTo>
                      <a:pt x="22" y="29"/>
                    </a:lnTo>
                    <a:lnTo>
                      <a:pt x="25" y="36"/>
                    </a:lnTo>
                    <a:lnTo>
                      <a:pt x="25" y="39"/>
                    </a:lnTo>
                    <a:lnTo>
                      <a:pt x="29" y="43"/>
                    </a:lnTo>
                    <a:lnTo>
                      <a:pt x="33" y="39"/>
                    </a:lnTo>
                    <a:lnTo>
                      <a:pt x="33" y="47"/>
                    </a:lnTo>
                    <a:lnTo>
                      <a:pt x="36" y="50"/>
                    </a:lnTo>
                    <a:lnTo>
                      <a:pt x="36" y="43"/>
                    </a:lnTo>
                    <a:lnTo>
                      <a:pt x="33" y="4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63" name="Freeform 97"/>
              <p:cNvSpPr>
                <a:spLocks/>
              </p:cNvSpPr>
              <p:nvPr/>
            </p:nvSpPr>
            <p:spPr bwMode="auto">
              <a:xfrm>
                <a:off x="2656" y="1453"/>
                <a:ext cx="134" cy="54"/>
              </a:xfrm>
              <a:custGeom>
                <a:avLst/>
                <a:gdLst>
                  <a:gd name="T0" fmla="*/ 15 w 134"/>
                  <a:gd name="T1" fmla="*/ 0 h 54"/>
                  <a:gd name="T2" fmla="*/ 18 w 134"/>
                  <a:gd name="T3" fmla="*/ 7 h 54"/>
                  <a:gd name="T4" fmla="*/ 40 w 134"/>
                  <a:gd name="T5" fmla="*/ 7 h 54"/>
                  <a:gd name="T6" fmla="*/ 47 w 134"/>
                  <a:gd name="T7" fmla="*/ 10 h 54"/>
                  <a:gd name="T8" fmla="*/ 54 w 134"/>
                  <a:gd name="T9" fmla="*/ 14 h 54"/>
                  <a:gd name="T10" fmla="*/ 62 w 134"/>
                  <a:gd name="T11" fmla="*/ 18 h 54"/>
                  <a:gd name="T12" fmla="*/ 69 w 134"/>
                  <a:gd name="T13" fmla="*/ 21 h 54"/>
                  <a:gd name="T14" fmla="*/ 76 w 134"/>
                  <a:gd name="T15" fmla="*/ 25 h 54"/>
                  <a:gd name="T16" fmla="*/ 80 w 134"/>
                  <a:gd name="T17" fmla="*/ 28 h 54"/>
                  <a:gd name="T18" fmla="*/ 87 w 134"/>
                  <a:gd name="T19" fmla="*/ 32 h 54"/>
                  <a:gd name="T20" fmla="*/ 94 w 134"/>
                  <a:gd name="T21" fmla="*/ 39 h 54"/>
                  <a:gd name="T22" fmla="*/ 101 w 134"/>
                  <a:gd name="T23" fmla="*/ 43 h 54"/>
                  <a:gd name="T24" fmla="*/ 108 w 134"/>
                  <a:gd name="T25" fmla="*/ 46 h 54"/>
                  <a:gd name="T26" fmla="*/ 116 w 134"/>
                  <a:gd name="T27" fmla="*/ 50 h 54"/>
                  <a:gd name="T28" fmla="*/ 123 w 134"/>
                  <a:gd name="T29" fmla="*/ 54 h 54"/>
                  <a:gd name="T30" fmla="*/ 134 w 134"/>
                  <a:gd name="T31" fmla="*/ 54 h 54"/>
                  <a:gd name="T32" fmla="*/ 134 w 134"/>
                  <a:gd name="T33" fmla="*/ 46 h 54"/>
                  <a:gd name="T34" fmla="*/ 126 w 134"/>
                  <a:gd name="T35" fmla="*/ 46 h 54"/>
                  <a:gd name="T36" fmla="*/ 119 w 134"/>
                  <a:gd name="T37" fmla="*/ 43 h 54"/>
                  <a:gd name="T38" fmla="*/ 112 w 134"/>
                  <a:gd name="T39" fmla="*/ 39 h 54"/>
                  <a:gd name="T40" fmla="*/ 105 w 134"/>
                  <a:gd name="T41" fmla="*/ 36 h 54"/>
                  <a:gd name="T42" fmla="*/ 98 w 134"/>
                  <a:gd name="T43" fmla="*/ 32 h 54"/>
                  <a:gd name="T44" fmla="*/ 90 w 134"/>
                  <a:gd name="T45" fmla="*/ 28 h 54"/>
                  <a:gd name="T46" fmla="*/ 83 w 134"/>
                  <a:gd name="T47" fmla="*/ 25 h 54"/>
                  <a:gd name="T48" fmla="*/ 72 w 134"/>
                  <a:gd name="T49" fmla="*/ 14 h 54"/>
                  <a:gd name="T50" fmla="*/ 65 w 134"/>
                  <a:gd name="T51" fmla="*/ 10 h 54"/>
                  <a:gd name="T52" fmla="*/ 54 w 134"/>
                  <a:gd name="T53" fmla="*/ 7 h 54"/>
                  <a:gd name="T54" fmla="*/ 47 w 134"/>
                  <a:gd name="T55" fmla="*/ 3 h 54"/>
                  <a:gd name="T56" fmla="*/ 40 w 134"/>
                  <a:gd name="T57" fmla="*/ 3 h 54"/>
                  <a:gd name="T58" fmla="*/ 33 w 134"/>
                  <a:gd name="T59" fmla="*/ 0 h 54"/>
                  <a:gd name="T60" fmla="*/ 18 w 134"/>
                  <a:gd name="T61" fmla="*/ 0 h 54"/>
                  <a:gd name="T62" fmla="*/ 18 w 134"/>
                  <a:gd name="T63" fmla="*/ 7 h 54"/>
                  <a:gd name="T64" fmla="*/ 15 w 134"/>
                  <a:gd name="T65" fmla="*/ 0 h 54"/>
                  <a:gd name="T66" fmla="*/ 0 w 134"/>
                  <a:gd name="T67" fmla="*/ 10 h 54"/>
                  <a:gd name="T68" fmla="*/ 18 w 134"/>
                  <a:gd name="T69" fmla="*/ 7 h 54"/>
                  <a:gd name="T70" fmla="*/ 15 w 134"/>
                  <a:gd name="T71" fmla="*/ 0 h 5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34"/>
                  <a:gd name="T109" fmla="*/ 0 h 54"/>
                  <a:gd name="T110" fmla="*/ 134 w 134"/>
                  <a:gd name="T111" fmla="*/ 54 h 54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34" h="54">
                    <a:moveTo>
                      <a:pt x="15" y="0"/>
                    </a:moveTo>
                    <a:lnTo>
                      <a:pt x="18" y="7"/>
                    </a:lnTo>
                    <a:lnTo>
                      <a:pt x="40" y="7"/>
                    </a:lnTo>
                    <a:lnTo>
                      <a:pt x="47" y="10"/>
                    </a:lnTo>
                    <a:lnTo>
                      <a:pt x="54" y="14"/>
                    </a:lnTo>
                    <a:lnTo>
                      <a:pt x="62" y="18"/>
                    </a:lnTo>
                    <a:lnTo>
                      <a:pt x="69" y="21"/>
                    </a:lnTo>
                    <a:lnTo>
                      <a:pt x="76" y="25"/>
                    </a:lnTo>
                    <a:lnTo>
                      <a:pt x="80" y="28"/>
                    </a:lnTo>
                    <a:lnTo>
                      <a:pt x="87" y="32"/>
                    </a:lnTo>
                    <a:lnTo>
                      <a:pt x="94" y="39"/>
                    </a:lnTo>
                    <a:lnTo>
                      <a:pt x="101" y="43"/>
                    </a:lnTo>
                    <a:lnTo>
                      <a:pt x="108" y="46"/>
                    </a:lnTo>
                    <a:lnTo>
                      <a:pt x="116" y="50"/>
                    </a:lnTo>
                    <a:lnTo>
                      <a:pt x="123" y="54"/>
                    </a:lnTo>
                    <a:lnTo>
                      <a:pt x="134" y="54"/>
                    </a:lnTo>
                    <a:lnTo>
                      <a:pt x="134" y="46"/>
                    </a:lnTo>
                    <a:lnTo>
                      <a:pt x="126" y="46"/>
                    </a:lnTo>
                    <a:lnTo>
                      <a:pt x="119" y="43"/>
                    </a:lnTo>
                    <a:lnTo>
                      <a:pt x="112" y="39"/>
                    </a:lnTo>
                    <a:lnTo>
                      <a:pt x="105" y="36"/>
                    </a:lnTo>
                    <a:lnTo>
                      <a:pt x="98" y="32"/>
                    </a:lnTo>
                    <a:lnTo>
                      <a:pt x="90" y="28"/>
                    </a:lnTo>
                    <a:lnTo>
                      <a:pt x="83" y="25"/>
                    </a:lnTo>
                    <a:lnTo>
                      <a:pt x="72" y="14"/>
                    </a:lnTo>
                    <a:lnTo>
                      <a:pt x="65" y="10"/>
                    </a:lnTo>
                    <a:lnTo>
                      <a:pt x="54" y="7"/>
                    </a:lnTo>
                    <a:lnTo>
                      <a:pt x="47" y="3"/>
                    </a:lnTo>
                    <a:lnTo>
                      <a:pt x="40" y="3"/>
                    </a:lnTo>
                    <a:lnTo>
                      <a:pt x="33" y="0"/>
                    </a:lnTo>
                    <a:lnTo>
                      <a:pt x="18" y="0"/>
                    </a:lnTo>
                    <a:lnTo>
                      <a:pt x="18" y="7"/>
                    </a:lnTo>
                    <a:lnTo>
                      <a:pt x="15" y="0"/>
                    </a:lnTo>
                    <a:lnTo>
                      <a:pt x="0" y="10"/>
                    </a:lnTo>
                    <a:lnTo>
                      <a:pt x="18" y="7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64" name="Freeform 98"/>
              <p:cNvSpPr>
                <a:spLocks/>
              </p:cNvSpPr>
              <p:nvPr/>
            </p:nvSpPr>
            <p:spPr bwMode="auto">
              <a:xfrm>
                <a:off x="2671" y="1442"/>
                <a:ext cx="93" cy="21"/>
              </a:xfrm>
              <a:custGeom>
                <a:avLst/>
                <a:gdLst>
                  <a:gd name="T0" fmla="*/ 93 w 93"/>
                  <a:gd name="T1" fmla="*/ 18 h 21"/>
                  <a:gd name="T2" fmla="*/ 83 w 93"/>
                  <a:gd name="T3" fmla="*/ 11 h 21"/>
                  <a:gd name="T4" fmla="*/ 72 w 93"/>
                  <a:gd name="T5" fmla="*/ 3 h 21"/>
                  <a:gd name="T6" fmla="*/ 61 w 93"/>
                  <a:gd name="T7" fmla="*/ 0 h 21"/>
                  <a:gd name="T8" fmla="*/ 21 w 93"/>
                  <a:gd name="T9" fmla="*/ 0 h 21"/>
                  <a:gd name="T10" fmla="*/ 11 w 93"/>
                  <a:gd name="T11" fmla="*/ 3 h 21"/>
                  <a:gd name="T12" fmla="*/ 0 w 93"/>
                  <a:gd name="T13" fmla="*/ 11 h 21"/>
                  <a:gd name="T14" fmla="*/ 3 w 93"/>
                  <a:gd name="T15" fmla="*/ 18 h 21"/>
                  <a:gd name="T16" fmla="*/ 14 w 93"/>
                  <a:gd name="T17" fmla="*/ 14 h 21"/>
                  <a:gd name="T18" fmla="*/ 25 w 93"/>
                  <a:gd name="T19" fmla="*/ 7 h 21"/>
                  <a:gd name="T20" fmla="*/ 57 w 93"/>
                  <a:gd name="T21" fmla="*/ 7 h 21"/>
                  <a:gd name="T22" fmla="*/ 68 w 93"/>
                  <a:gd name="T23" fmla="*/ 11 h 21"/>
                  <a:gd name="T24" fmla="*/ 79 w 93"/>
                  <a:gd name="T25" fmla="*/ 14 h 21"/>
                  <a:gd name="T26" fmla="*/ 90 w 93"/>
                  <a:gd name="T27" fmla="*/ 21 h 21"/>
                  <a:gd name="T28" fmla="*/ 86 w 93"/>
                  <a:gd name="T29" fmla="*/ 21 h 21"/>
                  <a:gd name="T30" fmla="*/ 93 w 93"/>
                  <a:gd name="T31" fmla="*/ 18 h 2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93"/>
                  <a:gd name="T49" fmla="*/ 0 h 21"/>
                  <a:gd name="T50" fmla="*/ 93 w 93"/>
                  <a:gd name="T51" fmla="*/ 21 h 21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93" h="21">
                    <a:moveTo>
                      <a:pt x="93" y="18"/>
                    </a:moveTo>
                    <a:lnTo>
                      <a:pt x="83" y="11"/>
                    </a:lnTo>
                    <a:lnTo>
                      <a:pt x="72" y="3"/>
                    </a:lnTo>
                    <a:lnTo>
                      <a:pt x="61" y="0"/>
                    </a:lnTo>
                    <a:lnTo>
                      <a:pt x="21" y="0"/>
                    </a:lnTo>
                    <a:lnTo>
                      <a:pt x="11" y="3"/>
                    </a:lnTo>
                    <a:lnTo>
                      <a:pt x="0" y="11"/>
                    </a:lnTo>
                    <a:lnTo>
                      <a:pt x="3" y="18"/>
                    </a:lnTo>
                    <a:lnTo>
                      <a:pt x="14" y="14"/>
                    </a:lnTo>
                    <a:lnTo>
                      <a:pt x="25" y="7"/>
                    </a:lnTo>
                    <a:lnTo>
                      <a:pt x="57" y="7"/>
                    </a:lnTo>
                    <a:lnTo>
                      <a:pt x="68" y="11"/>
                    </a:lnTo>
                    <a:lnTo>
                      <a:pt x="79" y="14"/>
                    </a:lnTo>
                    <a:lnTo>
                      <a:pt x="90" y="21"/>
                    </a:lnTo>
                    <a:lnTo>
                      <a:pt x="86" y="21"/>
                    </a:lnTo>
                    <a:lnTo>
                      <a:pt x="93" y="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65" name="Freeform 99"/>
              <p:cNvSpPr>
                <a:spLocks/>
              </p:cNvSpPr>
              <p:nvPr/>
            </p:nvSpPr>
            <p:spPr bwMode="auto">
              <a:xfrm>
                <a:off x="2660" y="1463"/>
                <a:ext cx="101" cy="44"/>
              </a:xfrm>
              <a:custGeom>
                <a:avLst/>
                <a:gdLst>
                  <a:gd name="T0" fmla="*/ 101 w 101"/>
                  <a:gd name="T1" fmla="*/ 44 h 44"/>
                  <a:gd name="T2" fmla="*/ 72 w 101"/>
                  <a:gd name="T3" fmla="*/ 44 h 44"/>
                  <a:gd name="T4" fmla="*/ 65 w 101"/>
                  <a:gd name="T5" fmla="*/ 40 h 44"/>
                  <a:gd name="T6" fmla="*/ 58 w 101"/>
                  <a:gd name="T7" fmla="*/ 33 h 44"/>
                  <a:gd name="T8" fmla="*/ 47 w 101"/>
                  <a:gd name="T9" fmla="*/ 26 h 44"/>
                  <a:gd name="T10" fmla="*/ 40 w 101"/>
                  <a:gd name="T11" fmla="*/ 18 h 44"/>
                  <a:gd name="T12" fmla="*/ 29 w 101"/>
                  <a:gd name="T13" fmla="*/ 15 h 44"/>
                  <a:gd name="T14" fmla="*/ 22 w 101"/>
                  <a:gd name="T15" fmla="*/ 11 h 44"/>
                  <a:gd name="T16" fmla="*/ 11 w 101"/>
                  <a:gd name="T17" fmla="*/ 8 h 44"/>
                  <a:gd name="T18" fmla="*/ 0 w 101"/>
                  <a:gd name="T19" fmla="*/ 8 h 44"/>
                  <a:gd name="T20" fmla="*/ 7 w 101"/>
                  <a:gd name="T21" fmla="*/ 4 h 44"/>
                  <a:gd name="T22" fmla="*/ 18 w 101"/>
                  <a:gd name="T23" fmla="*/ 0 h 44"/>
                  <a:gd name="T24" fmla="*/ 29 w 101"/>
                  <a:gd name="T25" fmla="*/ 0 h 44"/>
                  <a:gd name="T26" fmla="*/ 40 w 101"/>
                  <a:gd name="T27" fmla="*/ 4 h 44"/>
                  <a:gd name="T28" fmla="*/ 50 w 101"/>
                  <a:gd name="T29" fmla="*/ 8 h 44"/>
                  <a:gd name="T30" fmla="*/ 58 w 101"/>
                  <a:gd name="T31" fmla="*/ 11 h 44"/>
                  <a:gd name="T32" fmla="*/ 68 w 101"/>
                  <a:gd name="T33" fmla="*/ 15 h 44"/>
                  <a:gd name="T34" fmla="*/ 76 w 101"/>
                  <a:gd name="T35" fmla="*/ 18 h 44"/>
                  <a:gd name="T36" fmla="*/ 101 w 101"/>
                  <a:gd name="T37" fmla="*/ 44 h 4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01"/>
                  <a:gd name="T58" fmla="*/ 0 h 44"/>
                  <a:gd name="T59" fmla="*/ 101 w 101"/>
                  <a:gd name="T60" fmla="*/ 44 h 4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01" h="44">
                    <a:moveTo>
                      <a:pt x="101" y="44"/>
                    </a:moveTo>
                    <a:lnTo>
                      <a:pt x="72" y="44"/>
                    </a:lnTo>
                    <a:lnTo>
                      <a:pt x="65" y="40"/>
                    </a:lnTo>
                    <a:lnTo>
                      <a:pt x="58" y="33"/>
                    </a:lnTo>
                    <a:lnTo>
                      <a:pt x="47" y="26"/>
                    </a:lnTo>
                    <a:lnTo>
                      <a:pt x="40" y="18"/>
                    </a:lnTo>
                    <a:lnTo>
                      <a:pt x="29" y="15"/>
                    </a:lnTo>
                    <a:lnTo>
                      <a:pt x="22" y="11"/>
                    </a:lnTo>
                    <a:lnTo>
                      <a:pt x="11" y="8"/>
                    </a:lnTo>
                    <a:lnTo>
                      <a:pt x="0" y="8"/>
                    </a:lnTo>
                    <a:lnTo>
                      <a:pt x="7" y="4"/>
                    </a:lnTo>
                    <a:lnTo>
                      <a:pt x="18" y="0"/>
                    </a:lnTo>
                    <a:lnTo>
                      <a:pt x="29" y="0"/>
                    </a:lnTo>
                    <a:lnTo>
                      <a:pt x="40" y="4"/>
                    </a:lnTo>
                    <a:lnTo>
                      <a:pt x="50" y="8"/>
                    </a:lnTo>
                    <a:lnTo>
                      <a:pt x="58" y="11"/>
                    </a:lnTo>
                    <a:lnTo>
                      <a:pt x="68" y="15"/>
                    </a:lnTo>
                    <a:lnTo>
                      <a:pt x="76" y="18"/>
                    </a:lnTo>
                    <a:lnTo>
                      <a:pt x="101" y="44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66" name="Freeform 100"/>
              <p:cNvSpPr>
                <a:spLocks/>
              </p:cNvSpPr>
              <p:nvPr/>
            </p:nvSpPr>
            <p:spPr bwMode="auto">
              <a:xfrm>
                <a:off x="2732" y="1499"/>
                <a:ext cx="29" cy="15"/>
              </a:xfrm>
              <a:custGeom>
                <a:avLst/>
                <a:gdLst>
                  <a:gd name="T0" fmla="*/ 0 w 29"/>
                  <a:gd name="T1" fmla="*/ 11 h 15"/>
                  <a:gd name="T2" fmla="*/ 29 w 29"/>
                  <a:gd name="T3" fmla="*/ 11 h 15"/>
                  <a:gd name="T4" fmla="*/ 29 w 29"/>
                  <a:gd name="T5" fmla="*/ 4 h 15"/>
                  <a:gd name="T6" fmla="*/ 14 w 29"/>
                  <a:gd name="T7" fmla="*/ 4 h 15"/>
                  <a:gd name="T8" fmla="*/ 11 w 29"/>
                  <a:gd name="T9" fmla="*/ 0 h 15"/>
                  <a:gd name="T10" fmla="*/ 7 w 29"/>
                  <a:gd name="T11" fmla="*/ 4 h 15"/>
                  <a:gd name="T12" fmla="*/ 4 w 29"/>
                  <a:gd name="T13" fmla="*/ 4 h 15"/>
                  <a:gd name="T14" fmla="*/ 0 w 29"/>
                  <a:gd name="T15" fmla="*/ 8 h 15"/>
                  <a:gd name="T16" fmla="*/ 4 w 29"/>
                  <a:gd name="T17" fmla="*/ 8 h 15"/>
                  <a:gd name="T18" fmla="*/ 0 w 29"/>
                  <a:gd name="T19" fmla="*/ 11 h 15"/>
                  <a:gd name="T20" fmla="*/ 0 w 29"/>
                  <a:gd name="T21" fmla="*/ 15 h 15"/>
                  <a:gd name="T22" fmla="*/ 4 w 29"/>
                  <a:gd name="T23" fmla="*/ 11 h 15"/>
                  <a:gd name="T24" fmla="*/ 0 w 29"/>
                  <a:gd name="T25" fmla="*/ 11 h 1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9"/>
                  <a:gd name="T40" fmla="*/ 0 h 15"/>
                  <a:gd name="T41" fmla="*/ 29 w 29"/>
                  <a:gd name="T42" fmla="*/ 15 h 1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9" h="15">
                    <a:moveTo>
                      <a:pt x="0" y="11"/>
                    </a:moveTo>
                    <a:lnTo>
                      <a:pt x="29" y="11"/>
                    </a:lnTo>
                    <a:lnTo>
                      <a:pt x="29" y="4"/>
                    </a:lnTo>
                    <a:lnTo>
                      <a:pt x="14" y="4"/>
                    </a:lnTo>
                    <a:lnTo>
                      <a:pt x="11" y="0"/>
                    </a:lnTo>
                    <a:lnTo>
                      <a:pt x="7" y="4"/>
                    </a:lnTo>
                    <a:lnTo>
                      <a:pt x="4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4" y="11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67" name="Freeform 101"/>
              <p:cNvSpPr>
                <a:spLocks/>
              </p:cNvSpPr>
              <p:nvPr/>
            </p:nvSpPr>
            <p:spPr bwMode="auto">
              <a:xfrm>
                <a:off x="2646" y="1467"/>
                <a:ext cx="90" cy="43"/>
              </a:xfrm>
              <a:custGeom>
                <a:avLst/>
                <a:gdLst>
                  <a:gd name="T0" fmla="*/ 10 w 90"/>
                  <a:gd name="T1" fmla="*/ 0 h 43"/>
                  <a:gd name="T2" fmla="*/ 14 w 90"/>
                  <a:gd name="T3" fmla="*/ 7 h 43"/>
                  <a:gd name="T4" fmla="*/ 25 w 90"/>
                  <a:gd name="T5" fmla="*/ 7 h 43"/>
                  <a:gd name="T6" fmla="*/ 32 w 90"/>
                  <a:gd name="T7" fmla="*/ 11 h 43"/>
                  <a:gd name="T8" fmla="*/ 43 w 90"/>
                  <a:gd name="T9" fmla="*/ 14 h 43"/>
                  <a:gd name="T10" fmla="*/ 50 w 90"/>
                  <a:gd name="T11" fmla="*/ 18 h 43"/>
                  <a:gd name="T12" fmla="*/ 61 w 90"/>
                  <a:gd name="T13" fmla="*/ 25 h 43"/>
                  <a:gd name="T14" fmla="*/ 68 w 90"/>
                  <a:gd name="T15" fmla="*/ 32 h 43"/>
                  <a:gd name="T16" fmla="*/ 75 w 90"/>
                  <a:gd name="T17" fmla="*/ 36 h 43"/>
                  <a:gd name="T18" fmla="*/ 86 w 90"/>
                  <a:gd name="T19" fmla="*/ 43 h 43"/>
                  <a:gd name="T20" fmla="*/ 90 w 90"/>
                  <a:gd name="T21" fmla="*/ 40 h 43"/>
                  <a:gd name="T22" fmla="*/ 82 w 90"/>
                  <a:gd name="T23" fmla="*/ 32 h 43"/>
                  <a:gd name="T24" fmla="*/ 72 w 90"/>
                  <a:gd name="T25" fmla="*/ 25 h 43"/>
                  <a:gd name="T26" fmla="*/ 64 w 90"/>
                  <a:gd name="T27" fmla="*/ 18 h 43"/>
                  <a:gd name="T28" fmla="*/ 54 w 90"/>
                  <a:gd name="T29" fmla="*/ 14 h 43"/>
                  <a:gd name="T30" fmla="*/ 43 w 90"/>
                  <a:gd name="T31" fmla="*/ 7 h 43"/>
                  <a:gd name="T32" fmla="*/ 36 w 90"/>
                  <a:gd name="T33" fmla="*/ 4 h 43"/>
                  <a:gd name="T34" fmla="*/ 25 w 90"/>
                  <a:gd name="T35" fmla="*/ 0 h 43"/>
                  <a:gd name="T36" fmla="*/ 14 w 90"/>
                  <a:gd name="T37" fmla="*/ 0 h 43"/>
                  <a:gd name="T38" fmla="*/ 14 w 90"/>
                  <a:gd name="T39" fmla="*/ 7 h 43"/>
                  <a:gd name="T40" fmla="*/ 10 w 90"/>
                  <a:gd name="T41" fmla="*/ 0 h 43"/>
                  <a:gd name="T42" fmla="*/ 0 w 90"/>
                  <a:gd name="T43" fmla="*/ 7 h 43"/>
                  <a:gd name="T44" fmla="*/ 14 w 90"/>
                  <a:gd name="T45" fmla="*/ 7 h 43"/>
                  <a:gd name="T46" fmla="*/ 10 w 90"/>
                  <a:gd name="T47" fmla="*/ 0 h 43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90"/>
                  <a:gd name="T73" fmla="*/ 0 h 43"/>
                  <a:gd name="T74" fmla="*/ 90 w 90"/>
                  <a:gd name="T75" fmla="*/ 43 h 43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90" h="43">
                    <a:moveTo>
                      <a:pt x="10" y="0"/>
                    </a:moveTo>
                    <a:lnTo>
                      <a:pt x="14" y="7"/>
                    </a:lnTo>
                    <a:lnTo>
                      <a:pt x="25" y="7"/>
                    </a:lnTo>
                    <a:lnTo>
                      <a:pt x="32" y="11"/>
                    </a:lnTo>
                    <a:lnTo>
                      <a:pt x="43" y="14"/>
                    </a:lnTo>
                    <a:lnTo>
                      <a:pt x="50" y="18"/>
                    </a:lnTo>
                    <a:lnTo>
                      <a:pt x="61" y="25"/>
                    </a:lnTo>
                    <a:lnTo>
                      <a:pt x="68" y="32"/>
                    </a:lnTo>
                    <a:lnTo>
                      <a:pt x="75" y="36"/>
                    </a:lnTo>
                    <a:lnTo>
                      <a:pt x="86" y="43"/>
                    </a:lnTo>
                    <a:lnTo>
                      <a:pt x="90" y="40"/>
                    </a:lnTo>
                    <a:lnTo>
                      <a:pt x="82" y="32"/>
                    </a:lnTo>
                    <a:lnTo>
                      <a:pt x="72" y="25"/>
                    </a:lnTo>
                    <a:lnTo>
                      <a:pt x="64" y="18"/>
                    </a:lnTo>
                    <a:lnTo>
                      <a:pt x="54" y="14"/>
                    </a:lnTo>
                    <a:lnTo>
                      <a:pt x="43" y="7"/>
                    </a:lnTo>
                    <a:lnTo>
                      <a:pt x="36" y="4"/>
                    </a:lnTo>
                    <a:lnTo>
                      <a:pt x="25" y="0"/>
                    </a:lnTo>
                    <a:lnTo>
                      <a:pt x="14" y="0"/>
                    </a:lnTo>
                    <a:lnTo>
                      <a:pt x="14" y="7"/>
                    </a:lnTo>
                    <a:lnTo>
                      <a:pt x="10" y="0"/>
                    </a:lnTo>
                    <a:lnTo>
                      <a:pt x="0" y="7"/>
                    </a:lnTo>
                    <a:lnTo>
                      <a:pt x="14" y="7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68" name="Freeform 102"/>
              <p:cNvSpPr>
                <a:spLocks/>
              </p:cNvSpPr>
              <p:nvPr/>
            </p:nvSpPr>
            <p:spPr bwMode="auto">
              <a:xfrm>
                <a:off x="2656" y="1460"/>
                <a:ext cx="83" cy="25"/>
              </a:xfrm>
              <a:custGeom>
                <a:avLst/>
                <a:gdLst>
                  <a:gd name="T0" fmla="*/ 83 w 83"/>
                  <a:gd name="T1" fmla="*/ 21 h 25"/>
                  <a:gd name="T2" fmla="*/ 76 w 83"/>
                  <a:gd name="T3" fmla="*/ 14 h 25"/>
                  <a:gd name="T4" fmla="*/ 65 w 83"/>
                  <a:gd name="T5" fmla="*/ 11 h 25"/>
                  <a:gd name="T6" fmla="*/ 54 w 83"/>
                  <a:gd name="T7" fmla="*/ 7 h 25"/>
                  <a:gd name="T8" fmla="*/ 44 w 83"/>
                  <a:gd name="T9" fmla="*/ 3 h 25"/>
                  <a:gd name="T10" fmla="*/ 33 w 83"/>
                  <a:gd name="T11" fmla="*/ 0 h 25"/>
                  <a:gd name="T12" fmla="*/ 22 w 83"/>
                  <a:gd name="T13" fmla="*/ 0 h 25"/>
                  <a:gd name="T14" fmla="*/ 11 w 83"/>
                  <a:gd name="T15" fmla="*/ 3 h 25"/>
                  <a:gd name="T16" fmla="*/ 0 w 83"/>
                  <a:gd name="T17" fmla="*/ 7 h 25"/>
                  <a:gd name="T18" fmla="*/ 4 w 83"/>
                  <a:gd name="T19" fmla="*/ 14 h 25"/>
                  <a:gd name="T20" fmla="*/ 15 w 83"/>
                  <a:gd name="T21" fmla="*/ 11 h 25"/>
                  <a:gd name="T22" fmla="*/ 22 w 83"/>
                  <a:gd name="T23" fmla="*/ 7 h 25"/>
                  <a:gd name="T24" fmla="*/ 33 w 83"/>
                  <a:gd name="T25" fmla="*/ 7 h 25"/>
                  <a:gd name="T26" fmla="*/ 44 w 83"/>
                  <a:gd name="T27" fmla="*/ 11 h 25"/>
                  <a:gd name="T28" fmla="*/ 51 w 83"/>
                  <a:gd name="T29" fmla="*/ 14 h 25"/>
                  <a:gd name="T30" fmla="*/ 62 w 83"/>
                  <a:gd name="T31" fmla="*/ 18 h 25"/>
                  <a:gd name="T32" fmla="*/ 72 w 83"/>
                  <a:gd name="T33" fmla="*/ 21 h 25"/>
                  <a:gd name="T34" fmla="*/ 80 w 83"/>
                  <a:gd name="T35" fmla="*/ 25 h 25"/>
                  <a:gd name="T36" fmla="*/ 83 w 83"/>
                  <a:gd name="T37" fmla="*/ 21 h 25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83"/>
                  <a:gd name="T58" fmla="*/ 0 h 25"/>
                  <a:gd name="T59" fmla="*/ 83 w 83"/>
                  <a:gd name="T60" fmla="*/ 25 h 25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83" h="25">
                    <a:moveTo>
                      <a:pt x="83" y="21"/>
                    </a:moveTo>
                    <a:lnTo>
                      <a:pt x="76" y="14"/>
                    </a:lnTo>
                    <a:lnTo>
                      <a:pt x="65" y="11"/>
                    </a:lnTo>
                    <a:lnTo>
                      <a:pt x="54" y="7"/>
                    </a:lnTo>
                    <a:lnTo>
                      <a:pt x="44" y="3"/>
                    </a:lnTo>
                    <a:lnTo>
                      <a:pt x="33" y="0"/>
                    </a:lnTo>
                    <a:lnTo>
                      <a:pt x="22" y="0"/>
                    </a:lnTo>
                    <a:lnTo>
                      <a:pt x="11" y="3"/>
                    </a:lnTo>
                    <a:lnTo>
                      <a:pt x="0" y="7"/>
                    </a:lnTo>
                    <a:lnTo>
                      <a:pt x="4" y="14"/>
                    </a:lnTo>
                    <a:lnTo>
                      <a:pt x="15" y="11"/>
                    </a:lnTo>
                    <a:lnTo>
                      <a:pt x="22" y="7"/>
                    </a:lnTo>
                    <a:lnTo>
                      <a:pt x="33" y="7"/>
                    </a:lnTo>
                    <a:lnTo>
                      <a:pt x="44" y="11"/>
                    </a:lnTo>
                    <a:lnTo>
                      <a:pt x="51" y="14"/>
                    </a:lnTo>
                    <a:lnTo>
                      <a:pt x="62" y="18"/>
                    </a:lnTo>
                    <a:lnTo>
                      <a:pt x="72" y="21"/>
                    </a:lnTo>
                    <a:lnTo>
                      <a:pt x="80" y="25"/>
                    </a:lnTo>
                    <a:lnTo>
                      <a:pt x="83" y="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69" name="Freeform 103"/>
              <p:cNvSpPr>
                <a:spLocks/>
              </p:cNvSpPr>
              <p:nvPr/>
            </p:nvSpPr>
            <p:spPr bwMode="auto">
              <a:xfrm>
                <a:off x="2736" y="1481"/>
                <a:ext cx="36" cy="29"/>
              </a:xfrm>
              <a:custGeom>
                <a:avLst/>
                <a:gdLst>
                  <a:gd name="T0" fmla="*/ 25 w 36"/>
                  <a:gd name="T1" fmla="*/ 29 h 29"/>
                  <a:gd name="T2" fmla="*/ 28 w 36"/>
                  <a:gd name="T3" fmla="*/ 22 h 29"/>
                  <a:gd name="T4" fmla="*/ 3 w 36"/>
                  <a:gd name="T5" fmla="*/ 0 h 29"/>
                  <a:gd name="T6" fmla="*/ 0 w 36"/>
                  <a:gd name="T7" fmla="*/ 4 h 29"/>
                  <a:gd name="T8" fmla="*/ 25 w 36"/>
                  <a:gd name="T9" fmla="*/ 29 h 29"/>
                  <a:gd name="T10" fmla="*/ 25 w 36"/>
                  <a:gd name="T11" fmla="*/ 22 h 29"/>
                  <a:gd name="T12" fmla="*/ 25 w 36"/>
                  <a:gd name="T13" fmla="*/ 29 h 29"/>
                  <a:gd name="T14" fmla="*/ 36 w 36"/>
                  <a:gd name="T15" fmla="*/ 29 h 29"/>
                  <a:gd name="T16" fmla="*/ 28 w 36"/>
                  <a:gd name="T17" fmla="*/ 22 h 29"/>
                  <a:gd name="T18" fmla="*/ 25 w 36"/>
                  <a:gd name="T19" fmla="*/ 29 h 2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6"/>
                  <a:gd name="T31" fmla="*/ 0 h 29"/>
                  <a:gd name="T32" fmla="*/ 36 w 36"/>
                  <a:gd name="T33" fmla="*/ 29 h 2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6" h="29">
                    <a:moveTo>
                      <a:pt x="25" y="29"/>
                    </a:moveTo>
                    <a:lnTo>
                      <a:pt x="28" y="22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25" y="29"/>
                    </a:lnTo>
                    <a:lnTo>
                      <a:pt x="25" y="22"/>
                    </a:lnTo>
                    <a:lnTo>
                      <a:pt x="25" y="29"/>
                    </a:lnTo>
                    <a:lnTo>
                      <a:pt x="36" y="29"/>
                    </a:lnTo>
                    <a:lnTo>
                      <a:pt x="28" y="22"/>
                    </a:lnTo>
                    <a:lnTo>
                      <a:pt x="25" y="2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70" name="Freeform 104"/>
              <p:cNvSpPr>
                <a:spLocks/>
              </p:cNvSpPr>
              <p:nvPr/>
            </p:nvSpPr>
            <p:spPr bwMode="auto">
              <a:xfrm>
                <a:off x="2646" y="1478"/>
                <a:ext cx="86" cy="43"/>
              </a:xfrm>
              <a:custGeom>
                <a:avLst/>
                <a:gdLst>
                  <a:gd name="T0" fmla="*/ 86 w 86"/>
                  <a:gd name="T1" fmla="*/ 39 h 43"/>
                  <a:gd name="T2" fmla="*/ 61 w 86"/>
                  <a:gd name="T3" fmla="*/ 39 h 43"/>
                  <a:gd name="T4" fmla="*/ 57 w 86"/>
                  <a:gd name="T5" fmla="*/ 43 h 43"/>
                  <a:gd name="T6" fmla="*/ 54 w 86"/>
                  <a:gd name="T7" fmla="*/ 43 h 43"/>
                  <a:gd name="T8" fmla="*/ 0 w 86"/>
                  <a:gd name="T9" fmla="*/ 11 h 43"/>
                  <a:gd name="T10" fmla="*/ 3 w 86"/>
                  <a:gd name="T11" fmla="*/ 3 h 43"/>
                  <a:gd name="T12" fmla="*/ 7 w 86"/>
                  <a:gd name="T13" fmla="*/ 3 h 43"/>
                  <a:gd name="T14" fmla="*/ 14 w 86"/>
                  <a:gd name="T15" fmla="*/ 0 h 43"/>
                  <a:gd name="T16" fmla="*/ 21 w 86"/>
                  <a:gd name="T17" fmla="*/ 3 h 43"/>
                  <a:gd name="T18" fmla="*/ 25 w 86"/>
                  <a:gd name="T19" fmla="*/ 3 h 43"/>
                  <a:gd name="T20" fmla="*/ 36 w 86"/>
                  <a:gd name="T21" fmla="*/ 7 h 43"/>
                  <a:gd name="T22" fmla="*/ 46 w 86"/>
                  <a:gd name="T23" fmla="*/ 7 h 43"/>
                  <a:gd name="T24" fmla="*/ 54 w 86"/>
                  <a:gd name="T25" fmla="*/ 11 h 43"/>
                  <a:gd name="T26" fmla="*/ 64 w 86"/>
                  <a:gd name="T27" fmla="*/ 21 h 43"/>
                  <a:gd name="T28" fmla="*/ 68 w 86"/>
                  <a:gd name="T29" fmla="*/ 21 h 43"/>
                  <a:gd name="T30" fmla="*/ 72 w 86"/>
                  <a:gd name="T31" fmla="*/ 29 h 43"/>
                  <a:gd name="T32" fmla="*/ 79 w 86"/>
                  <a:gd name="T33" fmla="*/ 32 h 43"/>
                  <a:gd name="T34" fmla="*/ 86 w 86"/>
                  <a:gd name="T35" fmla="*/ 39 h 4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86"/>
                  <a:gd name="T55" fmla="*/ 0 h 43"/>
                  <a:gd name="T56" fmla="*/ 86 w 86"/>
                  <a:gd name="T57" fmla="*/ 43 h 4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86" h="43">
                    <a:moveTo>
                      <a:pt x="86" y="39"/>
                    </a:moveTo>
                    <a:lnTo>
                      <a:pt x="61" y="39"/>
                    </a:lnTo>
                    <a:lnTo>
                      <a:pt x="57" y="43"/>
                    </a:lnTo>
                    <a:lnTo>
                      <a:pt x="54" y="43"/>
                    </a:lnTo>
                    <a:lnTo>
                      <a:pt x="0" y="11"/>
                    </a:lnTo>
                    <a:lnTo>
                      <a:pt x="3" y="3"/>
                    </a:lnTo>
                    <a:lnTo>
                      <a:pt x="7" y="3"/>
                    </a:lnTo>
                    <a:lnTo>
                      <a:pt x="14" y="0"/>
                    </a:lnTo>
                    <a:lnTo>
                      <a:pt x="21" y="3"/>
                    </a:lnTo>
                    <a:lnTo>
                      <a:pt x="25" y="3"/>
                    </a:lnTo>
                    <a:lnTo>
                      <a:pt x="36" y="7"/>
                    </a:lnTo>
                    <a:lnTo>
                      <a:pt x="46" y="7"/>
                    </a:lnTo>
                    <a:lnTo>
                      <a:pt x="54" y="11"/>
                    </a:lnTo>
                    <a:lnTo>
                      <a:pt x="64" y="21"/>
                    </a:lnTo>
                    <a:lnTo>
                      <a:pt x="68" y="21"/>
                    </a:lnTo>
                    <a:lnTo>
                      <a:pt x="72" y="29"/>
                    </a:lnTo>
                    <a:lnTo>
                      <a:pt x="79" y="32"/>
                    </a:lnTo>
                    <a:lnTo>
                      <a:pt x="86" y="39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71" name="Freeform 105"/>
              <p:cNvSpPr>
                <a:spLocks/>
              </p:cNvSpPr>
              <p:nvPr/>
            </p:nvSpPr>
            <p:spPr bwMode="auto">
              <a:xfrm>
                <a:off x="2696" y="1514"/>
                <a:ext cx="36" cy="11"/>
              </a:xfrm>
              <a:custGeom>
                <a:avLst/>
                <a:gdLst>
                  <a:gd name="T0" fmla="*/ 0 w 36"/>
                  <a:gd name="T1" fmla="*/ 11 h 11"/>
                  <a:gd name="T2" fmla="*/ 7 w 36"/>
                  <a:gd name="T3" fmla="*/ 11 h 11"/>
                  <a:gd name="T4" fmla="*/ 11 w 36"/>
                  <a:gd name="T5" fmla="*/ 7 h 11"/>
                  <a:gd name="T6" fmla="*/ 36 w 36"/>
                  <a:gd name="T7" fmla="*/ 7 h 11"/>
                  <a:gd name="T8" fmla="*/ 36 w 36"/>
                  <a:gd name="T9" fmla="*/ 0 h 11"/>
                  <a:gd name="T10" fmla="*/ 11 w 36"/>
                  <a:gd name="T11" fmla="*/ 0 h 11"/>
                  <a:gd name="T12" fmla="*/ 7 w 36"/>
                  <a:gd name="T13" fmla="*/ 3 h 11"/>
                  <a:gd name="T14" fmla="*/ 0 w 36"/>
                  <a:gd name="T15" fmla="*/ 3 h 11"/>
                  <a:gd name="T16" fmla="*/ 4 w 36"/>
                  <a:gd name="T17" fmla="*/ 3 h 11"/>
                  <a:gd name="T18" fmla="*/ 0 w 36"/>
                  <a:gd name="T19" fmla="*/ 11 h 11"/>
                  <a:gd name="T20" fmla="*/ 4 w 36"/>
                  <a:gd name="T21" fmla="*/ 11 h 11"/>
                  <a:gd name="T22" fmla="*/ 0 w 36"/>
                  <a:gd name="T23" fmla="*/ 11 h 1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6"/>
                  <a:gd name="T37" fmla="*/ 0 h 11"/>
                  <a:gd name="T38" fmla="*/ 36 w 36"/>
                  <a:gd name="T39" fmla="*/ 11 h 11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6" h="11">
                    <a:moveTo>
                      <a:pt x="0" y="11"/>
                    </a:moveTo>
                    <a:lnTo>
                      <a:pt x="7" y="11"/>
                    </a:lnTo>
                    <a:lnTo>
                      <a:pt x="11" y="7"/>
                    </a:lnTo>
                    <a:lnTo>
                      <a:pt x="36" y="7"/>
                    </a:lnTo>
                    <a:lnTo>
                      <a:pt x="36" y="0"/>
                    </a:lnTo>
                    <a:lnTo>
                      <a:pt x="11" y="0"/>
                    </a:lnTo>
                    <a:lnTo>
                      <a:pt x="7" y="3"/>
                    </a:lnTo>
                    <a:lnTo>
                      <a:pt x="0" y="3"/>
                    </a:lnTo>
                    <a:lnTo>
                      <a:pt x="4" y="3"/>
                    </a:lnTo>
                    <a:lnTo>
                      <a:pt x="0" y="11"/>
                    </a:lnTo>
                    <a:lnTo>
                      <a:pt x="4" y="11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72" name="Freeform 106"/>
              <p:cNvSpPr>
                <a:spLocks/>
              </p:cNvSpPr>
              <p:nvPr/>
            </p:nvSpPr>
            <p:spPr bwMode="auto">
              <a:xfrm>
                <a:off x="2642" y="1485"/>
                <a:ext cx="58" cy="40"/>
              </a:xfrm>
              <a:custGeom>
                <a:avLst/>
                <a:gdLst>
                  <a:gd name="T0" fmla="*/ 0 w 58"/>
                  <a:gd name="T1" fmla="*/ 4 h 40"/>
                  <a:gd name="T2" fmla="*/ 4 w 58"/>
                  <a:gd name="T3" fmla="*/ 7 h 40"/>
                  <a:gd name="T4" fmla="*/ 54 w 58"/>
                  <a:gd name="T5" fmla="*/ 40 h 40"/>
                  <a:gd name="T6" fmla="*/ 58 w 58"/>
                  <a:gd name="T7" fmla="*/ 32 h 40"/>
                  <a:gd name="T8" fmla="*/ 7 w 58"/>
                  <a:gd name="T9" fmla="*/ 0 h 40"/>
                  <a:gd name="T10" fmla="*/ 7 w 58"/>
                  <a:gd name="T11" fmla="*/ 4 h 40"/>
                  <a:gd name="T12" fmla="*/ 0 w 58"/>
                  <a:gd name="T13" fmla="*/ 4 h 40"/>
                  <a:gd name="T14" fmla="*/ 4 w 58"/>
                  <a:gd name="T15" fmla="*/ 7 h 40"/>
                  <a:gd name="T16" fmla="*/ 0 w 58"/>
                  <a:gd name="T17" fmla="*/ 4 h 4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8"/>
                  <a:gd name="T28" fmla="*/ 0 h 40"/>
                  <a:gd name="T29" fmla="*/ 58 w 58"/>
                  <a:gd name="T30" fmla="*/ 40 h 4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8" h="40">
                    <a:moveTo>
                      <a:pt x="0" y="4"/>
                    </a:moveTo>
                    <a:lnTo>
                      <a:pt x="4" y="7"/>
                    </a:lnTo>
                    <a:lnTo>
                      <a:pt x="54" y="40"/>
                    </a:lnTo>
                    <a:lnTo>
                      <a:pt x="58" y="32"/>
                    </a:lnTo>
                    <a:lnTo>
                      <a:pt x="7" y="0"/>
                    </a:lnTo>
                    <a:lnTo>
                      <a:pt x="7" y="4"/>
                    </a:lnTo>
                    <a:lnTo>
                      <a:pt x="0" y="4"/>
                    </a:lnTo>
                    <a:lnTo>
                      <a:pt x="4" y="7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73" name="Freeform 107"/>
              <p:cNvSpPr>
                <a:spLocks/>
              </p:cNvSpPr>
              <p:nvPr/>
            </p:nvSpPr>
            <p:spPr bwMode="auto">
              <a:xfrm>
                <a:off x="2642" y="1474"/>
                <a:ext cx="50" cy="18"/>
              </a:xfrm>
              <a:custGeom>
                <a:avLst/>
                <a:gdLst>
                  <a:gd name="T0" fmla="*/ 50 w 50"/>
                  <a:gd name="T1" fmla="*/ 7 h 18"/>
                  <a:gd name="T2" fmla="*/ 40 w 50"/>
                  <a:gd name="T3" fmla="*/ 7 h 18"/>
                  <a:gd name="T4" fmla="*/ 32 w 50"/>
                  <a:gd name="T5" fmla="*/ 4 h 18"/>
                  <a:gd name="T6" fmla="*/ 25 w 50"/>
                  <a:gd name="T7" fmla="*/ 4 h 18"/>
                  <a:gd name="T8" fmla="*/ 18 w 50"/>
                  <a:gd name="T9" fmla="*/ 0 h 18"/>
                  <a:gd name="T10" fmla="*/ 11 w 50"/>
                  <a:gd name="T11" fmla="*/ 4 h 18"/>
                  <a:gd name="T12" fmla="*/ 4 w 50"/>
                  <a:gd name="T13" fmla="*/ 7 h 18"/>
                  <a:gd name="T14" fmla="*/ 0 w 50"/>
                  <a:gd name="T15" fmla="*/ 15 h 18"/>
                  <a:gd name="T16" fmla="*/ 7 w 50"/>
                  <a:gd name="T17" fmla="*/ 15 h 18"/>
                  <a:gd name="T18" fmla="*/ 14 w 50"/>
                  <a:gd name="T19" fmla="*/ 7 h 18"/>
                  <a:gd name="T20" fmla="*/ 25 w 50"/>
                  <a:gd name="T21" fmla="*/ 7 h 18"/>
                  <a:gd name="T22" fmla="*/ 29 w 50"/>
                  <a:gd name="T23" fmla="*/ 11 h 18"/>
                  <a:gd name="T24" fmla="*/ 36 w 50"/>
                  <a:gd name="T25" fmla="*/ 15 h 18"/>
                  <a:gd name="T26" fmla="*/ 43 w 50"/>
                  <a:gd name="T27" fmla="*/ 15 h 18"/>
                  <a:gd name="T28" fmla="*/ 50 w 50"/>
                  <a:gd name="T29" fmla="*/ 18 h 18"/>
                  <a:gd name="T30" fmla="*/ 50 w 50"/>
                  <a:gd name="T31" fmla="*/ 7 h 1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50"/>
                  <a:gd name="T49" fmla="*/ 0 h 18"/>
                  <a:gd name="T50" fmla="*/ 50 w 50"/>
                  <a:gd name="T51" fmla="*/ 18 h 18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50" h="18">
                    <a:moveTo>
                      <a:pt x="50" y="7"/>
                    </a:moveTo>
                    <a:lnTo>
                      <a:pt x="40" y="7"/>
                    </a:lnTo>
                    <a:lnTo>
                      <a:pt x="32" y="4"/>
                    </a:lnTo>
                    <a:lnTo>
                      <a:pt x="25" y="4"/>
                    </a:lnTo>
                    <a:lnTo>
                      <a:pt x="18" y="0"/>
                    </a:lnTo>
                    <a:lnTo>
                      <a:pt x="11" y="4"/>
                    </a:lnTo>
                    <a:lnTo>
                      <a:pt x="4" y="7"/>
                    </a:lnTo>
                    <a:lnTo>
                      <a:pt x="0" y="15"/>
                    </a:lnTo>
                    <a:lnTo>
                      <a:pt x="7" y="15"/>
                    </a:lnTo>
                    <a:lnTo>
                      <a:pt x="14" y="7"/>
                    </a:lnTo>
                    <a:lnTo>
                      <a:pt x="25" y="7"/>
                    </a:lnTo>
                    <a:lnTo>
                      <a:pt x="29" y="11"/>
                    </a:lnTo>
                    <a:lnTo>
                      <a:pt x="36" y="15"/>
                    </a:lnTo>
                    <a:lnTo>
                      <a:pt x="43" y="15"/>
                    </a:lnTo>
                    <a:lnTo>
                      <a:pt x="50" y="18"/>
                    </a:lnTo>
                    <a:lnTo>
                      <a:pt x="5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74" name="Freeform 108"/>
              <p:cNvSpPr>
                <a:spLocks/>
              </p:cNvSpPr>
              <p:nvPr/>
            </p:nvSpPr>
            <p:spPr bwMode="auto">
              <a:xfrm>
                <a:off x="2692" y="1481"/>
                <a:ext cx="62" cy="47"/>
              </a:xfrm>
              <a:custGeom>
                <a:avLst/>
                <a:gdLst>
                  <a:gd name="T0" fmla="*/ 40 w 62"/>
                  <a:gd name="T1" fmla="*/ 40 h 47"/>
                  <a:gd name="T2" fmla="*/ 44 w 62"/>
                  <a:gd name="T3" fmla="*/ 33 h 47"/>
                  <a:gd name="T4" fmla="*/ 40 w 62"/>
                  <a:gd name="T5" fmla="*/ 29 h 47"/>
                  <a:gd name="T6" fmla="*/ 33 w 62"/>
                  <a:gd name="T7" fmla="*/ 26 h 47"/>
                  <a:gd name="T8" fmla="*/ 26 w 62"/>
                  <a:gd name="T9" fmla="*/ 18 h 47"/>
                  <a:gd name="T10" fmla="*/ 18 w 62"/>
                  <a:gd name="T11" fmla="*/ 15 h 47"/>
                  <a:gd name="T12" fmla="*/ 8 w 62"/>
                  <a:gd name="T13" fmla="*/ 4 h 47"/>
                  <a:gd name="T14" fmla="*/ 0 w 62"/>
                  <a:gd name="T15" fmla="*/ 0 h 47"/>
                  <a:gd name="T16" fmla="*/ 0 w 62"/>
                  <a:gd name="T17" fmla="*/ 11 h 47"/>
                  <a:gd name="T18" fmla="*/ 4 w 62"/>
                  <a:gd name="T19" fmla="*/ 11 h 47"/>
                  <a:gd name="T20" fmla="*/ 11 w 62"/>
                  <a:gd name="T21" fmla="*/ 15 h 47"/>
                  <a:gd name="T22" fmla="*/ 33 w 62"/>
                  <a:gd name="T23" fmla="*/ 36 h 47"/>
                  <a:gd name="T24" fmla="*/ 40 w 62"/>
                  <a:gd name="T25" fmla="*/ 40 h 47"/>
                  <a:gd name="T26" fmla="*/ 40 w 62"/>
                  <a:gd name="T27" fmla="*/ 33 h 47"/>
                  <a:gd name="T28" fmla="*/ 40 w 62"/>
                  <a:gd name="T29" fmla="*/ 40 h 47"/>
                  <a:gd name="T30" fmla="*/ 62 w 62"/>
                  <a:gd name="T31" fmla="*/ 47 h 47"/>
                  <a:gd name="T32" fmla="*/ 44 w 62"/>
                  <a:gd name="T33" fmla="*/ 33 h 47"/>
                  <a:gd name="T34" fmla="*/ 40 w 62"/>
                  <a:gd name="T35" fmla="*/ 40 h 4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62"/>
                  <a:gd name="T55" fmla="*/ 0 h 47"/>
                  <a:gd name="T56" fmla="*/ 62 w 62"/>
                  <a:gd name="T57" fmla="*/ 47 h 4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62" h="47">
                    <a:moveTo>
                      <a:pt x="40" y="40"/>
                    </a:moveTo>
                    <a:lnTo>
                      <a:pt x="44" y="33"/>
                    </a:lnTo>
                    <a:lnTo>
                      <a:pt x="40" y="29"/>
                    </a:lnTo>
                    <a:lnTo>
                      <a:pt x="33" y="26"/>
                    </a:lnTo>
                    <a:lnTo>
                      <a:pt x="26" y="18"/>
                    </a:lnTo>
                    <a:lnTo>
                      <a:pt x="18" y="15"/>
                    </a:lnTo>
                    <a:lnTo>
                      <a:pt x="8" y="4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4" y="11"/>
                    </a:lnTo>
                    <a:lnTo>
                      <a:pt x="11" y="15"/>
                    </a:lnTo>
                    <a:lnTo>
                      <a:pt x="33" y="36"/>
                    </a:lnTo>
                    <a:lnTo>
                      <a:pt x="40" y="40"/>
                    </a:lnTo>
                    <a:lnTo>
                      <a:pt x="40" y="33"/>
                    </a:lnTo>
                    <a:lnTo>
                      <a:pt x="40" y="40"/>
                    </a:lnTo>
                    <a:lnTo>
                      <a:pt x="62" y="47"/>
                    </a:lnTo>
                    <a:lnTo>
                      <a:pt x="44" y="33"/>
                    </a:lnTo>
                    <a:lnTo>
                      <a:pt x="40" y="4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75" name="Freeform 109"/>
              <p:cNvSpPr>
                <a:spLocks/>
              </p:cNvSpPr>
              <p:nvPr/>
            </p:nvSpPr>
            <p:spPr bwMode="auto">
              <a:xfrm>
                <a:off x="2563" y="1492"/>
                <a:ext cx="399" cy="227"/>
              </a:xfrm>
              <a:custGeom>
                <a:avLst/>
                <a:gdLst>
                  <a:gd name="T0" fmla="*/ 338 w 399"/>
                  <a:gd name="T1" fmla="*/ 18 h 227"/>
                  <a:gd name="T2" fmla="*/ 360 w 399"/>
                  <a:gd name="T3" fmla="*/ 18 h 227"/>
                  <a:gd name="T4" fmla="*/ 396 w 399"/>
                  <a:gd name="T5" fmla="*/ 126 h 227"/>
                  <a:gd name="T6" fmla="*/ 378 w 399"/>
                  <a:gd name="T7" fmla="*/ 144 h 227"/>
                  <a:gd name="T8" fmla="*/ 334 w 399"/>
                  <a:gd name="T9" fmla="*/ 144 h 227"/>
                  <a:gd name="T10" fmla="*/ 317 w 399"/>
                  <a:gd name="T11" fmla="*/ 148 h 227"/>
                  <a:gd name="T12" fmla="*/ 295 w 399"/>
                  <a:gd name="T13" fmla="*/ 159 h 227"/>
                  <a:gd name="T14" fmla="*/ 266 w 399"/>
                  <a:gd name="T15" fmla="*/ 162 h 227"/>
                  <a:gd name="T16" fmla="*/ 248 w 399"/>
                  <a:gd name="T17" fmla="*/ 169 h 227"/>
                  <a:gd name="T18" fmla="*/ 227 w 399"/>
                  <a:gd name="T19" fmla="*/ 177 h 227"/>
                  <a:gd name="T20" fmla="*/ 223 w 399"/>
                  <a:gd name="T21" fmla="*/ 177 h 227"/>
                  <a:gd name="T22" fmla="*/ 245 w 399"/>
                  <a:gd name="T23" fmla="*/ 166 h 227"/>
                  <a:gd name="T24" fmla="*/ 270 w 399"/>
                  <a:gd name="T25" fmla="*/ 151 h 227"/>
                  <a:gd name="T26" fmla="*/ 295 w 399"/>
                  <a:gd name="T27" fmla="*/ 141 h 227"/>
                  <a:gd name="T28" fmla="*/ 320 w 399"/>
                  <a:gd name="T29" fmla="*/ 133 h 227"/>
                  <a:gd name="T30" fmla="*/ 352 w 399"/>
                  <a:gd name="T31" fmla="*/ 130 h 227"/>
                  <a:gd name="T32" fmla="*/ 349 w 399"/>
                  <a:gd name="T33" fmla="*/ 108 h 227"/>
                  <a:gd name="T34" fmla="*/ 327 w 399"/>
                  <a:gd name="T35" fmla="*/ 90 h 227"/>
                  <a:gd name="T36" fmla="*/ 288 w 399"/>
                  <a:gd name="T37" fmla="*/ 97 h 227"/>
                  <a:gd name="T38" fmla="*/ 263 w 399"/>
                  <a:gd name="T39" fmla="*/ 112 h 227"/>
                  <a:gd name="T40" fmla="*/ 237 w 399"/>
                  <a:gd name="T41" fmla="*/ 126 h 227"/>
                  <a:gd name="T42" fmla="*/ 212 w 399"/>
                  <a:gd name="T43" fmla="*/ 144 h 227"/>
                  <a:gd name="T44" fmla="*/ 176 w 399"/>
                  <a:gd name="T45" fmla="*/ 166 h 227"/>
                  <a:gd name="T46" fmla="*/ 147 w 399"/>
                  <a:gd name="T47" fmla="*/ 198 h 227"/>
                  <a:gd name="T48" fmla="*/ 162 w 399"/>
                  <a:gd name="T49" fmla="*/ 202 h 227"/>
                  <a:gd name="T50" fmla="*/ 162 w 399"/>
                  <a:gd name="T51" fmla="*/ 223 h 227"/>
                  <a:gd name="T52" fmla="*/ 147 w 399"/>
                  <a:gd name="T53" fmla="*/ 223 h 227"/>
                  <a:gd name="T54" fmla="*/ 140 w 399"/>
                  <a:gd name="T55" fmla="*/ 205 h 227"/>
                  <a:gd name="T56" fmla="*/ 126 w 399"/>
                  <a:gd name="T57" fmla="*/ 205 h 227"/>
                  <a:gd name="T58" fmla="*/ 126 w 399"/>
                  <a:gd name="T59" fmla="*/ 209 h 227"/>
                  <a:gd name="T60" fmla="*/ 101 w 399"/>
                  <a:gd name="T61" fmla="*/ 205 h 227"/>
                  <a:gd name="T62" fmla="*/ 50 w 399"/>
                  <a:gd name="T63" fmla="*/ 198 h 227"/>
                  <a:gd name="T64" fmla="*/ 11 w 399"/>
                  <a:gd name="T65" fmla="*/ 205 h 227"/>
                  <a:gd name="T66" fmla="*/ 7 w 399"/>
                  <a:gd name="T67" fmla="*/ 133 h 227"/>
                  <a:gd name="T68" fmla="*/ 29 w 399"/>
                  <a:gd name="T69" fmla="*/ 87 h 227"/>
                  <a:gd name="T70" fmla="*/ 57 w 399"/>
                  <a:gd name="T71" fmla="*/ 76 h 227"/>
                  <a:gd name="T72" fmla="*/ 90 w 399"/>
                  <a:gd name="T73" fmla="*/ 65 h 227"/>
                  <a:gd name="T74" fmla="*/ 126 w 399"/>
                  <a:gd name="T75" fmla="*/ 54 h 227"/>
                  <a:gd name="T76" fmla="*/ 126 w 399"/>
                  <a:gd name="T77" fmla="*/ 43 h 227"/>
                  <a:gd name="T78" fmla="*/ 147 w 399"/>
                  <a:gd name="T79" fmla="*/ 51 h 227"/>
                  <a:gd name="T80" fmla="*/ 151 w 399"/>
                  <a:gd name="T81" fmla="*/ 36 h 227"/>
                  <a:gd name="T82" fmla="*/ 165 w 399"/>
                  <a:gd name="T83" fmla="*/ 36 h 227"/>
                  <a:gd name="T84" fmla="*/ 180 w 399"/>
                  <a:gd name="T85" fmla="*/ 40 h 227"/>
                  <a:gd name="T86" fmla="*/ 183 w 399"/>
                  <a:gd name="T87" fmla="*/ 25 h 227"/>
                  <a:gd name="T88" fmla="*/ 209 w 399"/>
                  <a:gd name="T89" fmla="*/ 29 h 227"/>
                  <a:gd name="T90" fmla="*/ 219 w 399"/>
                  <a:gd name="T91" fmla="*/ 25 h 227"/>
                  <a:gd name="T92" fmla="*/ 234 w 399"/>
                  <a:gd name="T93" fmla="*/ 22 h 227"/>
                  <a:gd name="T94" fmla="*/ 241 w 399"/>
                  <a:gd name="T95" fmla="*/ 11 h 227"/>
                  <a:gd name="T96" fmla="*/ 237 w 399"/>
                  <a:gd name="T97" fmla="*/ 7 h 227"/>
                  <a:gd name="T98" fmla="*/ 252 w 399"/>
                  <a:gd name="T99" fmla="*/ 4 h 227"/>
                  <a:gd name="T100" fmla="*/ 255 w 399"/>
                  <a:gd name="T101" fmla="*/ 11 h 227"/>
                  <a:gd name="T102" fmla="*/ 281 w 399"/>
                  <a:gd name="T103" fmla="*/ 4 h 227"/>
                  <a:gd name="T104" fmla="*/ 288 w 399"/>
                  <a:gd name="T105" fmla="*/ 15 h 227"/>
                  <a:gd name="T106" fmla="*/ 306 w 399"/>
                  <a:gd name="T107" fmla="*/ 7 h 227"/>
                  <a:gd name="T108" fmla="*/ 317 w 399"/>
                  <a:gd name="T109" fmla="*/ 0 h 227"/>
                  <a:gd name="T110" fmla="*/ 306 w 399"/>
                  <a:gd name="T111" fmla="*/ 11 h 227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399"/>
                  <a:gd name="T169" fmla="*/ 0 h 227"/>
                  <a:gd name="T170" fmla="*/ 399 w 399"/>
                  <a:gd name="T171" fmla="*/ 227 h 227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399" h="227">
                    <a:moveTo>
                      <a:pt x="306" y="15"/>
                    </a:moveTo>
                    <a:lnTo>
                      <a:pt x="313" y="18"/>
                    </a:lnTo>
                    <a:lnTo>
                      <a:pt x="338" y="18"/>
                    </a:lnTo>
                    <a:lnTo>
                      <a:pt x="345" y="15"/>
                    </a:lnTo>
                    <a:lnTo>
                      <a:pt x="352" y="15"/>
                    </a:lnTo>
                    <a:lnTo>
                      <a:pt x="360" y="18"/>
                    </a:lnTo>
                    <a:lnTo>
                      <a:pt x="367" y="22"/>
                    </a:lnTo>
                    <a:lnTo>
                      <a:pt x="399" y="126"/>
                    </a:lnTo>
                    <a:lnTo>
                      <a:pt x="396" y="126"/>
                    </a:lnTo>
                    <a:lnTo>
                      <a:pt x="381" y="141"/>
                    </a:lnTo>
                    <a:lnTo>
                      <a:pt x="378" y="141"/>
                    </a:lnTo>
                    <a:lnTo>
                      <a:pt x="378" y="144"/>
                    </a:lnTo>
                    <a:lnTo>
                      <a:pt x="367" y="141"/>
                    </a:lnTo>
                    <a:lnTo>
                      <a:pt x="342" y="141"/>
                    </a:lnTo>
                    <a:lnTo>
                      <a:pt x="334" y="144"/>
                    </a:lnTo>
                    <a:lnTo>
                      <a:pt x="327" y="144"/>
                    </a:lnTo>
                    <a:lnTo>
                      <a:pt x="324" y="148"/>
                    </a:lnTo>
                    <a:lnTo>
                      <a:pt x="317" y="148"/>
                    </a:lnTo>
                    <a:lnTo>
                      <a:pt x="309" y="151"/>
                    </a:lnTo>
                    <a:lnTo>
                      <a:pt x="302" y="155"/>
                    </a:lnTo>
                    <a:lnTo>
                      <a:pt x="295" y="159"/>
                    </a:lnTo>
                    <a:lnTo>
                      <a:pt x="288" y="159"/>
                    </a:lnTo>
                    <a:lnTo>
                      <a:pt x="284" y="162"/>
                    </a:lnTo>
                    <a:lnTo>
                      <a:pt x="266" y="162"/>
                    </a:lnTo>
                    <a:lnTo>
                      <a:pt x="263" y="166"/>
                    </a:lnTo>
                    <a:lnTo>
                      <a:pt x="255" y="166"/>
                    </a:lnTo>
                    <a:lnTo>
                      <a:pt x="248" y="169"/>
                    </a:lnTo>
                    <a:lnTo>
                      <a:pt x="241" y="173"/>
                    </a:lnTo>
                    <a:lnTo>
                      <a:pt x="234" y="173"/>
                    </a:lnTo>
                    <a:lnTo>
                      <a:pt x="227" y="177"/>
                    </a:lnTo>
                    <a:lnTo>
                      <a:pt x="219" y="180"/>
                    </a:lnTo>
                    <a:lnTo>
                      <a:pt x="212" y="180"/>
                    </a:lnTo>
                    <a:lnTo>
                      <a:pt x="223" y="177"/>
                    </a:lnTo>
                    <a:lnTo>
                      <a:pt x="230" y="173"/>
                    </a:lnTo>
                    <a:lnTo>
                      <a:pt x="237" y="166"/>
                    </a:lnTo>
                    <a:lnTo>
                      <a:pt x="245" y="166"/>
                    </a:lnTo>
                    <a:lnTo>
                      <a:pt x="252" y="159"/>
                    </a:lnTo>
                    <a:lnTo>
                      <a:pt x="263" y="155"/>
                    </a:lnTo>
                    <a:lnTo>
                      <a:pt x="270" y="151"/>
                    </a:lnTo>
                    <a:lnTo>
                      <a:pt x="277" y="148"/>
                    </a:lnTo>
                    <a:lnTo>
                      <a:pt x="288" y="144"/>
                    </a:lnTo>
                    <a:lnTo>
                      <a:pt x="295" y="141"/>
                    </a:lnTo>
                    <a:lnTo>
                      <a:pt x="302" y="137"/>
                    </a:lnTo>
                    <a:lnTo>
                      <a:pt x="313" y="137"/>
                    </a:lnTo>
                    <a:lnTo>
                      <a:pt x="320" y="133"/>
                    </a:lnTo>
                    <a:lnTo>
                      <a:pt x="338" y="133"/>
                    </a:lnTo>
                    <a:lnTo>
                      <a:pt x="349" y="137"/>
                    </a:lnTo>
                    <a:lnTo>
                      <a:pt x="352" y="130"/>
                    </a:lnTo>
                    <a:lnTo>
                      <a:pt x="356" y="123"/>
                    </a:lnTo>
                    <a:lnTo>
                      <a:pt x="352" y="115"/>
                    </a:lnTo>
                    <a:lnTo>
                      <a:pt x="349" y="108"/>
                    </a:lnTo>
                    <a:lnTo>
                      <a:pt x="338" y="97"/>
                    </a:lnTo>
                    <a:lnTo>
                      <a:pt x="331" y="94"/>
                    </a:lnTo>
                    <a:lnTo>
                      <a:pt x="327" y="90"/>
                    </a:lnTo>
                    <a:lnTo>
                      <a:pt x="306" y="90"/>
                    </a:lnTo>
                    <a:lnTo>
                      <a:pt x="295" y="94"/>
                    </a:lnTo>
                    <a:lnTo>
                      <a:pt x="288" y="97"/>
                    </a:lnTo>
                    <a:lnTo>
                      <a:pt x="281" y="101"/>
                    </a:lnTo>
                    <a:lnTo>
                      <a:pt x="270" y="108"/>
                    </a:lnTo>
                    <a:lnTo>
                      <a:pt x="263" y="112"/>
                    </a:lnTo>
                    <a:lnTo>
                      <a:pt x="252" y="119"/>
                    </a:lnTo>
                    <a:lnTo>
                      <a:pt x="245" y="123"/>
                    </a:lnTo>
                    <a:lnTo>
                      <a:pt x="237" y="126"/>
                    </a:lnTo>
                    <a:lnTo>
                      <a:pt x="227" y="133"/>
                    </a:lnTo>
                    <a:lnTo>
                      <a:pt x="219" y="137"/>
                    </a:lnTo>
                    <a:lnTo>
                      <a:pt x="212" y="144"/>
                    </a:lnTo>
                    <a:lnTo>
                      <a:pt x="201" y="148"/>
                    </a:lnTo>
                    <a:lnTo>
                      <a:pt x="187" y="162"/>
                    </a:lnTo>
                    <a:lnTo>
                      <a:pt x="176" y="166"/>
                    </a:lnTo>
                    <a:lnTo>
                      <a:pt x="169" y="169"/>
                    </a:lnTo>
                    <a:lnTo>
                      <a:pt x="147" y="191"/>
                    </a:lnTo>
                    <a:lnTo>
                      <a:pt x="147" y="198"/>
                    </a:lnTo>
                    <a:lnTo>
                      <a:pt x="151" y="198"/>
                    </a:lnTo>
                    <a:lnTo>
                      <a:pt x="155" y="202"/>
                    </a:lnTo>
                    <a:lnTo>
                      <a:pt x="162" y="202"/>
                    </a:lnTo>
                    <a:lnTo>
                      <a:pt x="165" y="205"/>
                    </a:lnTo>
                    <a:lnTo>
                      <a:pt x="165" y="216"/>
                    </a:lnTo>
                    <a:lnTo>
                      <a:pt x="162" y="223"/>
                    </a:lnTo>
                    <a:lnTo>
                      <a:pt x="158" y="227"/>
                    </a:lnTo>
                    <a:lnTo>
                      <a:pt x="151" y="227"/>
                    </a:lnTo>
                    <a:lnTo>
                      <a:pt x="147" y="223"/>
                    </a:lnTo>
                    <a:lnTo>
                      <a:pt x="144" y="216"/>
                    </a:lnTo>
                    <a:lnTo>
                      <a:pt x="144" y="209"/>
                    </a:lnTo>
                    <a:lnTo>
                      <a:pt x="140" y="205"/>
                    </a:lnTo>
                    <a:lnTo>
                      <a:pt x="140" y="198"/>
                    </a:lnTo>
                    <a:lnTo>
                      <a:pt x="133" y="198"/>
                    </a:lnTo>
                    <a:lnTo>
                      <a:pt x="126" y="205"/>
                    </a:lnTo>
                    <a:lnTo>
                      <a:pt x="129" y="216"/>
                    </a:lnTo>
                    <a:lnTo>
                      <a:pt x="126" y="213"/>
                    </a:lnTo>
                    <a:lnTo>
                      <a:pt x="126" y="209"/>
                    </a:lnTo>
                    <a:lnTo>
                      <a:pt x="119" y="202"/>
                    </a:lnTo>
                    <a:lnTo>
                      <a:pt x="115" y="205"/>
                    </a:lnTo>
                    <a:lnTo>
                      <a:pt x="101" y="205"/>
                    </a:lnTo>
                    <a:lnTo>
                      <a:pt x="97" y="202"/>
                    </a:lnTo>
                    <a:lnTo>
                      <a:pt x="61" y="202"/>
                    </a:lnTo>
                    <a:lnTo>
                      <a:pt x="50" y="198"/>
                    </a:lnTo>
                    <a:lnTo>
                      <a:pt x="29" y="198"/>
                    </a:lnTo>
                    <a:lnTo>
                      <a:pt x="21" y="202"/>
                    </a:lnTo>
                    <a:lnTo>
                      <a:pt x="11" y="205"/>
                    </a:lnTo>
                    <a:lnTo>
                      <a:pt x="0" y="209"/>
                    </a:lnTo>
                    <a:lnTo>
                      <a:pt x="7" y="191"/>
                    </a:lnTo>
                    <a:lnTo>
                      <a:pt x="7" y="133"/>
                    </a:lnTo>
                    <a:lnTo>
                      <a:pt x="11" y="115"/>
                    </a:lnTo>
                    <a:lnTo>
                      <a:pt x="18" y="101"/>
                    </a:lnTo>
                    <a:lnTo>
                      <a:pt x="29" y="87"/>
                    </a:lnTo>
                    <a:lnTo>
                      <a:pt x="47" y="79"/>
                    </a:lnTo>
                    <a:lnTo>
                      <a:pt x="50" y="79"/>
                    </a:lnTo>
                    <a:lnTo>
                      <a:pt x="57" y="76"/>
                    </a:lnTo>
                    <a:lnTo>
                      <a:pt x="86" y="76"/>
                    </a:lnTo>
                    <a:lnTo>
                      <a:pt x="90" y="72"/>
                    </a:lnTo>
                    <a:lnTo>
                      <a:pt x="90" y="65"/>
                    </a:lnTo>
                    <a:lnTo>
                      <a:pt x="93" y="61"/>
                    </a:lnTo>
                    <a:lnTo>
                      <a:pt x="119" y="61"/>
                    </a:lnTo>
                    <a:lnTo>
                      <a:pt x="126" y="54"/>
                    </a:lnTo>
                    <a:lnTo>
                      <a:pt x="111" y="47"/>
                    </a:lnTo>
                    <a:lnTo>
                      <a:pt x="119" y="43"/>
                    </a:lnTo>
                    <a:lnTo>
                      <a:pt x="126" y="43"/>
                    </a:lnTo>
                    <a:lnTo>
                      <a:pt x="129" y="47"/>
                    </a:lnTo>
                    <a:lnTo>
                      <a:pt x="144" y="47"/>
                    </a:lnTo>
                    <a:lnTo>
                      <a:pt x="147" y="51"/>
                    </a:lnTo>
                    <a:lnTo>
                      <a:pt x="155" y="47"/>
                    </a:lnTo>
                    <a:lnTo>
                      <a:pt x="158" y="47"/>
                    </a:lnTo>
                    <a:lnTo>
                      <a:pt x="151" y="36"/>
                    </a:lnTo>
                    <a:lnTo>
                      <a:pt x="155" y="33"/>
                    </a:lnTo>
                    <a:lnTo>
                      <a:pt x="162" y="33"/>
                    </a:lnTo>
                    <a:lnTo>
                      <a:pt x="165" y="36"/>
                    </a:lnTo>
                    <a:lnTo>
                      <a:pt x="169" y="36"/>
                    </a:lnTo>
                    <a:lnTo>
                      <a:pt x="176" y="40"/>
                    </a:lnTo>
                    <a:lnTo>
                      <a:pt x="180" y="40"/>
                    </a:lnTo>
                    <a:lnTo>
                      <a:pt x="187" y="33"/>
                    </a:lnTo>
                    <a:lnTo>
                      <a:pt x="187" y="25"/>
                    </a:lnTo>
                    <a:lnTo>
                      <a:pt x="183" y="25"/>
                    </a:lnTo>
                    <a:lnTo>
                      <a:pt x="194" y="25"/>
                    </a:lnTo>
                    <a:lnTo>
                      <a:pt x="201" y="29"/>
                    </a:lnTo>
                    <a:lnTo>
                      <a:pt x="209" y="29"/>
                    </a:lnTo>
                    <a:lnTo>
                      <a:pt x="209" y="25"/>
                    </a:lnTo>
                    <a:lnTo>
                      <a:pt x="212" y="18"/>
                    </a:lnTo>
                    <a:lnTo>
                      <a:pt x="219" y="25"/>
                    </a:lnTo>
                    <a:lnTo>
                      <a:pt x="227" y="25"/>
                    </a:lnTo>
                    <a:lnTo>
                      <a:pt x="230" y="22"/>
                    </a:lnTo>
                    <a:lnTo>
                      <a:pt x="234" y="22"/>
                    </a:lnTo>
                    <a:lnTo>
                      <a:pt x="237" y="18"/>
                    </a:lnTo>
                    <a:lnTo>
                      <a:pt x="241" y="18"/>
                    </a:lnTo>
                    <a:lnTo>
                      <a:pt x="241" y="11"/>
                    </a:lnTo>
                    <a:lnTo>
                      <a:pt x="237" y="11"/>
                    </a:lnTo>
                    <a:lnTo>
                      <a:pt x="234" y="7"/>
                    </a:lnTo>
                    <a:lnTo>
                      <a:pt x="237" y="7"/>
                    </a:lnTo>
                    <a:lnTo>
                      <a:pt x="241" y="11"/>
                    </a:lnTo>
                    <a:lnTo>
                      <a:pt x="248" y="7"/>
                    </a:lnTo>
                    <a:lnTo>
                      <a:pt x="252" y="4"/>
                    </a:lnTo>
                    <a:lnTo>
                      <a:pt x="252" y="7"/>
                    </a:lnTo>
                    <a:lnTo>
                      <a:pt x="255" y="7"/>
                    </a:lnTo>
                    <a:lnTo>
                      <a:pt x="255" y="11"/>
                    </a:lnTo>
                    <a:lnTo>
                      <a:pt x="259" y="15"/>
                    </a:lnTo>
                    <a:lnTo>
                      <a:pt x="270" y="15"/>
                    </a:lnTo>
                    <a:lnTo>
                      <a:pt x="281" y="4"/>
                    </a:lnTo>
                    <a:lnTo>
                      <a:pt x="281" y="11"/>
                    </a:lnTo>
                    <a:lnTo>
                      <a:pt x="284" y="15"/>
                    </a:lnTo>
                    <a:lnTo>
                      <a:pt x="288" y="15"/>
                    </a:lnTo>
                    <a:lnTo>
                      <a:pt x="295" y="11"/>
                    </a:lnTo>
                    <a:lnTo>
                      <a:pt x="299" y="7"/>
                    </a:lnTo>
                    <a:lnTo>
                      <a:pt x="306" y="7"/>
                    </a:lnTo>
                    <a:lnTo>
                      <a:pt x="309" y="4"/>
                    </a:lnTo>
                    <a:lnTo>
                      <a:pt x="313" y="4"/>
                    </a:lnTo>
                    <a:lnTo>
                      <a:pt x="317" y="0"/>
                    </a:lnTo>
                    <a:lnTo>
                      <a:pt x="317" y="4"/>
                    </a:lnTo>
                    <a:lnTo>
                      <a:pt x="313" y="7"/>
                    </a:lnTo>
                    <a:lnTo>
                      <a:pt x="306" y="11"/>
                    </a:lnTo>
                    <a:lnTo>
                      <a:pt x="306" y="15"/>
                    </a:lnTo>
                    <a:close/>
                  </a:path>
                </a:pathLst>
              </a:custGeom>
              <a:solidFill>
                <a:srgbClr val="F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76" name="Freeform 110"/>
              <p:cNvSpPr>
                <a:spLocks/>
              </p:cNvSpPr>
              <p:nvPr/>
            </p:nvSpPr>
            <p:spPr bwMode="auto">
              <a:xfrm>
                <a:off x="2869" y="1503"/>
                <a:ext cx="61" cy="14"/>
              </a:xfrm>
              <a:custGeom>
                <a:avLst/>
                <a:gdLst>
                  <a:gd name="T0" fmla="*/ 61 w 61"/>
                  <a:gd name="T1" fmla="*/ 11 h 14"/>
                  <a:gd name="T2" fmla="*/ 61 w 61"/>
                  <a:gd name="T3" fmla="*/ 7 h 14"/>
                  <a:gd name="T4" fmla="*/ 54 w 61"/>
                  <a:gd name="T5" fmla="*/ 4 h 14"/>
                  <a:gd name="T6" fmla="*/ 46 w 61"/>
                  <a:gd name="T7" fmla="*/ 0 h 14"/>
                  <a:gd name="T8" fmla="*/ 39 w 61"/>
                  <a:gd name="T9" fmla="*/ 0 h 14"/>
                  <a:gd name="T10" fmla="*/ 28 w 61"/>
                  <a:gd name="T11" fmla="*/ 4 h 14"/>
                  <a:gd name="T12" fmla="*/ 3 w 61"/>
                  <a:gd name="T13" fmla="*/ 4 h 14"/>
                  <a:gd name="T14" fmla="*/ 0 w 61"/>
                  <a:gd name="T15" fmla="*/ 7 h 14"/>
                  <a:gd name="T16" fmla="*/ 7 w 61"/>
                  <a:gd name="T17" fmla="*/ 11 h 14"/>
                  <a:gd name="T18" fmla="*/ 14 w 61"/>
                  <a:gd name="T19" fmla="*/ 14 h 14"/>
                  <a:gd name="T20" fmla="*/ 21 w 61"/>
                  <a:gd name="T21" fmla="*/ 11 h 14"/>
                  <a:gd name="T22" fmla="*/ 32 w 61"/>
                  <a:gd name="T23" fmla="*/ 11 h 14"/>
                  <a:gd name="T24" fmla="*/ 39 w 61"/>
                  <a:gd name="T25" fmla="*/ 7 h 14"/>
                  <a:gd name="T26" fmla="*/ 46 w 61"/>
                  <a:gd name="T27" fmla="*/ 7 h 14"/>
                  <a:gd name="T28" fmla="*/ 50 w 61"/>
                  <a:gd name="T29" fmla="*/ 11 h 14"/>
                  <a:gd name="T30" fmla="*/ 57 w 61"/>
                  <a:gd name="T31" fmla="*/ 14 h 14"/>
                  <a:gd name="T32" fmla="*/ 57 w 61"/>
                  <a:gd name="T33" fmla="*/ 11 h 14"/>
                  <a:gd name="T34" fmla="*/ 61 w 61"/>
                  <a:gd name="T35" fmla="*/ 11 h 14"/>
                  <a:gd name="T36" fmla="*/ 61 w 61"/>
                  <a:gd name="T37" fmla="*/ 7 h 14"/>
                  <a:gd name="T38" fmla="*/ 61 w 61"/>
                  <a:gd name="T39" fmla="*/ 11 h 14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61"/>
                  <a:gd name="T61" fmla="*/ 0 h 14"/>
                  <a:gd name="T62" fmla="*/ 61 w 61"/>
                  <a:gd name="T63" fmla="*/ 14 h 14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61" h="14">
                    <a:moveTo>
                      <a:pt x="61" y="11"/>
                    </a:moveTo>
                    <a:lnTo>
                      <a:pt x="61" y="7"/>
                    </a:lnTo>
                    <a:lnTo>
                      <a:pt x="54" y="4"/>
                    </a:lnTo>
                    <a:lnTo>
                      <a:pt x="46" y="0"/>
                    </a:lnTo>
                    <a:lnTo>
                      <a:pt x="39" y="0"/>
                    </a:lnTo>
                    <a:lnTo>
                      <a:pt x="28" y="4"/>
                    </a:lnTo>
                    <a:lnTo>
                      <a:pt x="3" y="4"/>
                    </a:lnTo>
                    <a:lnTo>
                      <a:pt x="0" y="7"/>
                    </a:lnTo>
                    <a:lnTo>
                      <a:pt x="7" y="11"/>
                    </a:lnTo>
                    <a:lnTo>
                      <a:pt x="14" y="14"/>
                    </a:lnTo>
                    <a:lnTo>
                      <a:pt x="21" y="11"/>
                    </a:lnTo>
                    <a:lnTo>
                      <a:pt x="32" y="11"/>
                    </a:lnTo>
                    <a:lnTo>
                      <a:pt x="39" y="7"/>
                    </a:lnTo>
                    <a:lnTo>
                      <a:pt x="46" y="7"/>
                    </a:lnTo>
                    <a:lnTo>
                      <a:pt x="50" y="11"/>
                    </a:lnTo>
                    <a:lnTo>
                      <a:pt x="57" y="14"/>
                    </a:lnTo>
                    <a:lnTo>
                      <a:pt x="57" y="11"/>
                    </a:lnTo>
                    <a:lnTo>
                      <a:pt x="61" y="11"/>
                    </a:lnTo>
                    <a:lnTo>
                      <a:pt x="61" y="7"/>
                    </a:lnTo>
                    <a:lnTo>
                      <a:pt x="61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77" name="Freeform 111"/>
              <p:cNvSpPr>
                <a:spLocks/>
              </p:cNvSpPr>
              <p:nvPr/>
            </p:nvSpPr>
            <p:spPr bwMode="auto">
              <a:xfrm>
                <a:off x="2926" y="1514"/>
                <a:ext cx="40" cy="104"/>
              </a:xfrm>
              <a:custGeom>
                <a:avLst/>
                <a:gdLst>
                  <a:gd name="T0" fmla="*/ 40 w 40"/>
                  <a:gd name="T1" fmla="*/ 104 h 104"/>
                  <a:gd name="T2" fmla="*/ 4 w 40"/>
                  <a:gd name="T3" fmla="*/ 0 h 104"/>
                  <a:gd name="T4" fmla="*/ 0 w 40"/>
                  <a:gd name="T5" fmla="*/ 0 h 104"/>
                  <a:gd name="T6" fmla="*/ 33 w 40"/>
                  <a:gd name="T7" fmla="*/ 104 h 104"/>
                  <a:gd name="T8" fmla="*/ 33 w 40"/>
                  <a:gd name="T9" fmla="*/ 101 h 104"/>
                  <a:gd name="T10" fmla="*/ 40 w 40"/>
                  <a:gd name="T11" fmla="*/ 104 h 10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0"/>
                  <a:gd name="T19" fmla="*/ 0 h 104"/>
                  <a:gd name="T20" fmla="*/ 40 w 40"/>
                  <a:gd name="T21" fmla="*/ 104 h 10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0" h="104">
                    <a:moveTo>
                      <a:pt x="40" y="104"/>
                    </a:moveTo>
                    <a:lnTo>
                      <a:pt x="4" y="0"/>
                    </a:lnTo>
                    <a:lnTo>
                      <a:pt x="0" y="0"/>
                    </a:lnTo>
                    <a:lnTo>
                      <a:pt x="33" y="104"/>
                    </a:lnTo>
                    <a:lnTo>
                      <a:pt x="33" y="101"/>
                    </a:lnTo>
                    <a:lnTo>
                      <a:pt x="40" y="10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78" name="Freeform 112"/>
              <p:cNvSpPr>
                <a:spLocks/>
              </p:cNvSpPr>
              <p:nvPr/>
            </p:nvSpPr>
            <p:spPr bwMode="auto">
              <a:xfrm>
                <a:off x="2937" y="1615"/>
                <a:ext cx="29" cy="25"/>
              </a:xfrm>
              <a:custGeom>
                <a:avLst/>
                <a:gdLst>
                  <a:gd name="T0" fmla="*/ 0 w 29"/>
                  <a:gd name="T1" fmla="*/ 25 h 25"/>
                  <a:gd name="T2" fmla="*/ 7 w 29"/>
                  <a:gd name="T3" fmla="*/ 25 h 25"/>
                  <a:gd name="T4" fmla="*/ 7 w 29"/>
                  <a:gd name="T5" fmla="*/ 21 h 25"/>
                  <a:gd name="T6" fmla="*/ 11 w 29"/>
                  <a:gd name="T7" fmla="*/ 21 h 25"/>
                  <a:gd name="T8" fmla="*/ 11 w 29"/>
                  <a:gd name="T9" fmla="*/ 18 h 25"/>
                  <a:gd name="T10" fmla="*/ 14 w 29"/>
                  <a:gd name="T11" fmla="*/ 14 h 25"/>
                  <a:gd name="T12" fmla="*/ 18 w 29"/>
                  <a:gd name="T13" fmla="*/ 14 h 25"/>
                  <a:gd name="T14" fmla="*/ 29 w 29"/>
                  <a:gd name="T15" fmla="*/ 3 h 25"/>
                  <a:gd name="T16" fmla="*/ 22 w 29"/>
                  <a:gd name="T17" fmla="*/ 0 h 25"/>
                  <a:gd name="T18" fmla="*/ 14 w 29"/>
                  <a:gd name="T19" fmla="*/ 7 h 25"/>
                  <a:gd name="T20" fmla="*/ 11 w 29"/>
                  <a:gd name="T21" fmla="*/ 7 h 25"/>
                  <a:gd name="T22" fmla="*/ 7 w 29"/>
                  <a:gd name="T23" fmla="*/ 10 h 25"/>
                  <a:gd name="T24" fmla="*/ 7 w 29"/>
                  <a:gd name="T25" fmla="*/ 14 h 25"/>
                  <a:gd name="T26" fmla="*/ 0 w 29"/>
                  <a:gd name="T27" fmla="*/ 21 h 25"/>
                  <a:gd name="T28" fmla="*/ 4 w 29"/>
                  <a:gd name="T29" fmla="*/ 18 h 25"/>
                  <a:gd name="T30" fmla="*/ 0 w 29"/>
                  <a:gd name="T31" fmla="*/ 25 h 25"/>
                  <a:gd name="T32" fmla="*/ 7 w 29"/>
                  <a:gd name="T33" fmla="*/ 25 h 25"/>
                  <a:gd name="T34" fmla="*/ 0 w 29"/>
                  <a:gd name="T35" fmla="*/ 25 h 2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29"/>
                  <a:gd name="T55" fmla="*/ 0 h 25"/>
                  <a:gd name="T56" fmla="*/ 29 w 29"/>
                  <a:gd name="T57" fmla="*/ 25 h 2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29" h="25">
                    <a:moveTo>
                      <a:pt x="0" y="25"/>
                    </a:moveTo>
                    <a:lnTo>
                      <a:pt x="7" y="25"/>
                    </a:lnTo>
                    <a:lnTo>
                      <a:pt x="7" y="21"/>
                    </a:lnTo>
                    <a:lnTo>
                      <a:pt x="11" y="21"/>
                    </a:lnTo>
                    <a:lnTo>
                      <a:pt x="11" y="18"/>
                    </a:lnTo>
                    <a:lnTo>
                      <a:pt x="14" y="14"/>
                    </a:lnTo>
                    <a:lnTo>
                      <a:pt x="18" y="14"/>
                    </a:lnTo>
                    <a:lnTo>
                      <a:pt x="29" y="3"/>
                    </a:lnTo>
                    <a:lnTo>
                      <a:pt x="22" y="0"/>
                    </a:lnTo>
                    <a:lnTo>
                      <a:pt x="14" y="7"/>
                    </a:lnTo>
                    <a:lnTo>
                      <a:pt x="11" y="7"/>
                    </a:lnTo>
                    <a:lnTo>
                      <a:pt x="7" y="10"/>
                    </a:lnTo>
                    <a:lnTo>
                      <a:pt x="7" y="14"/>
                    </a:lnTo>
                    <a:lnTo>
                      <a:pt x="0" y="21"/>
                    </a:lnTo>
                    <a:lnTo>
                      <a:pt x="4" y="18"/>
                    </a:lnTo>
                    <a:lnTo>
                      <a:pt x="0" y="25"/>
                    </a:lnTo>
                    <a:lnTo>
                      <a:pt x="7" y="25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79" name="Freeform 113"/>
              <p:cNvSpPr>
                <a:spLocks/>
              </p:cNvSpPr>
              <p:nvPr/>
            </p:nvSpPr>
            <p:spPr bwMode="auto">
              <a:xfrm>
                <a:off x="2829" y="1625"/>
                <a:ext cx="112" cy="33"/>
              </a:xfrm>
              <a:custGeom>
                <a:avLst/>
                <a:gdLst>
                  <a:gd name="T0" fmla="*/ 4 w 112"/>
                  <a:gd name="T1" fmla="*/ 33 h 33"/>
                  <a:gd name="T2" fmla="*/ 0 w 112"/>
                  <a:gd name="T3" fmla="*/ 33 h 33"/>
                  <a:gd name="T4" fmla="*/ 18 w 112"/>
                  <a:gd name="T5" fmla="*/ 33 h 33"/>
                  <a:gd name="T6" fmla="*/ 22 w 112"/>
                  <a:gd name="T7" fmla="*/ 29 h 33"/>
                  <a:gd name="T8" fmla="*/ 33 w 112"/>
                  <a:gd name="T9" fmla="*/ 29 h 33"/>
                  <a:gd name="T10" fmla="*/ 40 w 112"/>
                  <a:gd name="T11" fmla="*/ 26 h 33"/>
                  <a:gd name="T12" fmla="*/ 43 w 112"/>
                  <a:gd name="T13" fmla="*/ 22 h 33"/>
                  <a:gd name="T14" fmla="*/ 51 w 112"/>
                  <a:gd name="T15" fmla="*/ 18 h 33"/>
                  <a:gd name="T16" fmla="*/ 58 w 112"/>
                  <a:gd name="T17" fmla="*/ 18 h 33"/>
                  <a:gd name="T18" fmla="*/ 65 w 112"/>
                  <a:gd name="T19" fmla="*/ 15 h 33"/>
                  <a:gd name="T20" fmla="*/ 72 w 112"/>
                  <a:gd name="T21" fmla="*/ 15 h 33"/>
                  <a:gd name="T22" fmla="*/ 76 w 112"/>
                  <a:gd name="T23" fmla="*/ 11 h 33"/>
                  <a:gd name="T24" fmla="*/ 101 w 112"/>
                  <a:gd name="T25" fmla="*/ 11 h 33"/>
                  <a:gd name="T26" fmla="*/ 108 w 112"/>
                  <a:gd name="T27" fmla="*/ 15 h 33"/>
                  <a:gd name="T28" fmla="*/ 112 w 112"/>
                  <a:gd name="T29" fmla="*/ 8 h 33"/>
                  <a:gd name="T30" fmla="*/ 104 w 112"/>
                  <a:gd name="T31" fmla="*/ 4 h 33"/>
                  <a:gd name="T32" fmla="*/ 97 w 112"/>
                  <a:gd name="T33" fmla="*/ 4 h 33"/>
                  <a:gd name="T34" fmla="*/ 90 w 112"/>
                  <a:gd name="T35" fmla="*/ 0 h 33"/>
                  <a:gd name="T36" fmla="*/ 83 w 112"/>
                  <a:gd name="T37" fmla="*/ 4 h 33"/>
                  <a:gd name="T38" fmla="*/ 68 w 112"/>
                  <a:gd name="T39" fmla="*/ 4 h 33"/>
                  <a:gd name="T40" fmla="*/ 61 w 112"/>
                  <a:gd name="T41" fmla="*/ 8 h 33"/>
                  <a:gd name="T42" fmla="*/ 54 w 112"/>
                  <a:gd name="T43" fmla="*/ 11 h 33"/>
                  <a:gd name="T44" fmla="*/ 47 w 112"/>
                  <a:gd name="T45" fmla="*/ 15 h 33"/>
                  <a:gd name="T46" fmla="*/ 43 w 112"/>
                  <a:gd name="T47" fmla="*/ 15 h 33"/>
                  <a:gd name="T48" fmla="*/ 36 w 112"/>
                  <a:gd name="T49" fmla="*/ 18 h 33"/>
                  <a:gd name="T50" fmla="*/ 29 w 112"/>
                  <a:gd name="T51" fmla="*/ 22 h 33"/>
                  <a:gd name="T52" fmla="*/ 22 w 112"/>
                  <a:gd name="T53" fmla="*/ 22 h 33"/>
                  <a:gd name="T54" fmla="*/ 15 w 112"/>
                  <a:gd name="T55" fmla="*/ 26 h 33"/>
                  <a:gd name="T56" fmla="*/ 0 w 112"/>
                  <a:gd name="T57" fmla="*/ 26 h 33"/>
                  <a:gd name="T58" fmla="*/ 4 w 112"/>
                  <a:gd name="T59" fmla="*/ 33 h 33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112"/>
                  <a:gd name="T91" fmla="*/ 0 h 33"/>
                  <a:gd name="T92" fmla="*/ 112 w 112"/>
                  <a:gd name="T93" fmla="*/ 33 h 33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112" h="33">
                    <a:moveTo>
                      <a:pt x="4" y="33"/>
                    </a:moveTo>
                    <a:lnTo>
                      <a:pt x="0" y="33"/>
                    </a:lnTo>
                    <a:lnTo>
                      <a:pt x="18" y="33"/>
                    </a:lnTo>
                    <a:lnTo>
                      <a:pt x="22" y="29"/>
                    </a:lnTo>
                    <a:lnTo>
                      <a:pt x="33" y="29"/>
                    </a:lnTo>
                    <a:lnTo>
                      <a:pt x="40" y="26"/>
                    </a:lnTo>
                    <a:lnTo>
                      <a:pt x="43" y="22"/>
                    </a:lnTo>
                    <a:lnTo>
                      <a:pt x="51" y="18"/>
                    </a:lnTo>
                    <a:lnTo>
                      <a:pt x="58" y="18"/>
                    </a:lnTo>
                    <a:lnTo>
                      <a:pt x="65" y="15"/>
                    </a:lnTo>
                    <a:lnTo>
                      <a:pt x="72" y="15"/>
                    </a:lnTo>
                    <a:lnTo>
                      <a:pt x="76" y="11"/>
                    </a:lnTo>
                    <a:lnTo>
                      <a:pt x="101" y="11"/>
                    </a:lnTo>
                    <a:lnTo>
                      <a:pt x="108" y="15"/>
                    </a:lnTo>
                    <a:lnTo>
                      <a:pt x="112" y="8"/>
                    </a:lnTo>
                    <a:lnTo>
                      <a:pt x="104" y="4"/>
                    </a:lnTo>
                    <a:lnTo>
                      <a:pt x="97" y="4"/>
                    </a:lnTo>
                    <a:lnTo>
                      <a:pt x="90" y="0"/>
                    </a:lnTo>
                    <a:lnTo>
                      <a:pt x="83" y="4"/>
                    </a:lnTo>
                    <a:lnTo>
                      <a:pt x="68" y="4"/>
                    </a:lnTo>
                    <a:lnTo>
                      <a:pt x="61" y="8"/>
                    </a:lnTo>
                    <a:lnTo>
                      <a:pt x="54" y="11"/>
                    </a:lnTo>
                    <a:lnTo>
                      <a:pt x="47" y="15"/>
                    </a:lnTo>
                    <a:lnTo>
                      <a:pt x="43" y="15"/>
                    </a:lnTo>
                    <a:lnTo>
                      <a:pt x="36" y="18"/>
                    </a:lnTo>
                    <a:lnTo>
                      <a:pt x="29" y="22"/>
                    </a:lnTo>
                    <a:lnTo>
                      <a:pt x="22" y="22"/>
                    </a:lnTo>
                    <a:lnTo>
                      <a:pt x="15" y="26"/>
                    </a:lnTo>
                    <a:lnTo>
                      <a:pt x="0" y="26"/>
                    </a:lnTo>
                    <a:lnTo>
                      <a:pt x="4" y="3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80" name="Freeform 114"/>
              <p:cNvSpPr>
                <a:spLocks/>
              </p:cNvSpPr>
              <p:nvPr/>
            </p:nvSpPr>
            <p:spPr bwMode="auto">
              <a:xfrm>
                <a:off x="2775" y="1651"/>
                <a:ext cx="58" cy="25"/>
              </a:xfrm>
              <a:custGeom>
                <a:avLst/>
                <a:gdLst>
                  <a:gd name="T0" fmla="*/ 0 w 58"/>
                  <a:gd name="T1" fmla="*/ 18 h 25"/>
                  <a:gd name="T2" fmla="*/ 4 w 58"/>
                  <a:gd name="T3" fmla="*/ 25 h 25"/>
                  <a:gd name="T4" fmla="*/ 11 w 58"/>
                  <a:gd name="T5" fmla="*/ 25 h 25"/>
                  <a:gd name="T6" fmla="*/ 15 w 58"/>
                  <a:gd name="T7" fmla="*/ 21 h 25"/>
                  <a:gd name="T8" fmla="*/ 22 w 58"/>
                  <a:gd name="T9" fmla="*/ 18 h 25"/>
                  <a:gd name="T10" fmla="*/ 29 w 58"/>
                  <a:gd name="T11" fmla="*/ 18 h 25"/>
                  <a:gd name="T12" fmla="*/ 36 w 58"/>
                  <a:gd name="T13" fmla="*/ 14 h 25"/>
                  <a:gd name="T14" fmla="*/ 43 w 58"/>
                  <a:gd name="T15" fmla="*/ 10 h 25"/>
                  <a:gd name="T16" fmla="*/ 51 w 58"/>
                  <a:gd name="T17" fmla="*/ 7 h 25"/>
                  <a:gd name="T18" fmla="*/ 58 w 58"/>
                  <a:gd name="T19" fmla="*/ 7 h 25"/>
                  <a:gd name="T20" fmla="*/ 54 w 58"/>
                  <a:gd name="T21" fmla="*/ 0 h 25"/>
                  <a:gd name="T22" fmla="*/ 47 w 58"/>
                  <a:gd name="T23" fmla="*/ 3 h 25"/>
                  <a:gd name="T24" fmla="*/ 43 w 58"/>
                  <a:gd name="T25" fmla="*/ 7 h 25"/>
                  <a:gd name="T26" fmla="*/ 36 w 58"/>
                  <a:gd name="T27" fmla="*/ 7 h 25"/>
                  <a:gd name="T28" fmla="*/ 29 w 58"/>
                  <a:gd name="T29" fmla="*/ 10 h 25"/>
                  <a:gd name="T30" fmla="*/ 22 w 58"/>
                  <a:gd name="T31" fmla="*/ 10 h 25"/>
                  <a:gd name="T32" fmla="*/ 15 w 58"/>
                  <a:gd name="T33" fmla="*/ 14 h 25"/>
                  <a:gd name="T34" fmla="*/ 7 w 58"/>
                  <a:gd name="T35" fmla="*/ 14 h 25"/>
                  <a:gd name="T36" fmla="*/ 0 w 58"/>
                  <a:gd name="T37" fmla="*/ 18 h 25"/>
                  <a:gd name="T38" fmla="*/ 4 w 58"/>
                  <a:gd name="T39" fmla="*/ 25 h 25"/>
                  <a:gd name="T40" fmla="*/ 0 w 58"/>
                  <a:gd name="T41" fmla="*/ 18 h 2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58"/>
                  <a:gd name="T64" fmla="*/ 0 h 25"/>
                  <a:gd name="T65" fmla="*/ 58 w 58"/>
                  <a:gd name="T66" fmla="*/ 25 h 25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58" h="25">
                    <a:moveTo>
                      <a:pt x="0" y="18"/>
                    </a:moveTo>
                    <a:lnTo>
                      <a:pt x="4" y="25"/>
                    </a:lnTo>
                    <a:lnTo>
                      <a:pt x="11" y="25"/>
                    </a:lnTo>
                    <a:lnTo>
                      <a:pt x="15" y="21"/>
                    </a:lnTo>
                    <a:lnTo>
                      <a:pt x="22" y="18"/>
                    </a:lnTo>
                    <a:lnTo>
                      <a:pt x="29" y="18"/>
                    </a:lnTo>
                    <a:lnTo>
                      <a:pt x="36" y="14"/>
                    </a:lnTo>
                    <a:lnTo>
                      <a:pt x="43" y="10"/>
                    </a:lnTo>
                    <a:lnTo>
                      <a:pt x="51" y="7"/>
                    </a:lnTo>
                    <a:lnTo>
                      <a:pt x="58" y="7"/>
                    </a:lnTo>
                    <a:lnTo>
                      <a:pt x="54" y="0"/>
                    </a:lnTo>
                    <a:lnTo>
                      <a:pt x="47" y="3"/>
                    </a:lnTo>
                    <a:lnTo>
                      <a:pt x="43" y="7"/>
                    </a:lnTo>
                    <a:lnTo>
                      <a:pt x="36" y="7"/>
                    </a:lnTo>
                    <a:lnTo>
                      <a:pt x="29" y="10"/>
                    </a:lnTo>
                    <a:lnTo>
                      <a:pt x="22" y="10"/>
                    </a:lnTo>
                    <a:lnTo>
                      <a:pt x="15" y="14"/>
                    </a:lnTo>
                    <a:lnTo>
                      <a:pt x="7" y="14"/>
                    </a:lnTo>
                    <a:lnTo>
                      <a:pt x="0" y="18"/>
                    </a:lnTo>
                    <a:lnTo>
                      <a:pt x="4" y="25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81" name="Freeform 115"/>
              <p:cNvSpPr>
                <a:spLocks/>
              </p:cNvSpPr>
              <p:nvPr/>
            </p:nvSpPr>
            <p:spPr bwMode="auto">
              <a:xfrm>
                <a:off x="2775" y="1622"/>
                <a:ext cx="137" cy="54"/>
              </a:xfrm>
              <a:custGeom>
                <a:avLst/>
                <a:gdLst>
                  <a:gd name="T0" fmla="*/ 133 w 137"/>
                  <a:gd name="T1" fmla="*/ 3 h 54"/>
                  <a:gd name="T2" fmla="*/ 137 w 137"/>
                  <a:gd name="T3" fmla="*/ 3 h 54"/>
                  <a:gd name="T4" fmla="*/ 126 w 137"/>
                  <a:gd name="T5" fmla="*/ 0 h 54"/>
                  <a:gd name="T6" fmla="*/ 108 w 137"/>
                  <a:gd name="T7" fmla="*/ 0 h 54"/>
                  <a:gd name="T8" fmla="*/ 97 w 137"/>
                  <a:gd name="T9" fmla="*/ 3 h 54"/>
                  <a:gd name="T10" fmla="*/ 90 w 137"/>
                  <a:gd name="T11" fmla="*/ 3 h 54"/>
                  <a:gd name="T12" fmla="*/ 79 w 137"/>
                  <a:gd name="T13" fmla="*/ 7 h 54"/>
                  <a:gd name="T14" fmla="*/ 72 w 137"/>
                  <a:gd name="T15" fmla="*/ 11 h 54"/>
                  <a:gd name="T16" fmla="*/ 65 w 137"/>
                  <a:gd name="T17" fmla="*/ 14 h 54"/>
                  <a:gd name="T18" fmla="*/ 54 w 137"/>
                  <a:gd name="T19" fmla="*/ 18 h 54"/>
                  <a:gd name="T20" fmla="*/ 47 w 137"/>
                  <a:gd name="T21" fmla="*/ 21 h 54"/>
                  <a:gd name="T22" fmla="*/ 40 w 137"/>
                  <a:gd name="T23" fmla="*/ 25 h 54"/>
                  <a:gd name="T24" fmla="*/ 33 w 137"/>
                  <a:gd name="T25" fmla="*/ 32 h 54"/>
                  <a:gd name="T26" fmla="*/ 25 w 137"/>
                  <a:gd name="T27" fmla="*/ 36 h 54"/>
                  <a:gd name="T28" fmla="*/ 15 w 137"/>
                  <a:gd name="T29" fmla="*/ 39 h 54"/>
                  <a:gd name="T30" fmla="*/ 7 w 137"/>
                  <a:gd name="T31" fmla="*/ 43 h 54"/>
                  <a:gd name="T32" fmla="*/ 0 w 137"/>
                  <a:gd name="T33" fmla="*/ 47 h 54"/>
                  <a:gd name="T34" fmla="*/ 4 w 137"/>
                  <a:gd name="T35" fmla="*/ 54 h 54"/>
                  <a:gd name="T36" fmla="*/ 11 w 137"/>
                  <a:gd name="T37" fmla="*/ 50 h 54"/>
                  <a:gd name="T38" fmla="*/ 18 w 137"/>
                  <a:gd name="T39" fmla="*/ 47 h 54"/>
                  <a:gd name="T40" fmla="*/ 29 w 137"/>
                  <a:gd name="T41" fmla="*/ 39 h 54"/>
                  <a:gd name="T42" fmla="*/ 36 w 137"/>
                  <a:gd name="T43" fmla="*/ 36 h 54"/>
                  <a:gd name="T44" fmla="*/ 43 w 137"/>
                  <a:gd name="T45" fmla="*/ 32 h 54"/>
                  <a:gd name="T46" fmla="*/ 51 w 137"/>
                  <a:gd name="T47" fmla="*/ 29 h 54"/>
                  <a:gd name="T48" fmla="*/ 58 w 137"/>
                  <a:gd name="T49" fmla="*/ 25 h 54"/>
                  <a:gd name="T50" fmla="*/ 69 w 137"/>
                  <a:gd name="T51" fmla="*/ 21 h 54"/>
                  <a:gd name="T52" fmla="*/ 76 w 137"/>
                  <a:gd name="T53" fmla="*/ 18 h 54"/>
                  <a:gd name="T54" fmla="*/ 83 w 137"/>
                  <a:gd name="T55" fmla="*/ 14 h 54"/>
                  <a:gd name="T56" fmla="*/ 94 w 137"/>
                  <a:gd name="T57" fmla="*/ 11 h 54"/>
                  <a:gd name="T58" fmla="*/ 101 w 137"/>
                  <a:gd name="T59" fmla="*/ 11 h 54"/>
                  <a:gd name="T60" fmla="*/ 108 w 137"/>
                  <a:gd name="T61" fmla="*/ 7 h 54"/>
                  <a:gd name="T62" fmla="*/ 126 w 137"/>
                  <a:gd name="T63" fmla="*/ 7 h 54"/>
                  <a:gd name="T64" fmla="*/ 133 w 137"/>
                  <a:gd name="T65" fmla="*/ 11 h 54"/>
                  <a:gd name="T66" fmla="*/ 137 w 137"/>
                  <a:gd name="T67" fmla="*/ 11 h 54"/>
                  <a:gd name="T68" fmla="*/ 133 w 137"/>
                  <a:gd name="T69" fmla="*/ 11 h 54"/>
                  <a:gd name="T70" fmla="*/ 137 w 137"/>
                  <a:gd name="T71" fmla="*/ 11 h 54"/>
                  <a:gd name="T72" fmla="*/ 133 w 137"/>
                  <a:gd name="T73" fmla="*/ 3 h 54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37"/>
                  <a:gd name="T112" fmla="*/ 0 h 54"/>
                  <a:gd name="T113" fmla="*/ 137 w 137"/>
                  <a:gd name="T114" fmla="*/ 54 h 54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37" h="54">
                    <a:moveTo>
                      <a:pt x="133" y="3"/>
                    </a:moveTo>
                    <a:lnTo>
                      <a:pt x="137" y="3"/>
                    </a:lnTo>
                    <a:lnTo>
                      <a:pt x="126" y="0"/>
                    </a:lnTo>
                    <a:lnTo>
                      <a:pt x="108" y="0"/>
                    </a:lnTo>
                    <a:lnTo>
                      <a:pt x="97" y="3"/>
                    </a:lnTo>
                    <a:lnTo>
                      <a:pt x="90" y="3"/>
                    </a:lnTo>
                    <a:lnTo>
                      <a:pt x="79" y="7"/>
                    </a:lnTo>
                    <a:lnTo>
                      <a:pt x="72" y="11"/>
                    </a:lnTo>
                    <a:lnTo>
                      <a:pt x="65" y="14"/>
                    </a:lnTo>
                    <a:lnTo>
                      <a:pt x="54" y="18"/>
                    </a:lnTo>
                    <a:lnTo>
                      <a:pt x="47" y="21"/>
                    </a:lnTo>
                    <a:lnTo>
                      <a:pt x="40" y="25"/>
                    </a:lnTo>
                    <a:lnTo>
                      <a:pt x="33" y="32"/>
                    </a:lnTo>
                    <a:lnTo>
                      <a:pt x="25" y="36"/>
                    </a:lnTo>
                    <a:lnTo>
                      <a:pt x="15" y="39"/>
                    </a:lnTo>
                    <a:lnTo>
                      <a:pt x="7" y="43"/>
                    </a:lnTo>
                    <a:lnTo>
                      <a:pt x="0" y="47"/>
                    </a:lnTo>
                    <a:lnTo>
                      <a:pt x="4" y="54"/>
                    </a:lnTo>
                    <a:lnTo>
                      <a:pt x="11" y="50"/>
                    </a:lnTo>
                    <a:lnTo>
                      <a:pt x="18" y="47"/>
                    </a:lnTo>
                    <a:lnTo>
                      <a:pt x="29" y="39"/>
                    </a:lnTo>
                    <a:lnTo>
                      <a:pt x="36" y="36"/>
                    </a:lnTo>
                    <a:lnTo>
                      <a:pt x="43" y="32"/>
                    </a:lnTo>
                    <a:lnTo>
                      <a:pt x="51" y="29"/>
                    </a:lnTo>
                    <a:lnTo>
                      <a:pt x="58" y="25"/>
                    </a:lnTo>
                    <a:lnTo>
                      <a:pt x="69" y="21"/>
                    </a:lnTo>
                    <a:lnTo>
                      <a:pt x="76" y="18"/>
                    </a:lnTo>
                    <a:lnTo>
                      <a:pt x="83" y="14"/>
                    </a:lnTo>
                    <a:lnTo>
                      <a:pt x="94" y="11"/>
                    </a:lnTo>
                    <a:lnTo>
                      <a:pt x="101" y="11"/>
                    </a:lnTo>
                    <a:lnTo>
                      <a:pt x="108" y="7"/>
                    </a:lnTo>
                    <a:lnTo>
                      <a:pt x="126" y="7"/>
                    </a:lnTo>
                    <a:lnTo>
                      <a:pt x="133" y="11"/>
                    </a:lnTo>
                    <a:lnTo>
                      <a:pt x="137" y="11"/>
                    </a:lnTo>
                    <a:lnTo>
                      <a:pt x="133" y="11"/>
                    </a:lnTo>
                    <a:lnTo>
                      <a:pt x="137" y="11"/>
                    </a:lnTo>
                    <a:lnTo>
                      <a:pt x="133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82" name="Freeform 116"/>
              <p:cNvSpPr>
                <a:spLocks/>
              </p:cNvSpPr>
              <p:nvPr/>
            </p:nvSpPr>
            <p:spPr bwMode="auto">
              <a:xfrm>
                <a:off x="2908" y="1600"/>
                <a:ext cx="15" cy="33"/>
              </a:xfrm>
              <a:custGeom>
                <a:avLst/>
                <a:gdLst>
                  <a:gd name="T0" fmla="*/ 0 w 15"/>
                  <a:gd name="T1" fmla="*/ 4 h 33"/>
                  <a:gd name="T2" fmla="*/ 4 w 15"/>
                  <a:gd name="T3" fmla="*/ 4 h 33"/>
                  <a:gd name="T4" fmla="*/ 4 w 15"/>
                  <a:gd name="T5" fmla="*/ 11 h 33"/>
                  <a:gd name="T6" fmla="*/ 7 w 15"/>
                  <a:gd name="T7" fmla="*/ 15 h 33"/>
                  <a:gd name="T8" fmla="*/ 4 w 15"/>
                  <a:gd name="T9" fmla="*/ 22 h 33"/>
                  <a:gd name="T10" fmla="*/ 0 w 15"/>
                  <a:gd name="T11" fmla="*/ 25 h 33"/>
                  <a:gd name="T12" fmla="*/ 4 w 15"/>
                  <a:gd name="T13" fmla="*/ 33 h 33"/>
                  <a:gd name="T14" fmla="*/ 11 w 15"/>
                  <a:gd name="T15" fmla="*/ 25 h 33"/>
                  <a:gd name="T16" fmla="*/ 15 w 15"/>
                  <a:gd name="T17" fmla="*/ 15 h 33"/>
                  <a:gd name="T18" fmla="*/ 11 w 15"/>
                  <a:gd name="T19" fmla="*/ 7 h 33"/>
                  <a:gd name="T20" fmla="*/ 7 w 15"/>
                  <a:gd name="T21" fmla="*/ 0 h 33"/>
                  <a:gd name="T22" fmla="*/ 0 w 15"/>
                  <a:gd name="T23" fmla="*/ 4 h 33"/>
                  <a:gd name="T24" fmla="*/ 4 w 15"/>
                  <a:gd name="T25" fmla="*/ 4 h 33"/>
                  <a:gd name="T26" fmla="*/ 0 w 15"/>
                  <a:gd name="T27" fmla="*/ 4 h 3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5"/>
                  <a:gd name="T43" fmla="*/ 0 h 33"/>
                  <a:gd name="T44" fmla="*/ 15 w 15"/>
                  <a:gd name="T45" fmla="*/ 33 h 33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5" h="33">
                    <a:moveTo>
                      <a:pt x="0" y="4"/>
                    </a:moveTo>
                    <a:lnTo>
                      <a:pt x="4" y="4"/>
                    </a:lnTo>
                    <a:lnTo>
                      <a:pt x="4" y="11"/>
                    </a:lnTo>
                    <a:lnTo>
                      <a:pt x="7" y="15"/>
                    </a:lnTo>
                    <a:lnTo>
                      <a:pt x="4" y="22"/>
                    </a:lnTo>
                    <a:lnTo>
                      <a:pt x="0" y="25"/>
                    </a:lnTo>
                    <a:lnTo>
                      <a:pt x="4" y="33"/>
                    </a:lnTo>
                    <a:lnTo>
                      <a:pt x="11" y="25"/>
                    </a:lnTo>
                    <a:lnTo>
                      <a:pt x="15" y="15"/>
                    </a:lnTo>
                    <a:lnTo>
                      <a:pt x="11" y="7"/>
                    </a:lnTo>
                    <a:lnTo>
                      <a:pt x="7" y="0"/>
                    </a:lnTo>
                    <a:lnTo>
                      <a:pt x="0" y="4"/>
                    </a:lnTo>
                    <a:lnTo>
                      <a:pt x="4" y="4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83" name="Freeform 117"/>
              <p:cNvSpPr>
                <a:spLocks/>
              </p:cNvSpPr>
              <p:nvPr/>
            </p:nvSpPr>
            <p:spPr bwMode="auto">
              <a:xfrm>
                <a:off x="2858" y="1579"/>
                <a:ext cx="57" cy="25"/>
              </a:xfrm>
              <a:custGeom>
                <a:avLst/>
                <a:gdLst>
                  <a:gd name="T0" fmla="*/ 4 w 57"/>
                  <a:gd name="T1" fmla="*/ 10 h 25"/>
                  <a:gd name="T2" fmla="*/ 11 w 57"/>
                  <a:gd name="T3" fmla="*/ 7 h 25"/>
                  <a:gd name="T4" fmla="*/ 32 w 57"/>
                  <a:gd name="T5" fmla="*/ 7 h 25"/>
                  <a:gd name="T6" fmla="*/ 36 w 57"/>
                  <a:gd name="T7" fmla="*/ 10 h 25"/>
                  <a:gd name="T8" fmla="*/ 43 w 57"/>
                  <a:gd name="T9" fmla="*/ 14 h 25"/>
                  <a:gd name="T10" fmla="*/ 47 w 57"/>
                  <a:gd name="T11" fmla="*/ 18 h 25"/>
                  <a:gd name="T12" fmla="*/ 50 w 57"/>
                  <a:gd name="T13" fmla="*/ 25 h 25"/>
                  <a:gd name="T14" fmla="*/ 57 w 57"/>
                  <a:gd name="T15" fmla="*/ 21 h 25"/>
                  <a:gd name="T16" fmla="*/ 54 w 57"/>
                  <a:gd name="T17" fmla="*/ 14 h 25"/>
                  <a:gd name="T18" fmla="*/ 47 w 57"/>
                  <a:gd name="T19" fmla="*/ 7 h 25"/>
                  <a:gd name="T20" fmla="*/ 39 w 57"/>
                  <a:gd name="T21" fmla="*/ 3 h 25"/>
                  <a:gd name="T22" fmla="*/ 32 w 57"/>
                  <a:gd name="T23" fmla="*/ 0 h 25"/>
                  <a:gd name="T24" fmla="*/ 11 w 57"/>
                  <a:gd name="T25" fmla="*/ 0 h 25"/>
                  <a:gd name="T26" fmla="*/ 0 w 57"/>
                  <a:gd name="T27" fmla="*/ 3 h 25"/>
                  <a:gd name="T28" fmla="*/ 4 w 57"/>
                  <a:gd name="T29" fmla="*/ 10 h 2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57"/>
                  <a:gd name="T46" fmla="*/ 0 h 25"/>
                  <a:gd name="T47" fmla="*/ 57 w 57"/>
                  <a:gd name="T48" fmla="*/ 25 h 25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57" h="25">
                    <a:moveTo>
                      <a:pt x="4" y="10"/>
                    </a:moveTo>
                    <a:lnTo>
                      <a:pt x="11" y="7"/>
                    </a:lnTo>
                    <a:lnTo>
                      <a:pt x="32" y="7"/>
                    </a:lnTo>
                    <a:lnTo>
                      <a:pt x="36" y="10"/>
                    </a:lnTo>
                    <a:lnTo>
                      <a:pt x="43" y="14"/>
                    </a:lnTo>
                    <a:lnTo>
                      <a:pt x="47" y="18"/>
                    </a:lnTo>
                    <a:lnTo>
                      <a:pt x="50" y="25"/>
                    </a:lnTo>
                    <a:lnTo>
                      <a:pt x="57" y="21"/>
                    </a:lnTo>
                    <a:lnTo>
                      <a:pt x="54" y="14"/>
                    </a:lnTo>
                    <a:lnTo>
                      <a:pt x="47" y="7"/>
                    </a:lnTo>
                    <a:lnTo>
                      <a:pt x="39" y="3"/>
                    </a:lnTo>
                    <a:lnTo>
                      <a:pt x="32" y="0"/>
                    </a:lnTo>
                    <a:lnTo>
                      <a:pt x="11" y="0"/>
                    </a:lnTo>
                    <a:lnTo>
                      <a:pt x="0" y="3"/>
                    </a:lnTo>
                    <a:lnTo>
                      <a:pt x="4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84" name="Freeform 118"/>
              <p:cNvSpPr>
                <a:spLocks/>
              </p:cNvSpPr>
              <p:nvPr/>
            </p:nvSpPr>
            <p:spPr bwMode="auto">
              <a:xfrm>
                <a:off x="2721" y="1582"/>
                <a:ext cx="141" cy="90"/>
              </a:xfrm>
              <a:custGeom>
                <a:avLst/>
                <a:gdLst>
                  <a:gd name="T0" fmla="*/ 7 w 141"/>
                  <a:gd name="T1" fmla="*/ 90 h 90"/>
                  <a:gd name="T2" fmla="*/ 4 w 141"/>
                  <a:gd name="T3" fmla="*/ 90 h 90"/>
                  <a:gd name="T4" fmla="*/ 11 w 141"/>
                  <a:gd name="T5" fmla="*/ 83 h 90"/>
                  <a:gd name="T6" fmla="*/ 22 w 141"/>
                  <a:gd name="T7" fmla="*/ 79 h 90"/>
                  <a:gd name="T8" fmla="*/ 29 w 141"/>
                  <a:gd name="T9" fmla="*/ 72 h 90"/>
                  <a:gd name="T10" fmla="*/ 40 w 141"/>
                  <a:gd name="T11" fmla="*/ 69 h 90"/>
                  <a:gd name="T12" fmla="*/ 47 w 141"/>
                  <a:gd name="T13" fmla="*/ 61 h 90"/>
                  <a:gd name="T14" fmla="*/ 54 w 141"/>
                  <a:gd name="T15" fmla="*/ 58 h 90"/>
                  <a:gd name="T16" fmla="*/ 65 w 141"/>
                  <a:gd name="T17" fmla="*/ 51 h 90"/>
                  <a:gd name="T18" fmla="*/ 72 w 141"/>
                  <a:gd name="T19" fmla="*/ 47 h 90"/>
                  <a:gd name="T20" fmla="*/ 79 w 141"/>
                  <a:gd name="T21" fmla="*/ 40 h 90"/>
                  <a:gd name="T22" fmla="*/ 90 w 141"/>
                  <a:gd name="T23" fmla="*/ 36 h 90"/>
                  <a:gd name="T24" fmla="*/ 97 w 141"/>
                  <a:gd name="T25" fmla="*/ 33 h 90"/>
                  <a:gd name="T26" fmla="*/ 108 w 141"/>
                  <a:gd name="T27" fmla="*/ 25 h 90"/>
                  <a:gd name="T28" fmla="*/ 115 w 141"/>
                  <a:gd name="T29" fmla="*/ 22 h 90"/>
                  <a:gd name="T30" fmla="*/ 123 w 141"/>
                  <a:gd name="T31" fmla="*/ 18 h 90"/>
                  <a:gd name="T32" fmla="*/ 130 w 141"/>
                  <a:gd name="T33" fmla="*/ 11 h 90"/>
                  <a:gd name="T34" fmla="*/ 141 w 141"/>
                  <a:gd name="T35" fmla="*/ 7 h 90"/>
                  <a:gd name="T36" fmla="*/ 137 w 141"/>
                  <a:gd name="T37" fmla="*/ 0 h 90"/>
                  <a:gd name="T38" fmla="*/ 130 w 141"/>
                  <a:gd name="T39" fmla="*/ 4 h 90"/>
                  <a:gd name="T40" fmla="*/ 119 w 141"/>
                  <a:gd name="T41" fmla="*/ 7 h 90"/>
                  <a:gd name="T42" fmla="*/ 112 w 141"/>
                  <a:gd name="T43" fmla="*/ 15 h 90"/>
                  <a:gd name="T44" fmla="*/ 101 w 141"/>
                  <a:gd name="T45" fmla="*/ 18 h 90"/>
                  <a:gd name="T46" fmla="*/ 94 w 141"/>
                  <a:gd name="T47" fmla="*/ 25 h 90"/>
                  <a:gd name="T48" fmla="*/ 87 w 141"/>
                  <a:gd name="T49" fmla="*/ 29 h 90"/>
                  <a:gd name="T50" fmla="*/ 76 w 141"/>
                  <a:gd name="T51" fmla="*/ 36 h 90"/>
                  <a:gd name="T52" fmla="*/ 69 w 141"/>
                  <a:gd name="T53" fmla="*/ 40 h 90"/>
                  <a:gd name="T54" fmla="*/ 61 w 141"/>
                  <a:gd name="T55" fmla="*/ 47 h 90"/>
                  <a:gd name="T56" fmla="*/ 51 w 141"/>
                  <a:gd name="T57" fmla="*/ 51 h 90"/>
                  <a:gd name="T58" fmla="*/ 43 w 141"/>
                  <a:gd name="T59" fmla="*/ 58 h 90"/>
                  <a:gd name="T60" fmla="*/ 36 w 141"/>
                  <a:gd name="T61" fmla="*/ 61 h 90"/>
                  <a:gd name="T62" fmla="*/ 25 w 141"/>
                  <a:gd name="T63" fmla="*/ 69 h 90"/>
                  <a:gd name="T64" fmla="*/ 18 w 141"/>
                  <a:gd name="T65" fmla="*/ 72 h 90"/>
                  <a:gd name="T66" fmla="*/ 11 w 141"/>
                  <a:gd name="T67" fmla="*/ 79 h 90"/>
                  <a:gd name="T68" fmla="*/ 0 w 141"/>
                  <a:gd name="T69" fmla="*/ 83 h 90"/>
                  <a:gd name="T70" fmla="*/ 7 w 141"/>
                  <a:gd name="T71" fmla="*/ 90 h 90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41"/>
                  <a:gd name="T109" fmla="*/ 0 h 90"/>
                  <a:gd name="T110" fmla="*/ 141 w 141"/>
                  <a:gd name="T111" fmla="*/ 90 h 90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41" h="90">
                    <a:moveTo>
                      <a:pt x="7" y="90"/>
                    </a:moveTo>
                    <a:lnTo>
                      <a:pt x="4" y="90"/>
                    </a:lnTo>
                    <a:lnTo>
                      <a:pt x="11" y="83"/>
                    </a:lnTo>
                    <a:lnTo>
                      <a:pt x="22" y="79"/>
                    </a:lnTo>
                    <a:lnTo>
                      <a:pt x="29" y="72"/>
                    </a:lnTo>
                    <a:lnTo>
                      <a:pt x="40" y="69"/>
                    </a:lnTo>
                    <a:lnTo>
                      <a:pt x="47" y="61"/>
                    </a:lnTo>
                    <a:lnTo>
                      <a:pt x="54" y="58"/>
                    </a:lnTo>
                    <a:lnTo>
                      <a:pt x="65" y="51"/>
                    </a:lnTo>
                    <a:lnTo>
                      <a:pt x="72" y="47"/>
                    </a:lnTo>
                    <a:lnTo>
                      <a:pt x="79" y="40"/>
                    </a:lnTo>
                    <a:lnTo>
                      <a:pt x="90" y="36"/>
                    </a:lnTo>
                    <a:lnTo>
                      <a:pt x="97" y="33"/>
                    </a:lnTo>
                    <a:lnTo>
                      <a:pt x="108" y="25"/>
                    </a:lnTo>
                    <a:lnTo>
                      <a:pt x="115" y="22"/>
                    </a:lnTo>
                    <a:lnTo>
                      <a:pt x="123" y="18"/>
                    </a:lnTo>
                    <a:lnTo>
                      <a:pt x="130" y="11"/>
                    </a:lnTo>
                    <a:lnTo>
                      <a:pt x="141" y="7"/>
                    </a:lnTo>
                    <a:lnTo>
                      <a:pt x="137" y="0"/>
                    </a:lnTo>
                    <a:lnTo>
                      <a:pt x="130" y="4"/>
                    </a:lnTo>
                    <a:lnTo>
                      <a:pt x="119" y="7"/>
                    </a:lnTo>
                    <a:lnTo>
                      <a:pt x="112" y="15"/>
                    </a:lnTo>
                    <a:lnTo>
                      <a:pt x="101" y="18"/>
                    </a:lnTo>
                    <a:lnTo>
                      <a:pt x="94" y="25"/>
                    </a:lnTo>
                    <a:lnTo>
                      <a:pt x="87" y="29"/>
                    </a:lnTo>
                    <a:lnTo>
                      <a:pt x="76" y="36"/>
                    </a:lnTo>
                    <a:lnTo>
                      <a:pt x="69" y="40"/>
                    </a:lnTo>
                    <a:lnTo>
                      <a:pt x="61" y="47"/>
                    </a:lnTo>
                    <a:lnTo>
                      <a:pt x="51" y="51"/>
                    </a:lnTo>
                    <a:lnTo>
                      <a:pt x="43" y="58"/>
                    </a:lnTo>
                    <a:lnTo>
                      <a:pt x="36" y="61"/>
                    </a:lnTo>
                    <a:lnTo>
                      <a:pt x="25" y="69"/>
                    </a:lnTo>
                    <a:lnTo>
                      <a:pt x="18" y="72"/>
                    </a:lnTo>
                    <a:lnTo>
                      <a:pt x="11" y="79"/>
                    </a:lnTo>
                    <a:lnTo>
                      <a:pt x="0" y="83"/>
                    </a:lnTo>
                    <a:lnTo>
                      <a:pt x="7" y="9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85" name="Freeform 119"/>
              <p:cNvSpPr>
                <a:spLocks/>
              </p:cNvSpPr>
              <p:nvPr/>
            </p:nvSpPr>
            <p:spPr bwMode="auto">
              <a:xfrm>
                <a:off x="2707" y="1665"/>
                <a:ext cx="21" cy="22"/>
              </a:xfrm>
              <a:custGeom>
                <a:avLst/>
                <a:gdLst>
                  <a:gd name="T0" fmla="*/ 7 w 21"/>
                  <a:gd name="T1" fmla="*/ 18 h 22"/>
                  <a:gd name="T2" fmla="*/ 3 w 21"/>
                  <a:gd name="T3" fmla="*/ 22 h 22"/>
                  <a:gd name="T4" fmla="*/ 21 w 21"/>
                  <a:gd name="T5" fmla="*/ 7 h 22"/>
                  <a:gd name="T6" fmla="*/ 14 w 21"/>
                  <a:gd name="T7" fmla="*/ 0 h 22"/>
                  <a:gd name="T8" fmla="*/ 0 w 21"/>
                  <a:gd name="T9" fmla="*/ 18 h 22"/>
                  <a:gd name="T10" fmla="*/ 7 w 21"/>
                  <a:gd name="T11" fmla="*/ 18 h 2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1"/>
                  <a:gd name="T19" fmla="*/ 0 h 22"/>
                  <a:gd name="T20" fmla="*/ 21 w 21"/>
                  <a:gd name="T21" fmla="*/ 22 h 2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" h="22">
                    <a:moveTo>
                      <a:pt x="7" y="18"/>
                    </a:moveTo>
                    <a:lnTo>
                      <a:pt x="3" y="22"/>
                    </a:lnTo>
                    <a:lnTo>
                      <a:pt x="21" y="7"/>
                    </a:lnTo>
                    <a:lnTo>
                      <a:pt x="14" y="0"/>
                    </a:lnTo>
                    <a:lnTo>
                      <a:pt x="0" y="18"/>
                    </a:lnTo>
                    <a:lnTo>
                      <a:pt x="7" y="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86" name="Freeform 120"/>
              <p:cNvSpPr>
                <a:spLocks/>
              </p:cNvSpPr>
              <p:nvPr/>
            </p:nvSpPr>
            <p:spPr bwMode="auto">
              <a:xfrm>
                <a:off x="2707" y="1683"/>
                <a:ext cx="25" cy="14"/>
              </a:xfrm>
              <a:custGeom>
                <a:avLst/>
                <a:gdLst>
                  <a:gd name="T0" fmla="*/ 25 w 25"/>
                  <a:gd name="T1" fmla="*/ 14 h 14"/>
                  <a:gd name="T2" fmla="*/ 21 w 25"/>
                  <a:gd name="T3" fmla="*/ 11 h 14"/>
                  <a:gd name="T4" fmla="*/ 21 w 25"/>
                  <a:gd name="T5" fmla="*/ 7 h 14"/>
                  <a:gd name="T6" fmla="*/ 11 w 25"/>
                  <a:gd name="T7" fmla="*/ 7 h 14"/>
                  <a:gd name="T8" fmla="*/ 11 w 25"/>
                  <a:gd name="T9" fmla="*/ 4 h 14"/>
                  <a:gd name="T10" fmla="*/ 7 w 25"/>
                  <a:gd name="T11" fmla="*/ 4 h 14"/>
                  <a:gd name="T12" fmla="*/ 7 w 25"/>
                  <a:gd name="T13" fmla="*/ 0 h 14"/>
                  <a:gd name="T14" fmla="*/ 0 w 25"/>
                  <a:gd name="T15" fmla="*/ 0 h 14"/>
                  <a:gd name="T16" fmla="*/ 0 w 25"/>
                  <a:gd name="T17" fmla="*/ 7 h 14"/>
                  <a:gd name="T18" fmla="*/ 3 w 25"/>
                  <a:gd name="T19" fmla="*/ 7 h 14"/>
                  <a:gd name="T20" fmla="*/ 11 w 25"/>
                  <a:gd name="T21" fmla="*/ 14 h 14"/>
                  <a:gd name="T22" fmla="*/ 25 w 25"/>
                  <a:gd name="T23" fmla="*/ 14 h 14"/>
                  <a:gd name="T24" fmla="*/ 25 w 25"/>
                  <a:gd name="T25" fmla="*/ 11 h 14"/>
                  <a:gd name="T26" fmla="*/ 21 w 25"/>
                  <a:gd name="T27" fmla="*/ 11 h 14"/>
                  <a:gd name="T28" fmla="*/ 25 w 25"/>
                  <a:gd name="T29" fmla="*/ 14 h 14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5"/>
                  <a:gd name="T46" fmla="*/ 0 h 14"/>
                  <a:gd name="T47" fmla="*/ 25 w 25"/>
                  <a:gd name="T48" fmla="*/ 14 h 14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5" h="14">
                    <a:moveTo>
                      <a:pt x="25" y="14"/>
                    </a:moveTo>
                    <a:lnTo>
                      <a:pt x="21" y="11"/>
                    </a:lnTo>
                    <a:lnTo>
                      <a:pt x="21" y="7"/>
                    </a:lnTo>
                    <a:lnTo>
                      <a:pt x="11" y="7"/>
                    </a:lnTo>
                    <a:lnTo>
                      <a:pt x="11" y="4"/>
                    </a:lnTo>
                    <a:lnTo>
                      <a:pt x="7" y="4"/>
                    </a:lnTo>
                    <a:lnTo>
                      <a:pt x="7" y="0"/>
                    </a:lnTo>
                    <a:lnTo>
                      <a:pt x="0" y="0"/>
                    </a:lnTo>
                    <a:lnTo>
                      <a:pt x="0" y="7"/>
                    </a:lnTo>
                    <a:lnTo>
                      <a:pt x="3" y="7"/>
                    </a:lnTo>
                    <a:lnTo>
                      <a:pt x="11" y="14"/>
                    </a:lnTo>
                    <a:lnTo>
                      <a:pt x="25" y="14"/>
                    </a:lnTo>
                    <a:lnTo>
                      <a:pt x="25" y="11"/>
                    </a:lnTo>
                    <a:lnTo>
                      <a:pt x="21" y="11"/>
                    </a:lnTo>
                    <a:lnTo>
                      <a:pt x="25" y="1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87" name="Freeform 121"/>
              <p:cNvSpPr>
                <a:spLocks/>
              </p:cNvSpPr>
              <p:nvPr/>
            </p:nvSpPr>
            <p:spPr bwMode="auto">
              <a:xfrm>
                <a:off x="2718" y="1697"/>
                <a:ext cx="14" cy="26"/>
              </a:xfrm>
              <a:custGeom>
                <a:avLst/>
                <a:gdLst>
                  <a:gd name="T0" fmla="*/ 3 w 14"/>
                  <a:gd name="T1" fmla="*/ 26 h 26"/>
                  <a:gd name="T2" fmla="*/ 10 w 14"/>
                  <a:gd name="T3" fmla="*/ 18 h 26"/>
                  <a:gd name="T4" fmla="*/ 14 w 14"/>
                  <a:gd name="T5" fmla="*/ 11 h 26"/>
                  <a:gd name="T6" fmla="*/ 14 w 14"/>
                  <a:gd name="T7" fmla="*/ 0 h 26"/>
                  <a:gd name="T8" fmla="*/ 7 w 14"/>
                  <a:gd name="T9" fmla="*/ 0 h 26"/>
                  <a:gd name="T10" fmla="*/ 7 w 14"/>
                  <a:gd name="T11" fmla="*/ 11 h 26"/>
                  <a:gd name="T12" fmla="*/ 0 w 14"/>
                  <a:gd name="T13" fmla="*/ 18 h 26"/>
                  <a:gd name="T14" fmla="*/ 3 w 14"/>
                  <a:gd name="T15" fmla="*/ 18 h 26"/>
                  <a:gd name="T16" fmla="*/ 3 w 14"/>
                  <a:gd name="T17" fmla="*/ 26 h 2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"/>
                  <a:gd name="T28" fmla="*/ 0 h 26"/>
                  <a:gd name="T29" fmla="*/ 14 w 14"/>
                  <a:gd name="T30" fmla="*/ 26 h 2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" h="26">
                    <a:moveTo>
                      <a:pt x="3" y="26"/>
                    </a:moveTo>
                    <a:lnTo>
                      <a:pt x="10" y="18"/>
                    </a:lnTo>
                    <a:lnTo>
                      <a:pt x="14" y="11"/>
                    </a:lnTo>
                    <a:lnTo>
                      <a:pt x="14" y="0"/>
                    </a:lnTo>
                    <a:lnTo>
                      <a:pt x="7" y="0"/>
                    </a:lnTo>
                    <a:lnTo>
                      <a:pt x="7" y="11"/>
                    </a:lnTo>
                    <a:lnTo>
                      <a:pt x="0" y="18"/>
                    </a:lnTo>
                    <a:lnTo>
                      <a:pt x="3" y="18"/>
                    </a:lnTo>
                    <a:lnTo>
                      <a:pt x="3" y="2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88" name="Freeform 122"/>
              <p:cNvSpPr>
                <a:spLocks/>
              </p:cNvSpPr>
              <p:nvPr/>
            </p:nvSpPr>
            <p:spPr bwMode="auto">
              <a:xfrm>
                <a:off x="2689" y="1687"/>
                <a:ext cx="32" cy="36"/>
              </a:xfrm>
              <a:custGeom>
                <a:avLst/>
                <a:gdLst>
                  <a:gd name="T0" fmla="*/ 3 w 32"/>
                  <a:gd name="T1" fmla="*/ 7 h 36"/>
                  <a:gd name="T2" fmla="*/ 3 w 32"/>
                  <a:gd name="T3" fmla="*/ 10 h 36"/>
                  <a:gd name="T4" fmla="*/ 11 w 32"/>
                  <a:gd name="T5" fmla="*/ 7 h 36"/>
                  <a:gd name="T6" fmla="*/ 11 w 32"/>
                  <a:gd name="T7" fmla="*/ 10 h 36"/>
                  <a:gd name="T8" fmla="*/ 14 w 32"/>
                  <a:gd name="T9" fmla="*/ 14 h 36"/>
                  <a:gd name="T10" fmla="*/ 14 w 32"/>
                  <a:gd name="T11" fmla="*/ 21 h 36"/>
                  <a:gd name="T12" fmla="*/ 18 w 32"/>
                  <a:gd name="T13" fmla="*/ 28 h 36"/>
                  <a:gd name="T14" fmla="*/ 21 w 32"/>
                  <a:gd name="T15" fmla="*/ 32 h 36"/>
                  <a:gd name="T16" fmla="*/ 32 w 32"/>
                  <a:gd name="T17" fmla="*/ 36 h 36"/>
                  <a:gd name="T18" fmla="*/ 32 w 32"/>
                  <a:gd name="T19" fmla="*/ 28 h 36"/>
                  <a:gd name="T20" fmla="*/ 25 w 32"/>
                  <a:gd name="T21" fmla="*/ 28 h 36"/>
                  <a:gd name="T22" fmla="*/ 25 w 32"/>
                  <a:gd name="T23" fmla="*/ 25 h 36"/>
                  <a:gd name="T24" fmla="*/ 21 w 32"/>
                  <a:gd name="T25" fmla="*/ 21 h 36"/>
                  <a:gd name="T26" fmla="*/ 21 w 32"/>
                  <a:gd name="T27" fmla="*/ 14 h 36"/>
                  <a:gd name="T28" fmla="*/ 18 w 32"/>
                  <a:gd name="T29" fmla="*/ 7 h 36"/>
                  <a:gd name="T30" fmla="*/ 14 w 32"/>
                  <a:gd name="T31" fmla="*/ 0 h 36"/>
                  <a:gd name="T32" fmla="*/ 7 w 32"/>
                  <a:gd name="T33" fmla="*/ 0 h 36"/>
                  <a:gd name="T34" fmla="*/ 0 w 32"/>
                  <a:gd name="T35" fmla="*/ 7 h 36"/>
                  <a:gd name="T36" fmla="*/ 0 w 32"/>
                  <a:gd name="T37" fmla="*/ 10 h 36"/>
                  <a:gd name="T38" fmla="*/ 0 w 32"/>
                  <a:gd name="T39" fmla="*/ 7 h 36"/>
                  <a:gd name="T40" fmla="*/ 0 w 32"/>
                  <a:gd name="T41" fmla="*/ 10 h 36"/>
                  <a:gd name="T42" fmla="*/ 3 w 32"/>
                  <a:gd name="T43" fmla="*/ 7 h 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2"/>
                  <a:gd name="T67" fmla="*/ 0 h 36"/>
                  <a:gd name="T68" fmla="*/ 32 w 32"/>
                  <a:gd name="T69" fmla="*/ 36 h 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2" h="36">
                    <a:moveTo>
                      <a:pt x="3" y="7"/>
                    </a:moveTo>
                    <a:lnTo>
                      <a:pt x="3" y="10"/>
                    </a:lnTo>
                    <a:lnTo>
                      <a:pt x="11" y="7"/>
                    </a:lnTo>
                    <a:lnTo>
                      <a:pt x="11" y="10"/>
                    </a:lnTo>
                    <a:lnTo>
                      <a:pt x="14" y="14"/>
                    </a:lnTo>
                    <a:lnTo>
                      <a:pt x="14" y="21"/>
                    </a:lnTo>
                    <a:lnTo>
                      <a:pt x="18" y="28"/>
                    </a:lnTo>
                    <a:lnTo>
                      <a:pt x="21" y="32"/>
                    </a:lnTo>
                    <a:lnTo>
                      <a:pt x="32" y="36"/>
                    </a:lnTo>
                    <a:lnTo>
                      <a:pt x="32" y="28"/>
                    </a:lnTo>
                    <a:lnTo>
                      <a:pt x="25" y="28"/>
                    </a:lnTo>
                    <a:lnTo>
                      <a:pt x="25" y="25"/>
                    </a:lnTo>
                    <a:lnTo>
                      <a:pt x="21" y="21"/>
                    </a:lnTo>
                    <a:lnTo>
                      <a:pt x="21" y="14"/>
                    </a:lnTo>
                    <a:lnTo>
                      <a:pt x="18" y="7"/>
                    </a:lnTo>
                    <a:lnTo>
                      <a:pt x="14" y="0"/>
                    </a:lnTo>
                    <a:lnTo>
                      <a:pt x="7" y="0"/>
                    </a:lnTo>
                    <a:lnTo>
                      <a:pt x="0" y="7"/>
                    </a:lnTo>
                    <a:lnTo>
                      <a:pt x="0" y="10"/>
                    </a:lnTo>
                    <a:lnTo>
                      <a:pt x="0" y="7"/>
                    </a:lnTo>
                    <a:lnTo>
                      <a:pt x="0" y="10"/>
                    </a:lnTo>
                    <a:lnTo>
                      <a:pt x="3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89" name="Freeform 123"/>
              <p:cNvSpPr>
                <a:spLocks/>
              </p:cNvSpPr>
              <p:nvPr/>
            </p:nvSpPr>
            <p:spPr bwMode="auto">
              <a:xfrm>
                <a:off x="2689" y="1694"/>
                <a:ext cx="11" cy="29"/>
              </a:xfrm>
              <a:custGeom>
                <a:avLst/>
                <a:gdLst>
                  <a:gd name="T0" fmla="*/ 0 w 11"/>
                  <a:gd name="T1" fmla="*/ 18 h 29"/>
                  <a:gd name="T2" fmla="*/ 7 w 11"/>
                  <a:gd name="T3" fmla="*/ 14 h 29"/>
                  <a:gd name="T4" fmla="*/ 3 w 11"/>
                  <a:gd name="T5" fmla="*/ 0 h 29"/>
                  <a:gd name="T6" fmla="*/ 0 w 11"/>
                  <a:gd name="T7" fmla="*/ 3 h 29"/>
                  <a:gd name="T8" fmla="*/ 0 w 11"/>
                  <a:gd name="T9" fmla="*/ 14 h 29"/>
                  <a:gd name="T10" fmla="*/ 7 w 11"/>
                  <a:gd name="T11" fmla="*/ 14 h 29"/>
                  <a:gd name="T12" fmla="*/ 0 w 11"/>
                  <a:gd name="T13" fmla="*/ 18 h 29"/>
                  <a:gd name="T14" fmla="*/ 11 w 11"/>
                  <a:gd name="T15" fmla="*/ 29 h 29"/>
                  <a:gd name="T16" fmla="*/ 7 w 11"/>
                  <a:gd name="T17" fmla="*/ 14 h 29"/>
                  <a:gd name="T18" fmla="*/ 0 w 11"/>
                  <a:gd name="T19" fmla="*/ 18 h 2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1"/>
                  <a:gd name="T31" fmla="*/ 0 h 29"/>
                  <a:gd name="T32" fmla="*/ 11 w 11"/>
                  <a:gd name="T33" fmla="*/ 29 h 2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1" h="29">
                    <a:moveTo>
                      <a:pt x="0" y="18"/>
                    </a:moveTo>
                    <a:lnTo>
                      <a:pt x="7" y="14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14"/>
                    </a:lnTo>
                    <a:lnTo>
                      <a:pt x="7" y="14"/>
                    </a:lnTo>
                    <a:lnTo>
                      <a:pt x="0" y="18"/>
                    </a:lnTo>
                    <a:lnTo>
                      <a:pt x="11" y="29"/>
                    </a:lnTo>
                    <a:lnTo>
                      <a:pt x="7" y="14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90" name="Freeform 124"/>
              <p:cNvSpPr>
                <a:spLocks/>
              </p:cNvSpPr>
              <p:nvPr/>
            </p:nvSpPr>
            <p:spPr bwMode="auto">
              <a:xfrm>
                <a:off x="2678" y="1690"/>
                <a:ext cx="18" cy="22"/>
              </a:xfrm>
              <a:custGeom>
                <a:avLst/>
                <a:gdLst>
                  <a:gd name="T0" fmla="*/ 7 w 18"/>
                  <a:gd name="T1" fmla="*/ 7 h 22"/>
                  <a:gd name="T2" fmla="*/ 0 w 18"/>
                  <a:gd name="T3" fmla="*/ 7 h 22"/>
                  <a:gd name="T4" fmla="*/ 11 w 18"/>
                  <a:gd name="T5" fmla="*/ 18 h 22"/>
                  <a:gd name="T6" fmla="*/ 11 w 18"/>
                  <a:gd name="T7" fmla="*/ 22 h 22"/>
                  <a:gd name="T8" fmla="*/ 18 w 18"/>
                  <a:gd name="T9" fmla="*/ 18 h 22"/>
                  <a:gd name="T10" fmla="*/ 11 w 18"/>
                  <a:gd name="T11" fmla="*/ 11 h 22"/>
                  <a:gd name="T12" fmla="*/ 11 w 18"/>
                  <a:gd name="T13" fmla="*/ 4 h 22"/>
                  <a:gd name="T14" fmla="*/ 4 w 18"/>
                  <a:gd name="T15" fmla="*/ 0 h 22"/>
                  <a:gd name="T16" fmla="*/ 0 w 18"/>
                  <a:gd name="T17" fmla="*/ 0 h 22"/>
                  <a:gd name="T18" fmla="*/ 4 w 18"/>
                  <a:gd name="T19" fmla="*/ 0 h 22"/>
                  <a:gd name="T20" fmla="*/ 0 w 18"/>
                  <a:gd name="T21" fmla="*/ 0 h 22"/>
                  <a:gd name="T22" fmla="*/ 7 w 18"/>
                  <a:gd name="T23" fmla="*/ 7 h 2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8"/>
                  <a:gd name="T37" fmla="*/ 0 h 22"/>
                  <a:gd name="T38" fmla="*/ 18 w 18"/>
                  <a:gd name="T39" fmla="*/ 22 h 2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8" h="22">
                    <a:moveTo>
                      <a:pt x="7" y="7"/>
                    </a:moveTo>
                    <a:lnTo>
                      <a:pt x="0" y="7"/>
                    </a:lnTo>
                    <a:lnTo>
                      <a:pt x="11" y="18"/>
                    </a:lnTo>
                    <a:lnTo>
                      <a:pt x="11" y="22"/>
                    </a:lnTo>
                    <a:lnTo>
                      <a:pt x="18" y="18"/>
                    </a:lnTo>
                    <a:lnTo>
                      <a:pt x="11" y="11"/>
                    </a:lnTo>
                    <a:lnTo>
                      <a:pt x="11" y="4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7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91" name="Freeform 125"/>
              <p:cNvSpPr>
                <a:spLocks/>
              </p:cNvSpPr>
              <p:nvPr/>
            </p:nvSpPr>
            <p:spPr bwMode="auto">
              <a:xfrm>
                <a:off x="2642" y="1690"/>
                <a:ext cx="43" cy="11"/>
              </a:xfrm>
              <a:custGeom>
                <a:avLst/>
                <a:gdLst>
                  <a:gd name="T0" fmla="*/ 0 w 43"/>
                  <a:gd name="T1" fmla="*/ 7 h 11"/>
                  <a:gd name="T2" fmla="*/ 14 w 43"/>
                  <a:gd name="T3" fmla="*/ 7 h 11"/>
                  <a:gd name="T4" fmla="*/ 22 w 43"/>
                  <a:gd name="T5" fmla="*/ 11 h 11"/>
                  <a:gd name="T6" fmla="*/ 36 w 43"/>
                  <a:gd name="T7" fmla="*/ 11 h 11"/>
                  <a:gd name="T8" fmla="*/ 43 w 43"/>
                  <a:gd name="T9" fmla="*/ 7 h 11"/>
                  <a:gd name="T10" fmla="*/ 36 w 43"/>
                  <a:gd name="T11" fmla="*/ 0 h 11"/>
                  <a:gd name="T12" fmla="*/ 32 w 43"/>
                  <a:gd name="T13" fmla="*/ 4 h 11"/>
                  <a:gd name="T14" fmla="*/ 22 w 43"/>
                  <a:gd name="T15" fmla="*/ 4 h 11"/>
                  <a:gd name="T16" fmla="*/ 18 w 43"/>
                  <a:gd name="T17" fmla="*/ 0 h 11"/>
                  <a:gd name="T18" fmla="*/ 0 w 43"/>
                  <a:gd name="T19" fmla="*/ 0 h 11"/>
                  <a:gd name="T20" fmla="*/ 0 w 43"/>
                  <a:gd name="T21" fmla="*/ 7 h 11"/>
                  <a:gd name="T22" fmla="*/ 4 w 43"/>
                  <a:gd name="T23" fmla="*/ 7 h 11"/>
                  <a:gd name="T24" fmla="*/ 0 w 43"/>
                  <a:gd name="T25" fmla="*/ 7 h 1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3"/>
                  <a:gd name="T40" fmla="*/ 0 h 11"/>
                  <a:gd name="T41" fmla="*/ 43 w 43"/>
                  <a:gd name="T42" fmla="*/ 11 h 1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3" h="11">
                    <a:moveTo>
                      <a:pt x="0" y="7"/>
                    </a:moveTo>
                    <a:lnTo>
                      <a:pt x="14" y="7"/>
                    </a:lnTo>
                    <a:lnTo>
                      <a:pt x="22" y="11"/>
                    </a:lnTo>
                    <a:lnTo>
                      <a:pt x="36" y="11"/>
                    </a:lnTo>
                    <a:lnTo>
                      <a:pt x="43" y="7"/>
                    </a:lnTo>
                    <a:lnTo>
                      <a:pt x="36" y="0"/>
                    </a:lnTo>
                    <a:lnTo>
                      <a:pt x="32" y="4"/>
                    </a:lnTo>
                    <a:lnTo>
                      <a:pt x="22" y="4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0" y="7"/>
                    </a:lnTo>
                    <a:lnTo>
                      <a:pt x="4" y="7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92" name="Freeform 126"/>
              <p:cNvSpPr>
                <a:spLocks/>
              </p:cNvSpPr>
              <p:nvPr/>
            </p:nvSpPr>
            <p:spPr bwMode="auto">
              <a:xfrm>
                <a:off x="2559" y="1687"/>
                <a:ext cx="83" cy="25"/>
              </a:xfrm>
              <a:custGeom>
                <a:avLst/>
                <a:gdLst>
                  <a:gd name="T0" fmla="*/ 0 w 83"/>
                  <a:gd name="T1" fmla="*/ 14 h 25"/>
                  <a:gd name="T2" fmla="*/ 7 w 83"/>
                  <a:gd name="T3" fmla="*/ 18 h 25"/>
                  <a:gd name="T4" fmla="*/ 15 w 83"/>
                  <a:gd name="T5" fmla="*/ 14 h 25"/>
                  <a:gd name="T6" fmla="*/ 25 w 83"/>
                  <a:gd name="T7" fmla="*/ 10 h 25"/>
                  <a:gd name="T8" fmla="*/ 33 w 83"/>
                  <a:gd name="T9" fmla="*/ 7 h 25"/>
                  <a:gd name="T10" fmla="*/ 43 w 83"/>
                  <a:gd name="T11" fmla="*/ 10 h 25"/>
                  <a:gd name="T12" fmla="*/ 54 w 83"/>
                  <a:gd name="T13" fmla="*/ 7 h 25"/>
                  <a:gd name="T14" fmla="*/ 65 w 83"/>
                  <a:gd name="T15" fmla="*/ 10 h 25"/>
                  <a:gd name="T16" fmla="*/ 83 w 83"/>
                  <a:gd name="T17" fmla="*/ 10 h 25"/>
                  <a:gd name="T18" fmla="*/ 83 w 83"/>
                  <a:gd name="T19" fmla="*/ 3 h 25"/>
                  <a:gd name="T20" fmla="*/ 65 w 83"/>
                  <a:gd name="T21" fmla="*/ 3 h 25"/>
                  <a:gd name="T22" fmla="*/ 54 w 83"/>
                  <a:gd name="T23" fmla="*/ 0 h 25"/>
                  <a:gd name="T24" fmla="*/ 33 w 83"/>
                  <a:gd name="T25" fmla="*/ 0 h 25"/>
                  <a:gd name="T26" fmla="*/ 25 w 83"/>
                  <a:gd name="T27" fmla="*/ 3 h 25"/>
                  <a:gd name="T28" fmla="*/ 15 w 83"/>
                  <a:gd name="T29" fmla="*/ 7 h 25"/>
                  <a:gd name="T30" fmla="*/ 4 w 83"/>
                  <a:gd name="T31" fmla="*/ 10 h 25"/>
                  <a:gd name="T32" fmla="*/ 11 w 83"/>
                  <a:gd name="T33" fmla="*/ 14 h 25"/>
                  <a:gd name="T34" fmla="*/ 0 w 83"/>
                  <a:gd name="T35" fmla="*/ 14 h 25"/>
                  <a:gd name="T36" fmla="*/ 0 w 83"/>
                  <a:gd name="T37" fmla="*/ 25 h 25"/>
                  <a:gd name="T38" fmla="*/ 7 w 83"/>
                  <a:gd name="T39" fmla="*/ 18 h 25"/>
                  <a:gd name="T40" fmla="*/ 0 w 83"/>
                  <a:gd name="T41" fmla="*/ 14 h 2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83"/>
                  <a:gd name="T64" fmla="*/ 0 h 25"/>
                  <a:gd name="T65" fmla="*/ 83 w 83"/>
                  <a:gd name="T66" fmla="*/ 25 h 25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83" h="25">
                    <a:moveTo>
                      <a:pt x="0" y="14"/>
                    </a:moveTo>
                    <a:lnTo>
                      <a:pt x="7" y="18"/>
                    </a:lnTo>
                    <a:lnTo>
                      <a:pt x="15" y="14"/>
                    </a:lnTo>
                    <a:lnTo>
                      <a:pt x="25" y="10"/>
                    </a:lnTo>
                    <a:lnTo>
                      <a:pt x="33" y="7"/>
                    </a:lnTo>
                    <a:lnTo>
                      <a:pt x="43" y="10"/>
                    </a:lnTo>
                    <a:lnTo>
                      <a:pt x="54" y="7"/>
                    </a:lnTo>
                    <a:lnTo>
                      <a:pt x="65" y="10"/>
                    </a:lnTo>
                    <a:lnTo>
                      <a:pt x="83" y="10"/>
                    </a:lnTo>
                    <a:lnTo>
                      <a:pt x="83" y="3"/>
                    </a:lnTo>
                    <a:lnTo>
                      <a:pt x="65" y="3"/>
                    </a:lnTo>
                    <a:lnTo>
                      <a:pt x="54" y="0"/>
                    </a:lnTo>
                    <a:lnTo>
                      <a:pt x="33" y="0"/>
                    </a:lnTo>
                    <a:lnTo>
                      <a:pt x="25" y="3"/>
                    </a:lnTo>
                    <a:lnTo>
                      <a:pt x="15" y="7"/>
                    </a:lnTo>
                    <a:lnTo>
                      <a:pt x="4" y="10"/>
                    </a:lnTo>
                    <a:lnTo>
                      <a:pt x="11" y="14"/>
                    </a:lnTo>
                    <a:lnTo>
                      <a:pt x="0" y="14"/>
                    </a:lnTo>
                    <a:lnTo>
                      <a:pt x="0" y="25"/>
                    </a:lnTo>
                    <a:lnTo>
                      <a:pt x="7" y="18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93" name="Freeform 127"/>
              <p:cNvSpPr>
                <a:spLocks/>
              </p:cNvSpPr>
              <p:nvPr/>
            </p:nvSpPr>
            <p:spPr bwMode="auto">
              <a:xfrm>
                <a:off x="2559" y="1568"/>
                <a:ext cx="51" cy="133"/>
              </a:xfrm>
              <a:custGeom>
                <a:avLst/>
                <a:gdLst>
                  <a:gd name="T0" fmla="*/ 51 w 51"/>
                  <a:gd name="T1" fmla="*/ 0 h 133"/>
                  <a:gd name="T2" fmla="*/ 29 w 51"/>
                  <a:gd name="T3" fmla="*/ 11 h 133"/>
                  <a:gd name="T4" fmla="*/ 18 w 51"/>
                  <a:gd name="T5" fmla="*/ 21 h 133"/>
                  <a:gd name="T6" fmla="*/ 11 w 51"/>
                  <a:gd name="T7" fmla="*/ 39 h 133"/>
                  <a:gd name="T8" fmla="*/ 7 w 51"/>
                  <a:gd name="T9" fmla="*/ 57 h 133"/>
                  <a:gd name="T10" fmla="*/ 7 w 51"/>
                  <a:gd name="T11" fmla="*/ 97 h 133"/>
                  <a:gd name="T12" fmla="*/ 4 w 51"/>
                  <a:gd name="T13" fmla="*/ 115 h 133"/>
                  <a:gd name="T14" fmla="*/ 0 w 51"/>
                  <a:gd name="T15" fmla="*/ 133 h 133"/>
                  <a:gd name="T16" fmla="*/ 11 w 51"/>
                  <a:gd name="T17" fmla="*/ 133 h 133"/>
                  <a:gd name="T18" fmla="*/ 11 w 51"/>
                  <a:gd name="T19" fmla="*/ 115 h 133"/>
                  <a:gd name="T20" fmla="*/ 15 w 51"/>
                  <a:gd name="T21" fmla="*/ 97 h 133"/>
                  <a:gd name="T22" fmla="*/ 15 w 51"/>
                  <a:gd name="T23" fmla="*/ 57 h 133"/>
                  <a:gd name="T24" fmla="*/ 18 w 51"/>
                  <a:gd name="T25" fmla="*/ 39 h 133"/>
                  <a:gd name="T26" fmla="*/ 22 w 51"/>
                  <a:gd name="T27" fmla="*/ 25 h 133"/>
                  <a:gd name="T28" fmla="*/ 33 w 51"/>
                  <a:gd name="T29" fmla="*/ 14 h 133"/>
                  <a:gd name="T30" fmla="*/ 51 w 51"/>
                  <a:gd name="T31" fmla="*/ 7 h 133"/>
                  <a:gd name="T32" fmla="*/ 51 w 51"/>
                  <a:gd name="T33" fmla="*/ 0 h 13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1"/>
                  <a:gd name="T52" fmla="*/ 0 h 133"/>
                  <a:gd name="T53" fmla="*/ 51 w 51"/>
                  <a:gd name="T54" fmla="*/ 133 h 13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1" h="133">
                    <a:moveTo>
                      <a:pt x="51" y="0"/>
                    </a:moveTo>
                    <a:lnTo>
                      <a:pt x="29" y="11"/>
                    </a:lnTo>
                    <a:lnTo>
                      <a:pt x="18" y="21"/>
                    </a:lnTo>
                    <a:lnTo>
                      <a:pt x="11" y="39"/>
                    </a:lnTo>
                    <a:lnTo>
                      <a:pt x="7" y="57"/>
                    </a:lnTo>
                    <a:lnTo>
                      <a:pt x="7" y="97"/>
                    </a:lnTo>
                    <a:lnTo>
                      <a:pt x="4" y="115"/>
                    </a:lnTo>
                    <a:lnTo>
                      <a:pt x="0" y="133"/>
                    </a:lnTo>
                    <a:lnTo>
                      <a:pt x="11" y="133"/>
                    </a:lnTo>
                    <a:lnTo>
                      <a:pt x="11" y="115"/>
                    </a:lnTo>
                    <a:lnTo>
                      <a:pt x="15" y="97"/>
                    </a:lnTo>
                    <a:lnTo>
                      <a:pt x="15" y="57"/>
                    </a:lnTo>
                    <a:lnTo>
                      <a:pt x="18" y="39"/>
                    </a:lnTo>
                    <a:lnTo>
                      <a:pt x="22" y="25"/>
                    </a:lnTo>
                    <a:lnTo>
                      <a:pt x="33" y="14"/>
                    </a:lnTo>
                    <a:lnTo>
                      <a:pt x="51" y="7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94" name="Freeform 128"/>
              <p:cNvSpPr>
                <a:spLocks/>
              </p:cNvSpPr>
              <p:nvPr/>
            </p:nvSpPr>
            <p:spPr bwMode="auto">
              <a:xfrm>
                <a:off x="2610" y="1561"/>
                <a:ext cx="50" cy="14"/>
              </a:xfrm>
              <a:custGeom>
                <a:avLst/>
                <a:gdLst>
                  <a:gd name="T0" fmla="*/ 39 w 50"/>
                  <a:gd name="T1" fmla="*/ 3 h 14"/>
                  <a:gd name="T2" fmla="*/ 43 w 50"/>
                  <a:gd name="T3" fmla="*/ 0 h 14"/>
                  <a:gd name="T4" fmla="*/ 39 w 50"/>
                  <a:gd name="T5" fmla="*/ 3 h 14"/>
                  <a:gd name="T6" fmla="*/ 10 w 50"/>
                  <a:gd name="T7" fmla="*/ 3 h 14"/>
                  <a:gd name="T8" fmla="*/ 3 w 50"/>
                  <a:gd name="T9" fmla="*/ 7 h 14"/>
                  <a:gd name="T10" fmla="*/ 0 w 50"/>
                  <a:gd name="T11" fmla="*/ 7 h 14"/>
                  <a:gd name="T12" fmla="*/ 0 w 50"/>
                  <a:gd name="T13" fmla="*/ 14 h 14"/>
                  <a:gd name="T14" fmla="*/ 28 w 50"/>
                  <a:gd name="T15" fmla="*/ 14 h 14"/>
                  <a:gd name="T16" fmla="*/ 36 w 50"/>
                  <a:gd name="T17" fmla="*/ 10 h 14"/>
                  <a:gd name="T18" fmla="*/ 39 w 50"/>
                  <a:gd name="T19" fmla="*/ 10 h 14"/>
                  <a:gd name="T20" fmla="*/ 46 w 50"/>
                  <a:gd name="T21" fmla="*/ 7 h 14"/>
                  <a:gd name="T22" fmla="*/ 46 w 50"/>
                  <a:gd name="T23" fmla="*/ 3 h 14"/>
                  <a:gd name="T24" fmla="*/ 46 w 50"/>
                  <a:gd name="T25" fmla="*/ 7 h 14"/>
                  <a:gd name="T26" fmla="*/ 50 w 50"/>
                  <a:gd name="T27" fmla="*/ 7 h 14"/>
                  <a:gd name="T28" fmla="*/ 46 w 50"/>
                  <a:gd name="T29" fmla="*/ 3 h 14"/>
                  <a:gd name="T30" fmla="*/ 39 w 50"/>
                  <a:gd name="T31" fmla="*/ 3 h 1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50"/>
                  <a:gd name="T49" fmla="*/ 0 h 14"/>
                  <a:gd name="T50" fmla="*/ 50 w 50"/>
                  <a:gd name="T51" fmla="*/ 14 h 14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50" h="14">
                    <a:moveTo>
                      <a:pt x="39" y="3"/>
                    </a:moveTo>
                    <a:lnTo>
                      <a:pt x="43" y="0"/>
                    </a:lnTo>
                    <a:lnTo>
                      <a:pt x="39" y="3"/>
                    </a:lnTo>
                    <a:lnTo>
                      <a:pt x="10" y="3"/>
                    </a:lnTo>
                    <a:lnTo>
                      <a:pt x="3" y="7"/>
                    </a:lnTo>
                    <a:lnTo>
                      <a:pt x="0" y="7"/>
                    </a:lnTo>
                    <a:lnTo>
                      <a:pt x="0" y="14"/>
                    </a:lnTo>
                    <a:lnTo>
                      <a:pt x="28" y="14"/>
                    </a:lnTo>
                    <a:lnTo>
                      <a:pt x="36" y="10"/>
                    </a:lnTo>
                    <a:lnTo>
                      <a:pt x="39" y="10"/>
                    </a:lnTo>
                    <a:lnTo>
                      <a:pt x="46" y="7"/>
                    </a:lnTo>
                    <a:lnTo>
                      <a:pt x="46" y="3"/>
                    </a:lnTo>
                    <a:lnTo>
                      <a:pt x="46" y="7"/>
                    </a:lnTo>
                    <a:lnTo>
                      <a:pt x="50" y="7"/>
                    </a:lnTo>
                    <a:lnTo>
                      <a:pt x="46" y="3"/>
                    </a:lnTo>
                    <a:lnTo>
                      <a:pt x="39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95" name="Freeform 129"/>
              <p:cNvSpPr>
                <a:spLocks/>
              </p:cNvSpPr>
              <p:nvPr/>
            </p:nvSpPr>
            <p:spPr bwMode="auto">
              <a:xfrm>
                <a:off x="2649" y="1553"/>
                <a:ext cx="7" cy="11"/>
              </a:xfrm>
              <a:custGeom>
                <a:avLst/>
                <a:gdLst>
                  <a:gd name="T0" fmla="*/ 0 w 7"/>
                  <a:gd name="T1" fmla="*/ 0 h 11"/>
                  <a:gd name="T2" fmla="*/ 0 w 7"/>
                  <a:gd name="T3" fmla="*/ 11 h 11"/>
                  <a:gd name="T4" fmla="*/ 7 w 7"/>
                  <a:gd name="T5" fmla="*/ 11 h 11"/>
                  <a:gd name="T6" fmla="*/ 7 w 7"/>
                  <a:gd name="T7" fmla="*/ 4 h 11"/>
                  <a:gd name="T8" fmla="*/ 4 w 7"/>
                  <a:gd name="T9" fmla="*/ 8 h 11"/>
                  <a:gd name="T10" fmla="*/ 0 w 7"/>
                  <a:gd name="T11" fmla="*/ 0 h 11"/>
                  <a:gd name="T12" fmla="*/ 0 w 7"/>
                  <a:gd name="T13" fmla="*/ 4 h 11"/>
                  <a:gd name="T14" fmla="*/ 0 w 7"/>
                  <a:gd name="T15" fmla="*/ 0 h 1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"/>
                  <a:gd name="T25" fmla="*/ 0 h 11"/>
                  <a:gd name="T26" fmla="*/ 7 w 7"/>
                  <a:gd name="T27" fmla="*/ 11 h 1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" h="11">
                    <a:moveTo>
                      <a:pt x="0" y="0"/>
                    </a:moveTo>
                    <a:lnTo>
                      <a:pt x="0" y="11"/>
                    </a:lnTo>
                    <a:lnTo>
                      <a:pt x="7" y="11"/>
                    </a:lnTo>
                    <a:lnTo>
                      <a:pt x="7" y="4"/>
                    </a:lnTo>
                    <a:lnTo>
                      <a:pt x="4" y="8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96" name="Freeform 130"/>
              <p:cNvSpPr>
                <a:spLocks/>
              </p:cNvSpPr>
              <p:nvPr/>
            </p:nvSpPr>
            <p:spPr bwMode="auto">
              <a:xfrm>
                <a:off x="2649" y="1546"/>
                <a:ext cx="43" cy="15"/>
              </a:xfrm>
              <a:custGeom>
                <a:avLst/>
                <a:gdLst>
                  <a:gd name="T0" fmla="*/ 36 w 43"/>
                  <a:gd name="T1" fmla="*/ 4 h 15"/>
                  <a:gd name="T2" fmla="*/ 36 w 43"/>
                  <a:gd name="T3" fmla="*/ 0 h 15"/>
                  <a:gd name="T4" fmla="*/ 33 w 43"/>
                  <a:gd name="T5" fmla="*/ 4 h 15"/>
                  <a:gd name="T6" fmla="*/ 7 w 43"/>
                  <a:gd name="T7" fmla="*/ 4 h 15"/>
                  <a:gd name="T8" fmla="*/ 0 w 43"/>
                  <a:gd name="T9" fmla="*/ 7 h 15"/>
                  <a:gd name="T10" fmla="*/ 4 w 43"/>
                  <a:gd name="T11" fmla="*/ 15 h 15"/>
                  <a:gd name="T12" fmla="*/ 7 w 43"/>
                  <a:gd name="T13" fmla="*/ 11 h 15"/>
                  <a:gd name="T14" fmla="*/ 33 w 43"/>
                  <a:gd name="T15" fmla="*/ 11 h 15"/>
                  <a:gd name="T16" fmla="*/ 40 w 43"/>
                  <a:gd name="T17" fmla="*/ 4 h 15"/>
                  <a:gd name="T18" fmla="*/ 40 w 43"/>
                  <a:gd name="T19" fmla="*/ 0 h 15"/>
                  <a:gd name="T20" fmla="*/ 40 w 43"/>
                  <a:gd name="T21" fmla="*/ 4 h 15"/>
                  <a:gd name="T22" fmla="*/ 43 w 43"/>
                  <a:gd name="T23" fmla="*/ 0 h 15"/>
                  <a:gd name="T24" fmla="*/ 40 w 43"/>
                  <a:gd name="T25" fmla="*/ 0 h 15"/>
                  <a:gd name="T26" fmla="*/ 36 w 43"/>
                  <a:gd name="T27" fmla="*/ 4 h 1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43"/>
                  <a:gd name="T43" fmla="*/ 0 h 15"/>
                  <a:gd name="T44" fmla="*/ 43 w 43"/>
                  <a:gd name="T45" fmla="*/ 15 h 1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43" h="15">
                    <a:moveTo>
                      <a:pt x="36" y="4"/>
                    </a:moveTo>
                    <a:lnTo>
                      <a:pt x="36" y="0"/>
                    </a:lnTo>
                    <a:lnTo>
                      <a:pt x="33" y="4"/>
                    </a:lnTo>
                    <a:lnTo>
                      <a:pt x="7" y="4"/>
                    </a:lnTo>
                    <a:lnTo>
                      <a:pt x="0" y="7"/>
                    </a:lnTo>
                    <a:lnTo>
                      <a:pt x="4" y="15"/>
                    </a:lnTo>
                    <a:lnTo>
                      <a:pt x="7" y="11"/>
                    </a:lnTo>
                    <a:lnTo>
                      <a:pt x="33" y="11"/>
                    </a:lnTo>
                    <a:lnTo>
                      <a:pt x="40" y="4"/>
                    </a:lnTo>
                    <a:lnTo>
                      <a:pt x="40" y="0"/>
                    </a:lnTo>
                    <a:lnTo>
                      <a:pt x="40" y="4"/>
                    </a:lnTo>
                    <a:lnTo>
                      <a:pt x="43" y="0"/>
                    </a:lnTo>
                    <a:lnTo>
                      <a:pt x="40" y="0"/>
                    </a:lnTo>
                    <a:lnTo>
                      <a:pt x="36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97" name="Freeform 131"/>
              <p:cNvSpPr>
                <a:spLocks/>
              </p:cNvSpPr>
              <p:nvPr/>
            </p:nvSpPr>
            <p:spPr bwMode="auto">
              <a:xfrm>
                <a:off x="2667" y="1535"/>
                <a:ext cx="22" cy="15"/>
              </a:xfrm>
              <a:custGeom>
                <a:avLst/>
                <a:gdLst>
                  <a:gd name="T0" fmla="*/ 7 w 22"/>
                  <a:gd name="T1" fmla="*/ 0 h 15"/>
                  <a:gd name="T2" fmla="*/ 4 w 22"/>
                  <a:gd name="T3" fmla="*/ 4 h 15"/>
                  <a:gd name="T4" fmla="*/ 18 w 22"/>
                  <a:gd name="T5" fmla="*/ 15 h 15"/>
                  <a:gd name="T6" fmla="*/ 22 w 22"/>
                  <a:gd name="T7" fmla="*/ 11 h 15"/>
                  <a:gd name="T8" fmla="*/ 11 w 22"/>
                  <a:gd name="T9" fmla="*/ 0 h 15"/>
                  <a:gd name="T10" fmla="*/ 11 w 22"/>
                  <a:gd name="T11" fmla="*/ 8 h 15"/>
                  <a:gd name="T12" fmla="*/ 7 w 22"/>
                  <a:gd name="T13" fmla="*/ 0 h 15"/>
                  <a:gd name="T14" fmla="*/ 0 w 22"/>
                  <a:gd name="T15" fmla="*/ 4 h 15"/>
                  <a:gd name="T16" fmla="*/ 4 w 22"/>
                  <a:gd name="T17" fmla="*/ 4 h 15"/>
                  <a:gd name="T18" fmla="*/ 7 w 22"/>
                  <a:gd name="T19" fmla="*/ 0 h 1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2"/>
                  <a:gd name="T31" fmla="*/ 0 h 15"/>
                  <a:gd name="T32" fmla="*/ 22 w 22"/>
                  <a:gd name="T33" fmla="*/ 15 h 1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2" h="15">
                    <a:moveTo>
                      <a:pt x="7" y="0"/>
                    </a:moveTo>
                    <a:lnTo>
                      <a:pt x="4" y="4"/>
                    </a:lnTo>
                    <a:lnTo>
                      <a:pt x="18" y="15"/>
                    </a:lnTo>
                    <a:lnTo>
                      <a:pt x="22" y="11"/>
                    </a:lnTo>
                    <a:lnTo>
                      <a:pt x="11" y="0"/>
                    </a:lnTo>
                    <a:lnTo>
                      <a:pt x="11" y="8"/>
                    </a:lnTo>
                    <a:lnTo>
                      <a:pt x="7" y="0"/>
                    </a:lnTo>
                    <a:lnTo>
                      <a:pt x="0" y="4"/>
                    </a:lnTo>
                    <a:lnTo>
                      <a:pt x="4" y="4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98" name="Freeform 132"/>
              <p:cNvSpPr>
                <a:spLocks/>
              </p:cNvSpPr>
              <p:nvPr/>
            </p:nvSpPr>
            <p:spPr bwMode="auto">
              <a:xfrm>
                <a:off x="2674" y="1532"/>
                <a:ext cx="54" cy="14"/>
              </a:xfrm>
              <a:custGeom>
                <a:avLst/>
                <a:gdLst>
                  <a:gd name="T0" fmla="*/ 44 w 54"/>
                  <a:gd name="T1" fmla="*/ 7 h 14"/>
                  <a:gd name="T2" fmla="*/ 44 w 54"/>
                  <a:gd name="T3" fmla="*/ 3 h 14"/>
                  <a:gd name="T4" fmla="*/ 40 w 54"/>
                  <a:gd name="T5" fmla="*/ 7 h 14"/>
                  <a:gd name="T6" fmla="*/ 33 w 54"/>
                  <a:gd name="T7" fmla="*/ 7 h 14"/>
                  <a:gd name="T8" fmla="*/ 26 w 54"/>
                  <a:gd name="T9" fmla="*/ 3 h 14"/>
                  <a:gd name="T10" fmla="*/ 22 w 54"/>
                  <a:gd name="T11" fmla="*/ 3 h 14"/>
                  <a:gd name="T12" fmla="*/ 15 w 54"/>
                  <a:gd name="T13" fmla="*/ 0 h 14"/>
                  <a:gd name="T14" fmla="*/ 8 w 54"/>
                  <a:gd name="T15" fmla="*/ 0 h 14"/>
                  <a:gd name="T16" fmla="*/ 0 w 54"/>
                  <a:gd name="T17" fmla="*/ 3 h 14"/>
                  <a:gd name="T18" fmla="*/ 4 w 54"/>
                  <a:gd name="T19" fmla="*/ 11 h 14"/>
                  <a:gd name="T20" fmla="*/ 8 w 54"/>
                  <a:gd name="T21" fmla="*/ 7 h 14"/>
                  <a:gd name="T22" fmla="*/ 18 w 54"/>
                  <a:gd name="T23" fmla="*/ 7 h 14"/>
                  <a:gd name="T24" fmla="*/ 26 w 54"/>
                  <a:gd name="T25" fmla="*/ 11 h 14"/>
                  <a:gd name="T26" fmla="*/ 33 w 54"/>
                  <a:gd name="T27" fmla="*/ 11 h 14"/>
                  <a:gd name="T28" fmla="*/ 36 w 54"/>
                  <a:gd name="T29" fmla="*/ 14 h 14"/>
                  <a:gd name="T30" fmla="*/ 44 w 54"/>
                  <a:gd name="T31" fmla="*/ 11 h 14"/>
                  <a:gd name="T32" fmla="*/ 51 w 54"/>
                  <a:gd name="T33" fmla="*/ 7 h 14"/>
                  <a:gd name="T34" fmla="*/ 51 w 54"/>
                  <a:gd name="T35" fmla="*/ 3 h 14"/>
                  <a:gd name="T36" fmla="*/ 51 w 54"/>
                  <a:gd name="T37" fmla="*/ 7 h 14"/>
                  <a:gd name="T38" fmla="*/ 54 w 54"/>
                  <a:gd name="T39" fmla="*/ 7 h 14"/>
                  <a:gd name="T40" fmla="*/ 51 w 54"/>
                  <a:gd name="T41" fmla="*/ 3 h 14"/>
                  <a:gd name="T42" fmla="*/ 44 w 54"/>
                  <a:gd name="T43" fmla="*/ 7 h 1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54"/>
                  <a:gd name="T67" fmla="*/ 0 h 14"/>
                  <a:gd name="T68" fmla="*/ 54 w 54"/>
                  <a:gd name="T69" fmla="*/ 14 h 1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54" h="14">
                    <a:moveTo>
                      <a:pt x="44" y="7"/>
                    </a:moveTo>
                    <a:lnTo>
                      <a:pt x="44" y="3"/>
                    </a:lnTo>
                    <a:lnTo>
                      <a:pt x="40" y="7"/>
                    </a:lnTo>
                    <a:lnTo>
                      <a:pt x="33" y="7"/>
                    </a:lnTo>
                    <a:lnTo>
                      <a:pt x="26" y="3"/>
                    </a:lnTo>
                    <a:lnTo>
                      <a:pt x="22" y="3"/>
                    </a:lnTo>
                    <a:lnTo>
                      <a:pt x="15" y="0"/>
                    </a:lnTo>
                    <a:lnTo>
                      <a:pt x="8" y="0"/>
                    </a:lnTo>
                    <a:lnTo>
                      <a:pt x="0" y="3"/>
                    </a:lnTo>
                    <a:lnTo>
                      <a:pt x="4" y="11"/>
                    </a:lnTo>
                    <a:lnTo>
                      <a:pt x="8" y="7"/>
                    </a:lnTo>
                    <a:lnTo>
                      <a:pt x="18" y="7"/>
                    </a:lnTo>
                    <a:lnTo>
                      <a:pt x="26" y="11"/>
                    </a:lnTo>
                    <a:lnTo>
                      <a:pt x="33" y="11"/>
                    </a:lnTo>
                    <a:lnTo>
                      <a:pt x="36" y="14"/>
                    </a:lnTo>
                    <a:lnTo>
                      <a:pt x="44" y="11"/>
                    </a:lnTo>
                    <a:lnTo>
                      <a:pt x="51" y="7"/>
                    </a:lnTo>
                    <a:lnTo>
                      <a:pt x="51" y="3"/>
                    </a:lnTo>
                    <a:lnTo>
                      <a:pt x="51" y="7"/>
                    </a:lnTo>
                    <a:lnTo>
                      <a:pt x="54" y="7"/>
                    </a:lnTo>
                    <a:lnTo>
                      <a:pt x="51" y="3"/>
                    </a:lnTo>
                    <a:lnTo>
                      <a:pt x="44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99" name="Freeform 133"/>
              <p:cNvSpPr>
                <a:spLocks/>
              </p:cNvSpPr>
              <p:nvPr/>
            </p:nvSpPr>
            <p:spPr bwMode="auto">
              <a:xfrm>
                <a:off x="2707" y="1525"/>
                <a:ext cx="18" cy="14"/>
              </a:xfrm>
              <a:custGeom>
                <a:avLst/>
                <a:gdLst>
                  <a:gd name="T0" fmla="*/ 3 w 18"/>
                  <a:gd name="T1" fmla="*/ 0 h 14"/>
                  <a:gd name="T2" fmla="*/ 3 w 18"/>
                  <a:gd name="T3" fmla="*/ 3 h 14"/>
                  <a:gd name="T4" fmla="*/ 11 w 18"/>
                  <a:gd name="T5" fmla="*/ 14 h 14"/>
                  <a:gd name="T6" fmla="*/ 18 w 18"/>
                  <a:gd name="T7" fmla="*/ 10 h 14"/>
                  <a:gd name="T8" fmla="*/ 11 w 18"/>
                  <a:gd name="T9" fmla="*/ 0 h 14"/>
                  <a:gd name="T10" fmla="*/ 7 w 18"/>
                  <a:gd name="T11" fmla="*/ 7 h 14"/>
                  <a:gd name="T12" fmla="*/ 3 w 18"/>
                  <a:gd name="T13" fmla="*/ 0 h 14"/>
                  <a:gd name="T14" fmla="*/ 0 w 18"/>
                  <a:gd name="T15" fmla="*/ 3 h 14"/>
                  <a:gd name="T16" fmla="*/ 3 w 18"/>
                  <a:gd name="T17" fmla="*/ 3 h 14"/>
                  <a:gd name="T18" fmla="*/ 3 w 18"/>
                  <a:gd name="T19" fmla="*/ 0 h 1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"/>
                  <a:gd name="T31" fmla="*/ 0 h 14"/>
                  <a:gd name="T32" fmla="*/ 18 w 18"/>
                  <a:gd name="T33" fmla="*/ 14 h 1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" h="14">
                    <a:moveTo>
                      <a:pt x="3" y="0"/>
                    </a:moveTo>
                    <a:lnTo>
                      <a:pt x="3" y="3"/>
                    </a:lnTo>
                    <a:lnTo>
                      <a:pt x="11" y="14"/>
                    </a:lnTo>
                    <a:lnTo>
                      <a:pt x="18" y="10"/>
                    </a:lnTo>
                    <a:lnTo>
                      <a:pt x="11" y="0"/>
                    </a:lnTo>
                    <a:lnTo>
                      <a:pt x="7" y="7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3" y="3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00" name="Freeform 134"/>
              <p:cNvSpPr>
                <a:spLocks/>
              </p:cNvSpPr>
              <p:nvPr/>
            </p:nvSpPr>
            <p:spPr bwMode="auto">
              <a:xfrm>
                <a:off x="2710" y="1521"/>
                <a:ext cx="44" cy="14"/>
              </a:xfrm>
              <a:custGeom>
                <a:avLst/>
                <a:gdLst>
                  <a:gd name="T0" fmla="*/ 36 w 44"/>
                  <a:gd name="T1" fmla="*/ 4 h 14"/>
                  <a:gd name="T2" fmla="*/ 36 w 44"/>
                  <a:gd name="T3" fmla="*/ 0 h 14"/>
                  <a:gd name="T4" fmla="*/ 36 w 44"/>
                  <a:gd name="T5" fmla="*/ 4 h 14"/>
                  <a:gd name="T6" fmla="*/ 33 w 44"/>
                  <a:gd name="T7" fmla="*/ 7 h 14"/>
                  <a:gd name="T8" fmla="*/ 29 w 44"/>
                  <a:gd name="T9" fmla="*/ 7 h 14"/>
                  <a:gd name="T10" fmla="*/ 26 w 44"/>
                  <a:gd name="T11" fmla="*/ 4 h 14"/>
                  <a:gd name="T12" fmla="*/ 22 w 44"/>
                  <a:gd name="T13" fmla="*/ 4 h 14"/>
                  <a:gd name="T14" fmla="*/ 15 w 44"/>
                  <a:gd name="T15" fmla="*/ 0 h 14"/>
                  <a:gd name="T16" fmla="*/ 8 w 44"/>
                  <a:gd name="T17" fmla="*/ 0 h 14"/>
                  <a:gd name="T18" fmla="*/ 0 w 44"/>
                  <a:gd name="T19" fmla="*/ 4 h 14"/>
                  <a:gd name="T20" fmla="*/ 4 w 44"/>
                  <a:gd name="T21" fmla="*/ 11 h 14"/>
                  <a:gd name="T22" fmla="*/ 8 w 44"/>
                  <a:gd name="T23" fmla="*/ 7 h 14"/>
                  <a:gd name="T24" fmla="*/ 15 w 44"/>
                  <a:gd name="T25" fmla="*/ 7 h 14"/>
                  <a:gd name="T26" fmla="*/ 18 w 44"/>
                  <a:gd name="T27" fmla="*/ 11 h 14"/>
                  <a:gd name="T28" fmla="*/ 22 w 44"/>
                  <a:gd name="T29" fmla="*/ 11 h 14"/>
                  <a:gd name="T30" fmla="*/ 29 w 44"/>
                  <a:gd name="T31" fmla="*/ 14 h 14"/>
                  <a:gd name="T32" fmla="*/ 33 w 44"/>
                  <a:gd name="T33" fmla="*/ 14 h 14"/>
                  <a:gd name="T34" fmla="*/ 40 w 44"/>
                  <a:gd name="T35" fmla="*/ 11 h 14"/>
                  <a:gd name="T36" fmla="*/ 44 w 44"/>
                  <a:gd name="T37" fmla="*/ 4 h 14"/>
                  <a:gd name="T38" fmla="*/ 44 w 44"/>
                  <a:gd name="T39" fmla="*/ 0 h 14"/>
                  <a:gd name="T40" fmla="*/ 44 w 44"/>
                  <a:gd name="T41" fmla="*/ 4 h 14"/>
                  <a:gd name="T42" fmla="*/ 44 w 44"/>
                  <a:gd name="T43" fmla="*/ 0 h 14"/>
                  <a:gd name="T44" fmla="*/ 36 w 44"/>
                  <a:gd name="T45" fmla="*/ 4 h 14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44"/>
                  <a:gd name="T70" fmla="*/ 0 h 14"/>
                  <a:gd name="T71" fmla="*/ 44 w 44"/>
                  <a:gd name="T72" fmla="*/ 14 h 14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44" h="14">
                    <a:moveTo>
                      <a:pt x="36" y="4"/>
                    </a:moveTo>
                    <a:lnTo>
                      <a:pt x="36" y="0"/>
                    </a:lnTo>
                    <a:lnTo>
                      <a:pt x="36" y="4"/>
                    </a:lnTo>
                    <a:lnTo>
                      <a:pt x="33" y="7"/>
                    </a:lnTo>
                    <a:lnTo>
                      <a:pt x="29" y="7"/>
                    </a:lnTo>
                    <a:lnTo>
                      <a:pt x="26" y="4"/>
                    </a:lnTo>
                    <a:lnTo>
                      <a:pt x="22" y="4"/>
                    </a:lnTo>
                    <a:lnTo>
                      <a:pt x="15" y="0"/>
                    </a:lnTo>
                    <a:lnTo>
                      <a:pt x="8" y="0"/>
                    </a:lnTo>
                    <a:lnTo>
                      <a:pt x="0" y="4"/>
                    </a:lnTo>
                    <a:lnTo>
                      <a:pt x="4" y="11"/>
                    </a:lnTo>
                    <a:lnTo>
                      <a:pt x="8" y="7"/>
                    </a:lnTo>
                    <a:lnTo>
                      <a:pt x="15" y="7"/>
                    </a:lnTo>
                    <a:lnTo>
                      <a:pt x="18" y="11"/>
                    </a:lnTo>
                    <a:lnTo>
                      <a:pt x="22" y="11"/>
                    </a:lnTo>
                    <a:lnTo>
                      <a:pt x="29" y="14"/>
                    </a:lnTo>
                    <a:lnTo>
                      <a:pt x="33" y="14"/>
                    </a:lnTo>
                    <a:lnTo>
                      <a:pt x="40" y="11"/>
                    </a:lnTo>
                    <a:lnTo>
                      <a:pt x="44" y="4"/>
                    </a:lnTo>
                    <a:lnTo>
                      <a:pt x="44" y="0"/>
                    </a:lnTo>
                    <a:lnTo>
                      <a:pt x="44" y="4"/>
                    </a:lnTo>
                    <a:lnTo>
                      <a:pt x="44" y="0"/>
                    </a:lnTo>
                    <a:lnTo>
                      <a:pt x="36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01" name="Freeform 135"/>
              <p:cNvSpPr>
                <a:spLocks/>
              </p:cNvSpPr>
              <p:nvPr/>
            </p:nvSpPr>
            <p:spPr bwMode="auto">
              <a:xfrm>
                <a:off x="2736" y="1514"/>
                <a:ext cx="18" cy="11"/>
              </a:xfrm>
              <a:custGeom>
                <a:avLst/>
                <a:gdLst>
                  <a:gd name="T0" fmla="*/ 10 w 18"/>
                  <a:gd name="T1" fmla="*/ 0 h 11"/>
                  <a:gd name="T2" fmla="*/ 7 w 18"/>
                  <a:gd name="T3" fmla="*/ 3 h 11"/>
                  <a:gd name="T4" fmla="*/ 10 w 18"/>
                  <a:gd name="T5" fmla="*/ 7 h 11"/>
                  <a:gd name="T6" fmla="*/ 10 w 18"/>
                  <a:gd name="T7" fmla="*/ 11 h 11"/>
                  <a:gd name="T8" fmla="*/ 18 w 18"/>
                  <a:gd name="T9" fmla="*/ 7 h 11"/>
                  <a:gd name="T10" fmla="*/ 18 w 18"/>
                  <a:gd name="T11" fmla="*/ 3 h 11"/>
                  <a:gd name="T12" fmla="*/ 14 w 18"/>
                  <a:gd name="T13" fmla="*/ 0 h 11"/>
                  <a:gd name="T14" fmla="*/ 10 w 18"/>
                  <a:gd name="T15" fmla="*/ 7 h 11"/>
                  <a:gd name="T16" fmla="*/ 10 w 18"/>
                  <a:gd name="T17" fmla="*/ 0 h 11"/>
                  <a:gd name="T18" fmla="*/ 0 w 18"/>
                  <a:gd name="T19" fmla="*/ 0 h 11"/>
                  <a:gd name="T20" fmla="*/ 7 w 18"/>
                  <a:gd name="T21" fmla="*/ 3 h 11"/>
                  <a:gd name="T22" fmla="*/ 10 w 18"/>
                  <a:gd name="T23" fmla="*/ 0 h 1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8"/>
                  <a:gd name="T37" fmla="*/ 0 h 11"/>
                  <a:gd name="T38" fmla="*/ 18 w 18"/>
                  <a:gd name="T39" fmla="*/ 11 h 11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8" h="11">
                    <a:moveTo>
                      <a:pt x="10" y="0"/>
                    </a:moveTo>
                    <a:lnTo>
                      <a:pt x="7" y="3"/>
                    </a:lnTo>
                    <a:lnTo>
                      <a:pt x="10" y="7"/>
                    </a:lnTo>
                    <a:lnTo>
                      <a:pt x="10" y="11"/>
                    </a:lnTo>
                    <a:lnTo>
                      <a:pt x="18" y="7"/>
                    </a:lnTo>
                    <a:lnTo>
                      <a:pt x="18" y="3"/>
                    </a:lnTo>
                    <a:lnTo>
                      <a:pt x="14" y="0"/>
                    </a:lnTo>
                    <a:lnTo>
                      <a:pt x="10" y="7"/>
                    </a:lnTo>
                    <a:lnTo>
                      <a:pt x="10" y="0"/>
                    </a:lnTo>
                    <a:lnTo>
                      <a:pt x="0" y="0"/>
                    </a:lnTo>
                    <a:lnTo>
                      <a:pt x="7" y="3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02" name="Freeform 136"/>
              <p:cNvSpPr>
                <a:spLocks/>
              </p:cNvSpPr>
              <p:nvPr/>
            </p:nvSpPr>
            <p:spPr bwMode="auto">
              <a:xfrm>
                <a:off x="2746" y="1503"/>
                <a:ext cx="33" cy="22"/>
              </a:xfrm>
              <a:custGeom>
                <a:avLst/>
                <a:gdLst>
                  <a:gd name="T0" fmla="*/ 33 w 33"/>
                  <a:gd name="T1" fmla="*/ 7 h 22"/>
                  <a:gd name="T2" fmla="*/ 26 w 33"/>
                  <a:gd name="T3" fmla="*/ 7 h 22"/>
                  <a:gd name="T4" fmla="*/ 26 w 33"/>
                  <a:gd name="T5" fmla="*/ 11 h 22"/>
                  <a:gd name="T6" fmla="*/ 22 w 33"/>
                  <a:gd name="T7" fmla="*/ 14 h 22"/>
                  <a:gd name="T8" fmla="*/ 18 w 33"/>
                  <a:gd name="T9" fmla="*/ 14 h 22"/>
                  <a:gd name="T10" fmla="*/ 15 w 33"/>
                  <a:gd name="T11" fmla="*/ 11 h 22"/>
                  <a:gd name="T12" fmla="*/ 0 w 33"/>
                  <a:gd name="T13" fmla="*/ 11 h 22"/>
                  <a:gd name="T14" fmla="*/ 0 w 33"/>
                  <a:gd name="T15" fmla="*/ 18 h 22"/>
                  <a:gd name="T16" fmla="*/ 18 w 33"/>
                  <a:gd name="T17" fmla="*/ 18 h 22"/>
                  <a:gd name="T18" fmla="*/ 22 w 33"/>
                  <a:gd name="T19" fmla="*/ 22 h 22"/>
                  <a:gd name="T20" fmla="*/ 33 w 33"/>
                  <a:gd name="T21" fmla="*/ 11 h 22"/>
                  <a:gd name="T22" fmla="*/ 26 w 33"/>
                  <a:gd name="T23" fmla="*/ 11 h 22"/>
                  <a:gd name="T24" fmla="*/ 33 w 33"/>
                  <a:gd name="T25" fmla="*/ 7 h 22"/>
                  <a:gd name="T26" fmla="*/ 26 w 33"/>
                  <a:gd name="T27" fmla="*/ 0 h 22"/>
                  <a:gd name="T28" fmla="*/ 26 w 33"/>
                  <a:gd name="T29" fmla="*/ 7 h 22"/>
                  <a:gd name="T30" fmla="*/ 33 w 33"/>
                  <a:gd name="T31" fmla="*/ 7 h 22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33"/>
                  <a:gd name="T49" fmla="*/ 0 h 22"/>
                  <a:gd name="T50" fmla="*/ 33 w 33"/>
                  <a:gd name="T51" fmla="*/ 22 h 22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33" h="22">
                    <a:moveTo>
                      <a:pt x="33" y="7"/>
                    </a:moveTo>
                    <a:lnTo>
                      <a:pt x="26" y="7"/>
                    </a:lnTo>
                    <a:lnTo>
                      <a:pt x="26" y="11"/>
                    </a:lnTo>
                    <a:lnTo>
                      <a:pt x="22" y="14"/>
                    </a:lnTo>
                    <a:lnTo>
                      <a:pt x="18" y="14"/>
                    </a:lnTo>
                    <a:lnTo>
                      <a:pt x="15" y="11"/>
                    </a:lnTo>
                    <a:lnTo>
                      <a:pt x="0" y="11"/>
                    </a:lnTo>
                    <a:lnTo>
                      <a:pt x="0" y="18"/>
                    </a:lnTo>
                    <a:lnTo>
                      <a:pt x="18" y="18"/>
                    </a:lnTo>
                    <a:lnTo>
                      <a:pt x="22" y="22"/>
                    </a:lnTo>
                    <a:lnTo>
                      <a:pt x="33" y="11"/>
                    </a:lnTo>
                    <a:lnTo>
                      <a:pt x="26" y="11"/>
                    </a:lnTo>
                    <a:lnTo>
                      <a:pt x="33" y="7"/>
                    </a:lnTo>
                    <a:lnTo>
                      <a:pt x="26" y="0"/>
                    </a:lnTo>
                    <a:lnTo>
                      <a:pt x="26" y="7"/>
                    </a:lnTo>
                    <a:lnTo>
                      <a:pt x="33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03" name="Freeform 137"/>
              <p:cNvSpPr>
                <a:spLocks/>
              </p:cNvSpPr>
              <p:nvPr/>
            </p:nvSpPr>
            <p:spPr bwMode="auto">
              <a:xfrm>
                <a:off x="2772" y="1510"/>
                <a:ext cx="28" cy="11"/>
              </a:xfrm>
              <a:custGeom>
                <a:avLst/>
                <a:gdLst>
                  <a:gd name="T0" fmla="*/ 25 w 28"/>
                  <a:gd name="T1" fmla="*/ 0 h 11"/>
                  <a:gd name="T2" fmla="*/ 21 w 28"/>
                  <a:gd name="T3" fmla="*/ 0 h 11"/>
                  <a:gd name="T4" fmla="*/ 18 w 28"/>
                  <a:gd name="T5" fmla="*/ 4 h 11"/>
                  <a:gd name="T6" fmla="*/ 14 w 28"/>
                  <a:gd name="T7" fmla="*/ 0 h 11"/>
                  <a:gd name="T8" fmla="*/ 10 w 28"/>
                  <a:gd name="T9" fmla="*/ 4 h 11"/>
                  <a:gd name="T10" fmla="*/ 10 w 28"/>
                  <a:gd name="T11" fmla="*/ 0 h 11"/>
                  <a:gd name="T12" fmla="*/ 7 w 28"/>
                  <a:gd name="T13" fmla="*/ 0 h 11"/>
                  <a:gd name="T14" fmla="*/ 0 w 28"/>
                  <a:gd name="T15" fmla="*/ 4 h 11"/>
                  <a:gd name="T16" fmla="*/ 3 w 28"/>
                  <a:gd name="T17" fmla="*/ 7 h 11"/>
                  <a:gd name="T18" fmla="*/ 7 w 28"/>
                  <a:gd name="T19" fmla="*/ 7 h 11"/>
                  <a:gd name="T20" fmla="*/ 10 w 28"/>
                  <a:gd name="T21" fmla="*/ 11 h 11"/>
                  <a:gd name="T22" fmla="*/ 18 w 28"/>
                  <a:gd name="T23" fmla="*/ 11 h 11"/>
                  <a:gd name="T24" fmla="*/ 21 w 28"/>
                  <a:gd name="T25" fmla="*/ 7 h 11"/>
                  <a:gd name="T26" fmla="*/ 28 w 28"/>
                  <a:gd name="T27" fmla="*/ 7 h 11"/>
                  <a:gd name="T28" fmla="*/ 28 w 28"/>
                  <a:gd name="T29" fmla="*/ 4 h 11"/>
                  <a:gd name="T30" fmla="*/ 28 w 28"/>
                  <a:gd name="T31" fmla="*/ 7 h 11"/>
                  <a:gd name="T32" fmla="*/ 28 w 28"/>
                  <a:gd name="T33" fmla="*/ 4 h 11"/>
                  <a:gd name="T34" fmla="*/ 25 w 28"/>
                  <a:gd name="T35" fmla="*/ 0 h 1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28"/>
                  <a:gd name="T55" fmla="*/ 0 h 11"/>
                  <a:gd name="T56" fmla="*/ 28 w 28"/>
                  <a:gd name="T57" fmla="*/ 11 h 11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28" h="11">
                    <a:moveTo>
                      <a:pt x="25" y="0"/>
                    </a:moveTo>
                    <a:lnTo>
                      <a:pt x="21" y="0"/>
                    </a:lnTo>
                    <a:lnTo>
                      <a:pt x="18" y="4"/>
                    </a:lnTo>
                    <a:lnTo>
                      <a:pt x="14" y="0"/>
                    </a:lnTo>
                    <a:lnTo>
                      <a:pt x="10" y="4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0" y="4"/>
                    </a:lnTo>
                    <a:lnTo>
                      <a:pt x="3" y="7"/>
                    </a:lnTo>
                    <a:lnTo>
                      <a:pt x="7" y="7"/>
                    </a:lnTo>
                    <a:lnTo>
                      <a:pt x="10" y="11"/>
                    </a:lnTo>
                    <a:lnTo>
                      <a:pt x="18" y="11"/>
                    </a:lnTo>
                    <a:lnTo>
                      <a:pt x="21" y="7"/>
                    </a:lnTo>
                    <a:lnTo>
                      <a:pt x="28" y="7"/>
                    </a:lnTo>
                    <a:lnTo>
                      <a:pt x="28" y="4"/>
                    </a:lnTo>
                    <a:lnTo>
                      <a:pt x="28" y="7"/>
                    </a:lnTo>
                    <a:lnTo>
                      <a:pt x="28" y="4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04" name="Freeform 138"/>
              <p:cNvSpPr>
                <a:spLocks/>
              </p:cNvSpPr>
              <p:nvPr/>
            </p:nvSpPr>
            <p:spPr bwMode="auto">
              <a:xfrm>
                <a:off x="2797" y="1503"/>
                <a:ext cx="11" cy="11"/>
              </a:xfrm>
              <a:custGeom>
                <a:avLst/>
                <a:gdLst>
                  <a:gd name="T0" fmla="*/ 3 w 11"/>
                  <a:gd name="T1" fmla="*/ 4 h 11"/>
                  <a:gd name="T2" fmla="*/ 0 w 11"/>
                  <a:gd name="T3" fmla="*/ 7 h 11"/>
                  <a:gd name="T4" fmla="*/ 3 w 11"/>
                  <a:gd name="T5" fmla="*/ 11 h 11"/>
                  <a:gd name="T6" fmla="*/ 7 w 11"/>
                  <a:gd name="T7" fmla="*/ 11 h 11"/>
                  <a:gd name="T8" fmla="*/ 7 w 11"/>
                  <a:gd name="T9" fmla="*/ 7 h 11"/>
                  <a:gd name="T10" fmla="*/ 11 w 11"/>
                  <a:gd name="T11" fmla="*/ 4 h 11"/>
                  <a:gd name="T12" fmla="*/ 11 w 11"/>
                  <a:gd name="T13" fmla="*/ 0 h 11"/>
                  <a:gd name="T14" fmla="*/ 3 w 11"/>
                  <a:gd name="T15" fmla="*/ 4 h 1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1"/>
                  <a:gd name="T25" fmla="*/ 0 h 11"/>
                  <a:gd name="T26" fmla="*/ 11 w 11"/>
                  <a:gd name="T27" fmla="*/ 11 h 1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1" h="11">
                    <a:moveTo>
                      <a:pt x="3" y="4"/>
                    </a:moveTo>
                    <a:lnTo>
                      <a:pt x="0" y="7"/>
                    </a:lnTo>
                    <a:lnTo>
                      <a:pt x="3" y="11"/>
                    </a:lnTo>
                    <a:lnTo>
                      <a:pt x="7" y="11"/>
                    </a:lnTo>
                    <a:lnTo>
                      <a:pt x="7" y="7"/>
                    </a:lnTo>
                    <a:lnTo>
                      <a:pt x="11" y="4"/>
                    </a:lnTo>
                    <a:lnTo>
                      <a:pt x="11" y="0"/>
                    </a:lnTo>
                    <a:lnTo>
                      <a:pt x="3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05" name="Freeform 139"/>
              <p:cNvSpPr>
                <a:spLocks/>
              </p:cNvSpPr>
              <p:nvPr/>
            </p:nvSpPr>
            <p:spPr bwMode="auto">
              <a:xfrm>
                <a:off x="2790" y="1496"/>
                <a:ext cx="18" cy="11"/>
              </a:xfrm>
              <a:custGeom>
                <a:avLst/>
                <a:gdLst>
                  <a:gd name="T0" fmla="*/ 10 w 18"/>
                  <a:gd name="T1" fmla="*/ 0 h 11"/>
                  <a:gd name="T2" fmla="*/ 3 w 18"/>
                  <a:gd name="T3" fmla="*/ 3 h 11"/>
                  <a:gd name="T4" fmla="*/ 10 w 18"/>
                  <a:gd name="T5" fmla="*/ 11 h 11"/>
                  <a:gd name="T6" fmla="*/ 18 w 18"/>
                  <a:gd name="T7" fmla="*/ 7 h 11"/>
                  <a:gd name="T8" fmla="*/ 14 w 18"/>
                  <a:gd name="T9" fmla="*/ 3 h 11"/>
                  <a:gd name="T10" fmla="*/ 10 w 18"/>
                  <a:gd name="T11" fmla="*/ 3 h 11"/>
                  <a:gd name="T12" fmla="*/ 14 w 18"/>
                  <a:gd name="T13" fmla="*/ 3 h 11"/>
                  <a:gd name="T14" fmla="*/ 10 w 18"/>
                  <a:gd name="T15" fmla="*/ 3 h 11"/>
                  <a:gd name="T16" fmla="*/ 7 w 18"/>
                  <a:gd name="T17" fmla="*/ 7 h 11"/>
                  <a:gd name="T18" fmla="*/ 10 w 18"/>
                  <a:gd name="T19" fmla="*/ 0 h 11"/>
                  <a:gd name="T20" fmla="*/ 0 w 18"/>
                  <a:gd name="T21" fmla="*/ 0 h 11"/>
                  <a:gd name="T22" fmla="*/ 3 w 18"/>
                  <a:gd name="T23" fmla="*/ 3 h 11"/>
                  <a:gd name="T24" fmla="*/ 10 w 18"/>
                  <a:gd name="T25" fmla="*/ 0 h 1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8"/>
                  <a:gd name="T40" fmla="*/ 0 h 11"/>
                  <a:gd name="T41" fmla="*/ 18 w 18"/>
                  <a:gd name="T42" fmla="*/ 11 h 1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8" h="11">
                    <a:moveTo>
                      <a:pt x="10" y="0"/>
                    </a:moveTo>
                    <a:lnTo>
                      <a:pt x="3" y="3"/>
                    </a:lnTo>
                    <a:lnTo>
                      <a:pt x="10" y="11"/>
                    </a:lnTo>
                    <a:lnTo>
                      <a:pt x="18" y="7"/>
                    </a:lnTo>
                    <a:lnTo>
                      <a:pt x="14" y="3"/>
                    </a:lnTo>
                    <a:lnTo>
                      <a:pt x="10" y="3"/>
                    </a:lnTo>
                    <a:lnTo>
                      <a:pt x="14" y="3"/>
                    </a:lnTo>
                    <a:lnTo>
                      <a:pt x="10" y="3"/>
                    </a:lnTo>
                    <a:lnTo>
                      <a:pt x="7" y="7"/>
                    </a:lnTo>
                    <a:lnTo>
                      <a:pt x="10" y="0"/>
                    </a:lnTo>
                    <a:lnTo>
                      <a:pt x="0" y="0"/>
                    </a:lnTo>
                    <a:lnTo>
                      <a:pt x="3" y="3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06" name="Freeform 140"/>
              <p:cNvSpPr>
                <a:spLocks/>
              </p:cNvSpPr>
              <p:nvPr/>
            </p:nvSpPr>
            <p:spPr bwMode="auto">
              <a:xfrm>
                <a:off x="2797" y="1492"/>
                <a:ext cx="21" cy="15"/>
              </a:xfrm>
              <a:custGeom>
                <a:avLst/>
                <a:gdLst>
                  <a:gd name="T0" fmla="*/ 18 w 21"/>
                  <a:gd name="T1" fmla="*/ 4 h 15"/>
                  <a:gd name="T2" fmla="*/ 14 w 21"/>
                  <a:gd name="T3" fmla="*/ 4 h 15"/>
                  <a:gd name="T4" fmla="*/ 11 w 21"/>
                  <a:gd name="T5" fmla="*/ 7 h 15"/>
                  <a:gd name="T6" fmla="*/ 3 w 21"/>
                  <a:gd name="T7" fmla="*/ 7 h 15"/>
                  <a:gd name="T8" fmla="*/ 3 w 21"/>
                  <a:gd name="T9" fmla="*/ 4 h 15"/>
                  <a:gd name="T10" fmla="*/ 0 w 21"/>
                  <a:gd name="T11" fmla="*/ 11 h 15"/>
                  <a:gd name="T12" fmla="*/ 3 w 21"/>
                  <a:gd name="T13" fmla="*/ 11 h 15"/>
                  <a:gd name="T14" fmla="*/ 7 w 21"/>
                  <a:gd name="T15" fmla="*/ 15 h 15"/>
                  <a:gd name="T16" fmla="*/ 14 w 21"/>
                  <a:gd name="T17" fmla="*/ 11 h 15"/>
                  <a:gd name="T18" fmla="*/ 21 w 21"/>
                  <a:gd name="T19" fmla="*/ 7 h 15"/>
                  <a:gd name="T20" fmla="*/ 14 w 21"/>
                  <a:gd name="T21" fmla="*/ 7 h 15"/>
                  <a:gd name="T22" fmla="*/ 18 w 21"/>
                  <a:gd name="T23" fmla="*/ 4 h 15"/>
                  <a:gd name="T24" fmla="*/ 14 w 21"/>
                  <a:gd name="T25" fmla="*/ 0 h 15"/>
                  <a:gd name="T26" fmla="*/ 14 w 21"/>
                  <a:gd name="T27" fmla="*/ 4 h 15"/>
                  <a:gd name="T28" fmla="*/ 18 w 21"/>
                  <a:gd name="T29" fmla="*/ 4 h 1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1"/>
                  <a:gd name="T46" fmla="*/ 0 h 15"/>
                  <a:gd name="T47" fmla="*/ 21 w 21"/>
                  <a:gd name="T48" fmla="*/ 15 h 15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1" h="15">
                    <a:moveTo>
                      <a:pt x="18" y="4"/>
                    </a:moveTo>
                    <a:lnTo>
                      <a:pt x="14" y="4"/>
                    </a:lnTo>
                    <a:lnTo>
                      <a:pt x="11" y="7"/>
                    </a:lnTo>
                    <a:lnTo>
                      <a:pt x="3" y="7"/>
                    </a:lnTo>
                    <a:lnTo>
                      <a:pt x="3" y="4"/>
                    </a:lnTo>
                    <a:lnTo>
                      <a:pt x="0" y="11"/>
                    </a:lnTo>
                    <a:lnTo>
                      <a:pt x="3" y="11"/>
                    </a:lnTo>
                    <a:lnTo>
                      <a:pt x="7" y="15"/>
                    </a:lnTo>
                    <a:lnTo>
                      <a:pt x="14" y="11"/>
                    </a:lnTo>
                    <a:lnTo>
                      <a:pt x="21" y="7"/>
                    </a:lnTo>
                    <a:lnTo>
                      <a:pt x="14" y="7"/>
                    </a:lnTo>
                    <a:lnTo>
                      <a:pt x="18" y="4"/>
                    </a:lnTo>
                    <a:lnTo>
                      <a:pt x="14" y="0"/>
                    </a:lnTo>
                    <a:lnTo>
                      <a:pt x="14" y="4"/>
                    </a:lnTo>
                    <a:lnTo>
                      <a:pt x="18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07" name="Freeform 141"/>
              <p:cNvSpPr>
                <a:spLocks/>
              </p:cNvSpPr>
              <p:nvPr/>
            </p:nvSpPr>
            <p:spPr bwMode="auto">
              <a:xfrm>
                <a:off x="2811" y="1496"/>
                <a:ext cx="25" cy="14"/>
              </a:xfrm>
              <a:custGeom>
                <a:avLst/>
                <a:gdLst>
                  <a:gd name="T0" fmla="*/ 18 w 25"/>
                  <a:gd name="T1" fmla="*/ 11 h 14"/>
                  <a:gd name="T2" fmla="*/ 22 w 25"/>
                  <a:gd name="T3" fmla="*/ 7 h 14"/>
                  <a:gd name="T4" fmla="*/ 15 w 25"/>
                  <a:gd name="T5" fmla="*/ 7 h 14"/>
                  <a:gd name="T6" fmla="*/ 11 w 25"/>
                  <a:gd name="T7" fmla="*/ 3 h 14"/>
                  <a:gd name="T8" fmla="*/ 7 w 25"/>
                  <a:gd name="T9" fmla="*/ 3 h 14"/>
                  <a:gd name="T10" fmla="*/ 7 w 25"/>
                  <a:gd name="T11" fmla="*/ 0 h 14"/>
                  <a:gd name="T12" fmla="*/ 4 w 25"/>
                  <a:gd name="T13" fmla="*/ 0 h 14"/>
                  <a:gd name="T14" fmla="*/ 0 w 25"/>
                  <a:gd name="T15" fmla="*/ 3 h 14"/>
                  <a:gd name="T16" fmla="*/ 7 w 25"/>
                  <a:gd name="T17" fmla="*/ 11 h 14"/>
                  <a:gd name="T18" fmla="*/ 11 w 25"/>
                  <a:gd name="T19" fmla="*/ 11 h 14"/>
                  <a:gd name="T20" fmla="*/ 15 w 25"/>
                  <a:gd name="T21" fmla="*/ 14 h 14"/>
                  <a:gd name="T22" fmla="*/ 25 w 25"/>
                  <a:gd name="T23" fmla="*/ 14 h 14"/>
                  <a:gd name="T24" fmla="*/ 25 w 25"/>
                  <a:gd name="T25" fmla="*/ 11 h 14"/>
                  <a:gd name="T26" fmla="*/ 25 w 25"/>
                  <a:gd name="T27" fmla="*/ 14 h 14"/>
                  <a:gd name="T28" fmla="*/ 25 w 25"/>
                  <a:gd name="T29" fmla="*/ 11 h 14"/>
                  <a:gd name="T30" fmla="*/ 18 w 25"/>
                  <a:gd name="T31" fmla="*/ 11 h 1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5"/>
                  <a:gd name="T49" fmla="*/ 0 h 14"/>
                  <a:gd name="T50" fmla="*/ 25 w 25"/>
                  <a:gd name="T51" fmla="*/ 14 h 14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5" h="14">
                    <a:moveTo>
                      <a:pt x="18" y="11"/>
                    </a:moveTo>
                    <a:lnTo>
                      <a:pt x="22" y="7"/>
                    </a:lnTo>
                    <a:lnTo>
                      <a:pt x="15" y="7"/>
                    </a:lnTo>
                    <a:lnTo>
                      <a:pt x="11" y="3"/>
                    </a:lnTo>
                    <a:lnTo>
                      <a:pt x="7" y="3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0" y="3"/>
                    </a:lnTo>
                    <a:lnTo>
                      <a:pt x="7" y="11"/>
                    </a:lnTo>
                    <a:lnTo>
                      <a:pt x="11" y="11"/>
                    </a:lnTo>
                    <a:lnTo>
                      <a:pt x="15" y="14"/>
                    </a:lnTo>
                    <a:lnTo>
                      <a:pt x="25" y="14"/>
                    </a:lnTo>
                    <a:lnTo>
                      <a:pt x="25" y="11"/>
                    </a:lnTo>
                    <a:lnTo>
                      <a:pt x="25" y="14"/>
                    </a:lnTo>
                    <a:lnTo>
                      <a:pt x="25" y="11"/>
                    </a:lnTo>
                    <a:lnTo>
                      <a:pt x="18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08" name="Freeform 142"/>
              <p:cNvSpPr>
                <a:spLocks/>
              </p:cNvSpPr>
              <p:nvPr/>
            </p:nvSpPr>
            <p:spPr bwMode="auto">
              <a:xfrm>
                <a:off x="2829" y="1481"/>
                <a:ext cx="22" cy="26"/>
              </a:xfrm>
              <a:custGeom>
                <a:avLst/>
                <a:gdLst>
                  <a:gd name="T0" fmla="*/ 18 w 22"/>
                  <a:gd name="T1" fmla="*/ 15 h 26"/>
                  <a:gd name="T2" fmla="*/ 11 w 22"/>
                  <a:gd name="T3" fmla="*/ 11 h 26"/>
                  <a:gd name="T4" fmla="*/ 11 w 22"/>
                  <a:gd name="T5" fmla="*/ 15 h 26"/>
                  <a:gd name="T6" fmla="*/ 7 w 22"/>
                  <a:gd name="T7" fmla="*/ 18 h 26"/>
                  <a:gd name="T8" fmla="*/ 4 w 22"/>
                  <a:gd name="T9" fmla="*/ 18 h 26"/>
                  <a:gd name="T10" fmla="*/ 0 w 22"/>
                  <a:gd name="T11" fmla="*/ 26 h 26"/>
                  <a:gd name="T12" fmla="*/ 7 w 22"/>
                  <a:gd name="T13" fmla="*/ 26 h 26"/>
                  <a:gd name="T14" fmla="*/ 18 w 22"/>
                  <a:gd name="T15" fmla="*/ 15 h 26"/>
                  <a:gd name="T16" fmla="*/ 11 w 22"/>
                  <a:gd name="T17" fmla="*/ 15 h 26"/>
                  <a:gd name="T18" fmla="*/ 18 w 22"/>
                  <a:gd name="T19" fmla="*/ 15 h 26"/>
                  <a:gd name="T20" fmla="*/ 22 w 22"/>
                  <a:gd name="T21" fmla="*/ 0 h 26"/>
                  <a:gd name="T22" fmla="*/ 11 w 22"/>
                  <a:gd name="T23" fmla="*/ 11 h 26"/>
                  <a:gd name="T24" fmla="*/ 18 w 22"/>
                  <a:gd name="T25" fmla="*/ 15 h 2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2"/>
                  <a:gd name="T40" fmla="*/ 0 h 26"/>
                  <a:gd name="T41" fmla="*/ 22 w 22"/>
                  <a:gd name="T42" fmla="*/ 26 h 2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2" h="26">
                    <a:moveTo>
                      <a:pt x="18" y="15"/>
                    </a:moveTo>
                    <a:lnTo>
                      <a:pt x="11" y="11"/>
                    </a:lnTo>
                    <a:lnTo>
                      <a:pt x="11" y="15"/>
                    </a:lnTo>
                    <a:lnTo>
                      <a:pt x="7" y="18"/>
                    </a:lnTo>
                    <a:lnTo>
                      <a:pt x="4" y="18"/>
                    </a:lnTo>
                    <a:lnTo>
                      <a:pt x="0" y="26"/>
                    </a:lnTo>
                    <a:lnTo>
                      <a:pt x="7" y="26"/>
                    </a:lnTo>
                    <a:lnTo>
                      <a:pt x="18" y="15"/>
                    </a:lnTo>
                    <a:lnTo>
                      <a:pt x="11" y="15"/>
                    </a:lnTo>
                    <a:lnTo>
                      <a:pt x="18" y="15"/>
                    </a:lnTo>
                    <a:lnTo>
                      <a:pt x="22" y="0"/>
                    </a:lnTo>
                    <a:lnTo>
                      <a:pt x="11" y="11"/>
                    </a:lnTo>
                    <a:lnTo>
                      <a:pt x="18" y="1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09" name="Freeform 143"/>
              <p:cNvSpPr>
                <a:spLocks/>
              </p:cNvSpPr>
              <p:nvPr/>
            </p:nvSpPr>
            <p:spPr bwMode="auto">
              <a:xfrm>
                <a:off x="2836" y="1496"/>
                <a:ext cx="11" cy="11"/>
              </a:xfrm>
              <a:custGeom>
                <a:avLst/>
                <a:gdLst>
                  <a:gd name="T0" fmla="*/ 8 w 11"/>
                  <a:gd name="T1" fmla="*/ 3 h 11"/>
                  <a:gd name="T2" fmla="*/ 11 w 11"/>
                  <a:gd name="T3" fmla="*/ 7 h 11"/>
                  <a:gd name="T4" fmla="*/ 11 w 11"/>
                  <a:gd name="T5" fmla="*/ 0 h 11"/>
                  <a:gd name="T6" fmla="*/ 4 w 11"/>
                  <a:gd name="T7" fmla="*/ 0 h 11"/>
                  <a:gd name="T8" fmla="*/ 4 w 11"/>
                  <a:gd name="T9" fmla="*/ 3 h 11"/>
                  <a:gd name="T10" fmla="*/ 0 w 11"/>
                  <a:gd name="T11" fmla="*/ 7 h 11"/>
                  <a:gd name="T12" fmla="*/ 4 w 11"/>
                  <a:gd name="T13" fmla="*/ 11 h 11"/>
                  <a:gd name="T14" fmla="*/ 8 w 11"/>
                  <a:gd name="T15" fmla="*/ 3 h 1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1"/>
                  <a:gd name="T25" fmla="*/ 0 h 11"/>
                  <a:gd name="T26" fmla="*/ 11 w 11"/>
                  <a:gd name="T27" fmla="*/ 11 h 1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1" h="11">
                    <a:moveTo>
                      <a:pt x="8" y="3"/>
                    </a:moveTo>
                    <a:lnTo>
                      <a:pt x="11" y="7"/>
                    </a:lnTo>
                    <a:lnTo>
                      <a:pt x="11" y="0"/>
                    </a:lnTo>
                    <a:lnTo>
                      <a:pt x="4" y="0"/>
                    </a:lnTo>
                    <a:lnTo>
                      <a:pt x="4" y="3"/>
                    </a:lnTo>
                    <a:lnTo>
                      <a:pt x="0" y="7"/>
                    </a:lnTo>
                    <a:lnTo>
                      <a:pt x="4" y="11"/>
                    </a:lnTo>
                    <a:lnTo>
                      <a:pt x="8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10" name="Freeform 144"/>
              <p:cNvSpPr>
                <a:spLocks/>
              </p:cNvSpPr>
              <p:nvPr/>
            </p:nvSpPr>
            <p:spPr bwMode="auto">
              <a:xfrm>
                <a:off x="2840" y="1489"/>
                <a:ext cx="43" cy="21"/>
              </a:xfrm>
              <a:custGeom>
                <a:avLst/>
                <a:gdLst>
                  <a:gd name="T0" fmla="*/ 43 w 43"/>
                  <a:gd name="T1" fmla="*/ 3 h 21"/>
                  <a:gd name="T2" fmla="*/ 40 w 43"/>
                  <a:gd name="T3" fmla="*/ 0 h 21"/>
                  <a:gd name="T4" fmla="*/ 36 w 43"/>
                  <a:gd name="T5" fmla="*/ 3 h 21"/>
                  <a:gd name="T6" fmla="*/ 29 w 43"/>
                  <a:gd name="T7" fmla="*/ 3 h 21"/>
                  <a:gd name="T8" fmla="*/ 22 w 43"/>
                  <a:gd name="T9" fmla="*/ 10 h 21"/>
                  <a:gd name="T10" fmla="*/ 14 w 43"/>
                  <a:gd name="T11" fmla="*/ 10 h 21"/>
                  <a:gd name="T12" fmla="*/ 11 w 43"/>
                  <a:gd name="T13" fmla="*/ 14 h 21"/>
                  <a:gd name="T14" fmla="*/ 7 w 43"/>
                  <a:gd name="T15" fmla="*/ 14 h 21"/>
                  <a:gd name="T16" fmla="*/ 4 w 43"/>
                  <a:gd name="T17" fmla="*/ 10 h 21"/>
                  <a:gd name="T18" fmla="*/ 0 w 43"/>
                  <a:gd name="T19" fmla="*/ 18 h 21"/>
                  <a:gd name="T20" fmla="*/ 7 w 43"/>
                  <a:gd name="T21" fmla="*/ 21 h 21"/>
                  <a:gd name="T22" fmla="*/ 14 w 43"/>
                  <a:gd name="T23" fmla="*/ 21 h 21"/>
                  <a:gd name="T24" fmla="*/ 18 w 43"/>
                  <a:gd name="T25" fmla="*/ 18 h 21"/>
                  <a:gd name="T26" fmla="*/ 25 w 43"/>
                  <a:gd name="T27" fmla="*/ 14 h 21"/>
                  <a:gd name="T28" fmla="*/ 29 w 43"/>
                  <a:gd name="T29" fmla="*/ 14 h 21"/>
                  <a:gd name="T30" fmla="*/ 32 w 43"/>
                  <a:gd name="T31" fmla="*/ 10 h 21"/>
                  <a:gd name="T32" fmla="*/ 36 w 43"/>
                  <a:gd name="T33" fmla="*/ 10 h 21"/>
                  <a:gd name="T34" fmla="*/ 40 w 43"/>
                  <a:gd name="T35" fmla="*/ 7 h 21"/>
                  <a:gd name="T36" fmla="*/ 36 w 43"/>
                  <a:gd name="T37" fmla="*/ 3 h 21"/>
                  <a:gd name="T38" fmla="*/ 43 w 43"/>
                  <a:gd name="T39" fmla="*/ 3 h 21"/>
                  <a:gd name="T40" fmla="*/ 43 w 43"/>
                  <a:gd name="T41" fmla="*/ 0 h 21"/>
                  <a:gd name="T42" fmla="*/ 40 w 43"/>
                  <a:gd name="T43" fmla="*/ 0 h 21"/>
                  <a:gd name="T44" fmla="*/ 43 w 43"/>
                  <a:gd name="T45" fmla="*/ 3 h 21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43"/>
                  <a:gd name="T70" fmla="*/ 0 h 21"/>
                  <a:gd name="T71" fmla="*/ 43 w 43"/>
                  <a:gd name="T72" fmla="*/ 21 h 21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43" h="21">
                    <a:moveTo>
                      <a:pt x="43" y="3"/>
                    </a:moveTo>
                    <a:lnTo>
                      <a:pt x="40" y="0"/>
                    </a:lnTo>
                    <a:lnTo>
                      <a:pt x="36" y="3"/>
                    </a:lnTo>
                    <a:lnTo>
                      <a:pt x="29" y="3"/>
                    </a:lnTo>
                    <a:lnTo>
                      <a:pt x="22" y="10"/>
                    </a:lnTo>
                    <a:lnTo>
                      <a:pt x="14" y="10"/>
                    </a:lnTo>
                    <a:lnTo>
                      <a:pt x="11" y="14"/>
                    </a:lnTo>
                    <a:lnTo>
                      <a:pt x="7" y="14"/>
                    </a:lnTo>
                    <a:lnTo>
                      <a:pt x="4" y="10"/>
                    </a:lnTo>
                    <a:lnTo>
                      <a:pt x="0" y="18"/>
                    </a:lnTo>
                    <a:lnTo>
                      <a:pt x="7" y="21"/>
                    </a:lnTo>
                    <a:lnTo>
                      <a:pt x="14" y="21"/>
                    </a:lnTo>
                    <a:lnTo>
                      <a:pt x="18" y="18"/>
                    </a:lnTo>
                    <a:lnTo>
                      <a:pt x="25" y="14"/>
                    </a:lnTo>
                    <a:lnTo>
                      <a:pt x="29" y="14"/>
                    </a:lnTo>
                    <a:lnTo>
                      <a:pt x="32" y="10"/>
                    </a:lnTo>
                    <a:lnTo>
                      <a:pt x="36" y="10"/>
                    </a:lnTo>
                    <a:lnTo>
                      <a:pt x="40" y="7"/>
                    </a:lnTo>
                    <a:lnTo>
                      <a:pt x="36" y="3"/>
                    </a:lnTo>
                    <a:lnTo>
                      <a:pt x="43" y="3"/>
                    </a:lnTo>
                    <a:lnTo>
                      <a:pt x="43" y="0"/>
                    </a:lnTo>
                    <a:lnTo>
                      <a:pt x="40" y="0"/>
                    </a:lnTo>
                    <a:lnTo>
                      <a:pt x="43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11" name="Freeform 145"/>
              <p:cNvSpPr>
                <a:spLocks/>
              </p:cNvSpPr>
              <p:nvPr/>
            </p:nvSpPr>
            <p:spPr bwMode="auto">
              <a:xfrm>
                <a:off x="2865" y="1492"/>
                <a:ext cx="18" cy="18"/>
              </a:xfrm>
              <a:custGeom>
                <a:avLst/>
                <a:gdLst>
                  <a:gd name="T0" fmla="*/ 7 w 18"/>
                  <a:gd name="T1" fmla="*/ 15 h 18"/>
                  <a:gd name="T2" fmla="*/ 7 w 18"/>
                  <a:gd name="T3" fmla="*/ 11 h 18"/>
                  <a:gd name="T4" fmla="*/ 11 w 18"/>
                  <a:gd name="T5" fmla="*/ 11 h 18"/>
                  <a:gd name="T6" fmla="*/ 18 w 18"/>
                  <a:gd name="T7" fmla="*/ 7 h 18"/>
                  <a:gd name="T8" fmla="*/ 18 w 18"/>
                  <a:gd name="T9" fmla="*/ 0 h 18"/>
                  <a:gd name="T10" fmla="*/ 11 w 18"/>
                  <a:gd name="T11" fmla="*/ 0 h 18"/>
                  <a:gd name="T12" fmla="*/ 11 w 18"/>
                  <a:gd name="T13" fmla="*/ 4 h 18"/>
                  <a:gd name="T14" fmla="*/ 7 w 18"/>
                  <a:gd name="T15" fmla="*/ 4 h 18"/>
                  <a:gd name="T16" fmla="*/ 4 w 18"/>
                  <a:gd name="T17" fmla="*/ 7 h 18"/>
                  <a:gd name="T18" fmla="*/ 0 w 18"/>
                  <a:gd name="T19" fmla="*/ 18 h 18"/>
                  <a:gd name="T20" fmla="*/ 4 w 18"/>
                  <a:gd name="T21" fmla="*/ 18 h 18"/>
                  <a:gd name="T22" fmla="*/ 0 w 18"/>
                  <a:gd name="T23" fmla="*/ 18 h 18"/>
                  <a:gd name="T24" fmla="*/ 4 w 18"/>
                  <a:gd name="T25" fmla="*/ 18 h 18"/>
                  <a:gd name="T26" fmla="*/ 7 w 18"/>
                  <a:gd name="T27" fmla="*/ 15 h 18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8"/>
                  <a:gd name="T43" fmla="*/ 0 h 18"/>
                  <a:gd name="T44" fmla="*/ 18 w 18"/>
                  <a:gd name="T45" fmla="*/ 18 h 18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8" h="18">
                    <a:moveTo>
                      <a:pt x="7" y="15"/>
                    </a:moveTo>
                    <a:lnTo>
                      <a:pt x="7" y="11"/>
                    </a:lnTo>
                    <a:lnTo>
                      <a:pt x="11" y="11"/>
                    </a:lnTo>
                    <a:lnTo>
                      <a:pt x="18" y="7"/>
                    </a:lnTo>
                    <a:lnTo>
                      <a:pt x="18" y="0"/>
                    </a:lnTo>
                    <a:lnTo>
                      <a:pt x="11" y="0"/>
                    </a:lnTo>
                    <a:lnTo>
                      <a:pt x="11" y="4"/>
                    </a:lnTo>
                    <a:lnTo>
                      <a:pt x="7" y="4"/>
                    </a:lnTo>
                    <a:lnTo>
                      <a:pt x="4" y="7"/>
                    </a:lnTo>
                    <a:lnTo>
                      <a:pt x="0" y="18"/>
                    </a:lnTo>
                    <a:lnTo>
                      <a:pt x="4" y="18"/>
                    </a:lnTo>
                    <a:lnTo>
                      <a:pt x="0" y="18"/>
                    </a:lnTo>
                    <a:lnTo>
                      <a:pt x="4" y="18"/>
                    </a:lnTo>
                    <a:lnTo>
                      <a:pt x="7" y="1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12" name="Freeform 146"/>
              <p:cNvSpPr>
                <a:spLocks/>
              </p:cNvSpPr>
              <p:nvPr/>
            </p:nvSpPr>
            <p:spPr bwMode="auto">
              <a:xfrm>
                <a:off x="2628" y="1499"/>
                <a:ext cx="61" cy="36"/>
              </a:xfrm>
              <a:custGeom>
                <a:avLst/>
                <a:gdLst>
                  <a:gd name="T0" fmla="*/ 61 w 61"/>
                  <a:gd name="T1" fmla="*/ 29 h 36"/>
                  <a:gd name="T2" fmla="*/ 46 w 61"/>
                  <a:gd name="T3" fmla="*/ 29 h 36"/>
                  <a:gd name="T4" fmla="*/ 43 w 61"/>
                  <a:gd name="T5" fmla="*/ 33 h 36"/>
                  <a:gd name="T6" fmla="*/ 39 w 61"/>
                  <a:gd name="T7" fmla="*/ 33 h 36"/>
                  <a:gd name="T8" fmla="*/ 39 w 61"/>
                  <a:gd name="T9" fmla="*/ 36 h 36"/>
                  <a:gd name="T10" fmla="*/ 32 w 61"/>
                  <a:gd name="T11" fmla="*/ 33 h 36"/>
                  <a:gd name="T12" fmla="*/ 21 w 61"/>
                  <a:gd name="T13" fmla="*/ 22 h 36"/>
                  <a:gd name="T14" fmla="*/ 14 w 61"/>
                  <a:gd name="T15" fmla="*/ 18 h 36"/>
                  <a:gd name="T16" fmla="*/ 10 w 61"/>
                  <a:gd name="T17" fmla="*/ 15 h 36"/>
                  <a:gd name="T18" fmla="*/ 3 w 61"/>
                  <a:gd name="T19" fmla="*/ 15 h 36"/>
                  <a:gd name="T20" fmla="*/ 0 w 61"/>
                  <a:gd name="T21" fmla="*/ 11 h 36"/>
                  <a:gd name="T22" fmla="*/ 0 w 61"/>
                  <a:gd name="T23" fmla="*/ 4 h 36"/>
                  <a:gd name="T24" fmla="*/ 3 w 61"/>
                  <a:gd name="T25" fmla="*/ 0 h 36"/>
                  <a:gd name="T26" fmla="*/ 21 w 61"/>
                  <a:gd name="T27" fmla="*/ 0 h 36"/>
                  <a:gd name="T28" fmla="*/ 25 w 61"/>
                  <a:gd name="T29" fmla="*/ 4 h 36"/>
                  <a:gd name="T30" fmla="*/ 32 w 61"/>
                  <a:gd name="T31" fmla="*/ 4 h 36"/>
                  <a:gd name="T32" fmla="*/ 36 w 61"/>
                  <a:gd name="T33" fmla="*/ 8 h 36"/>
                  <a:gd name="T34" fmla="*/ 39 w 61"/>
                  <a:gd name="T35" fmla="*/ 8 h 36"/>
                  <a:gd name="T36" fmla="*/ 54 w 61"/>
                  <a:gd name="T37" fmla="*/ 22 h 36"/>
                  <a:gd name="T38" fmla="*/ 57 w 61"/>
                  <a:gd name="T39" fmla="*/ 22 h 36"/>
                  <a:gd name="T40" fmla="*/ 61 w 61"/>
                  <a:gd name="T41" fmla="*/ 26 h 36"/>
                  <a:gd name="T42" fmla="*/ 61 w 61"/>
                  <a:gd name="T43" fmla="*/ 29 h 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61"/>
                  <a:gd name="T67" fmla="*/ 0 h 36"/>
                  <a:gd name="T68" fmla="*/ 61 w 61"/>
                  <a:gd name="T69" fmla="*/ 36 h 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61" h="36">
                    <a:moveTo>
                      <a:pt x="61" y="29"/>
                    </a:moveTo>
                    <a:lnTo>
                      <a:pt x="46" y="29"/>
                    </a:lnTo>
                    <a:lnTo>
                      <a:pt x="43" y="33"/>
                    </a:lnTo>
                    <a:lnTo>
                      <a:pt x="39" y="33"/>
                    </a:lnTo>
                    <a:lnTo>
                      <a:pt x="39" y="36"/>
                    </a:lnTo>
                    <a:lnTo>
                      <a:pt x="32" y="33"/>
                    </a:lnTo>
                    <a:lnTo>
                      <a:pt x="21" y="22"/>
                    </a:lnTo>
                    <a:lnTo>
                      <a:pt x="14" y="18"/>
                    </a:lnTo>
                    <a:lnTo>
                      <a:pt x="10" y="15"/>
                    </a:lnTo>
                    <a:lnTo>
                      <a:pt x="3" y="15"/>
                    </a:lnTo>
                    <a:lnTo>
                      <a:pt x="0" y="11"/>
                    </a:lnTo>
                    <a:lnTo>
                      <a:pt x="0" y="4"/>
                    </a:lnTo>
                    <a:lnTo>
                      <a:pt x="3" y="0"/>
                    </a:lnTo>
                    <a:lnTo>
                      <a:pt x="21" y="0"/>
                    </a:lnTo>
                    <a:lnTo>
                      <a:pt x="25" y="4"/>
                    </a:lnTo>
                    <a:lnTo>
                      <a:pt x="32" y="4"/>
                    </a:lnTo>
                    <a:lnTo>
                      <a:pt x="36" y="8"/>
                    </a:lnTo>
                    <a:lnTo>
                      <a:pt x="39" y="8"/>
                    </a:lnTo>
                    <a:lnTo>
                      <a:pt x="54" y="22"/>
                    </a:lnTo>
                    <a:lnTo>
                      <a:pt x="57" y="22"/>
                    </a:lnTo>
                    <a:lnTo>
                      <a:pt x="61" y="26"/>
                    </a:lnTo>
                    <a:lnTo>
                      <a:pt x="61" y="29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13" name="Freeform 147"/>
              <p:cNvSpPr>
                <a:spLocks/>
              </p:cNvSpPr>
              <p:nvPr/>
            </p:nvSpPr>
            <p:spPr bwMode="auto">
              <a:xfrm>
                <a:off x="2664" y="1525"/>
                <a:ext cx="25" cy="14"/>
              </a:xfrm>
              <a:custGeom>
                <a:avLst/>
                <a:gdLst>
                  <a:gd name="T0" fmla="*/ 0 w 25"/>
                  <a:gd name="T1" fmla="*/ 14 h 14"/>
                  <a:gd name="T2" fmla="*/ 7 w 25"/>
                  <a:gd name="T3" fmla="*/ 14 h 14"/>
                  <a:gd name="T4" fmla="*/ 7 w 25"/>
                  <a:gd name="T5" fmla="*/ 10 h 14"/>
                  <a:gd name="T6" fmla="*/ 10 w 25"/>
                  <a:gd name="T7" fmla="*/ 7 h 14"/>
                  <a:gd name="T8" fmla="*/ 25 w 25"/>
                  <a:gd name="T9" fmla="*/ 7 h 14"/>
                  <a:gd name="T10" fmla="*/ 25 w 25"/>
                  <a:gd name="T11" fmla="*/ 0 h 14"/>
                  <a:gd name="T12" fmla="*/ 7 w 25"/>
                  <a:gd name="T13" fmla="*/ 0 h 14"/>
                  <a:gd name="T14" fmla="*/ 7 w 25"/>
                  <a:gd name="T15" fmla="*/ 3 h 14"/>
                  <a:gd name="T16" fmla="*/ 0 w 25"/>
                  <a:gd name="T17" fmla="*/ 10 h 14"/>
                  <a:gd name="T18" fmla="*/ 3 w 25"/>
                  <a:gd name="T19" fmla="*/ 7 h 14"/>
                  <a:gd name="T20" fmla="*/ 0 w 25"/>
                  <a:gd name="T21" fmla="*/ 14 h 14"/>
                  <a:gd name="T22" fmla="*/ 7 w 25"/>
                  <a:gd name="T23" fmla="*/ 14 h 14"/>
                  <a:gd name="T24" fmla="*/ 0 w 25"/>
                  <a:gd name="T25" fmla="*/ 14 h 1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5"/>
                  <a:gd name="T40" fmla="*/ 0 h 14"/>
                  <a:gd name="T41" fmla="*/ 25 w 25"/>
                  <a:gd name="T42" fmla="*/ 14 h 1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5" h="14">
                    <a:moveTo>
                      <a:pt x="0" y="14"/>
                    </a:moveTo>
                    <a:lnTo>
                      <a:pt x="7" y="14"/>
                    </a:lnTo>
                    <a:lnTo>
                      <a:pt x="7" y="10"/>
                    </a:lnTo>
                    <a:lnTo>
                      <a:pt x="10" y="7"/>
                    </a:lnTo>
                    <a:lnTo>
                      <a:pt x="25" y="7"/>
                    </a:lnTo>
                    <a:lnTo>
                      <a:pt x="25" y="0"/>
                    </a:lnTo>
                    <a:lnTo>
                      <a:pt x="7" y="0"/>
                    </a:lnTo>
                    <a:lnTo>
                      <a:pt x="7" y="3"/>
                    </a:lnTo>
                    <a:lnTo>
                      <a:pt x="0" y="10"/>
                    </a:lnTo>
                    <a:lnTo>
                      <a:pt x="3" y="7"/>
                    </a:lnTo>
                    <a:lnTo>
                      <a:pt x="0" y="14"/>
                    </a:lnTo>
                    <a:lnTo>
                      <a:pt x="7" y="14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14" name="Freeform 148"/>
              <p:cNvSpPr>
                <a:spLocks/>
              </p:cNvSpPr>
              <p:nvPr/>
            </p:nvSpPr>
            <p:spPr bwMode="auto">
              <a:xfrm>
                <a:off x="2620" y="1507"/>
                <a:ext cx="47" cy="32"/>
              </a:xfrm>
              <a:custGeom>
                <a:avLst/>
                <a:gdLst>
                  <a:gd name="T0" fmla="*/ 4 w 47"/>
                  <a:gd name="T1" fmla="*/ 3 h 32"/>
                  <a:gd name="T2" fmla="*/ 8 w 47"/>
                  <a:gd name="T3" fmla="*/ 10 h 32"/>
                  <a:gd name="T4" fmla="*/ 15 w 47"/>
                  <a:gd name="T5" fmla="*/ 10 h 32"/>
                  <a:gd name="T6" fmla="*/ 22 w 47"/>
                  <a:gd name="T7" fmla="*/ 14 h 32"/>
                  <a:gd name="T8" fmla="*/ 26 w 47"/>
                  <a:gd name="T9" fmla="*/ 14 h 32"/>
                  <a:gd name="T10" fmla="*/ 29 w 47"/>
                  <a:gd name="T11" fmla="*/ 18 h 32"/>
                  <a:gd name="T12" fmla="*/ 33 w 47"/>
                  <a:gd name="T13" fmla="*/ 25 h 32"/>
                  <a:gd name="T14" fmla="*/ 40 w 47"/>
                  <a:gd name="T15" fmla="*/ 28 h 32"/>
                  <a:gd name="T16" fmla="*/ 44 w 47"/>
                  <a:gd name="T17" fmla="*/ 32 h 32"/>
                  <a:gd name="T18" fmla="*/ 47 w 47"/>
                  <a:gd name="T19" fmla="*/ 25 h 32"/>
                  <a:gd name="T20" fmla="*/ 40 w 47"/>
                  <a:gd name="T21" fmla="*/ 18 h 32"/>
                  <a:gd name="T22" fmla="*/ 33 w 47"/>
                  <a:gd name="T23" fmla="*/ 14 h 32"/>
                  <a:gd name="T24" fmla="*/ 26 w 47"/>
                  <a:gd name="T25" fmla="*/ 7 h 32"/>
                  <a:gd name="T26" fmla="*/ 18 w 47"/>
                  <a:gd name="T27" fmla="*/ 3 h 32"/>
                  <a:gd name="T28" fmla="*/ 11 w 47"/>
                  <a:gd name="T29" fmla="*/ 3 h 32"/>
                  <a:gd name="T30" fmla="*/ 8 w 47"/>
                  <a:gd name="T31" fmla="*/ 0 h 32"/>
                  <a:gd name="T32" fmla="*/ 11 w 47"/>
                  <a:gd name="T33" fmla="*/ 7 h 32"/>
                  <a:gd name="T34" fmla="*/ 4 w 47"/>
                  <a:gd name="T35" fmla="*/ 3 h 32"/>
                  <a:gd name="T36" fmla="*/ 0 w 47"/>
                  <a:gd name="T37" fmla="*/ 7 h 32"/>
                  <a:gd name="T38" fmla="*/ 8 w 47"/>
                  <a:gd name="T39" fmla="*/ 10 h 32"/>
                  <a:gd name="T40" fmla="*/ 4 w 47"/>
                  <a:gd name="T41" fmla="*/ 3 h 32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7"/>
                  <a:gd name="T64" fmla="*/ 0 h 32"/>
                  <a:gd name="T65" fmla="*/ 47 w 47"/>
                  <a:gd name="T66" fmla="*/ 32 h 32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7" h="32">
                    <a:moveTo>
                      <a:pt x="4" y="3"/>
                    </a:moveTo>
                    <a:lnTo>
                      <a:pt x="8" y="10"/>
                    </a:lnTo>
                    <a:lnTo>
                      <a:pt x="15" y="10"/>
                    </a:lnTo>
                    <a:lnTo>
                      <a:pt x="22" y="14"/>
                    </a:lnTo>
                    <a:lnTo>
                      <a:pt x="26" y="14"/>
                    </a:lnTo>
                    <a:lnTo>
                      <a:pt x="29" y="18"/>
                    </a:lnTo>
                    <a:lnTo>
                      <a:pt x="33" y="25"/>
                    </a:lnTo>
                    <a:lnTo>
                      <a:pt x="40" y="28"/>
                    </a:lnTo>
                    <a:lnTo>
                      <a:pt x="44" y="32"/>
                    </a:lnTo>
                    <a:lnTo>
                      <a:pt x="47" y="25"/>
                    </a:lnTo>
                    <a:lnTo>
                      <a:pt x="40" y="18"/>
                    </a:lnTo>
                    <a:lnTo>
                      <a:pt x="33" y="14"/>
                    </a:lnTo>
                    <a:lnTo>
                      <a:pt x="26" y="7"/>
                    </a:lnTo>
                    <a:lnTo>
                      <a:pt x="18" y="3"/>
                    </a:lnTo>
                    <a:lnTo>
                      <a:pt x="11" y="3"/>
                    </a:lnTo>
                    <a:lnTo>
                      <a:pt x="8" y="0"/>
                    </a:lnTo>
                    <a:lnTo>
                      <a:pt x="11" y="7"/>
                    </a:lnTo>
                    <a:lnTo>
                      <a:pt x="4" y="3"/>
                    </a:lnTo>
                    <a:lnTo>
                      <a:pt x="0" y="7"/>
                    </a:lnTo>
                    <a:lnTo>
                      <a:pt x="8" y="10"/>
                    </a:lnTo>
                    <a:lnTo>
                      <a:pt x="4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15" name="Freeform 149"/>
              <p:cNvSpPr>
                <a:spLocks/>
              </p:cNvSpPr>
              <p:nvPr/>
            </p:nvSpPr>
            <p:spPr bwMode="auto">
              <a:xfrm>
                <a:off x="2624" y="1496"/>
                <a:ext cx="43" cy="18"/>
              </a:xfrm>
              <a:custGeom>
                <a:avLst/>
                <a:gdLst>
                  <a:gd name="T0" fmla="*/ 43 w 43"/>
                  <a:gd name="T1" fmla="*/ 7 h 18"/>
                  <a:gd name="T2" fmla="*/ 36 w 43"/>
                  <a:gd name="T3" fmla="*/ 3 h 18"/>
                  <a:gd name="T4" fmla="*/ 32 w 43"/>
                  <a:gd name="T5" fmla="*/ 3 h 18"/>
                  <a:gd name="T6" fmla="*/ 25 w 43"/>
                  <a:gd name="T7" fmla="*/ 0 h 18"/>
                  <a:gd name="T8" fmla="*/ 11 w 43"/>
                  <a:gd name="T9" fmla="*/ 0 h 18"/>
                  <a:gd name="T10" fmla="*/ 7 w 43"/>
                  <a:gd name="T11" fmla="*/ 3 h 18"/>
                  <a:gd name="T12" fmla="*/ 0 w 43"/>
                  <a:gd name="T13" fmla="*/ 7 h 18"/>
                  <a:gd name="T14" fmla="*/ 0 w 43"/>
                  <a:gd name="T15" fmla="*/ 14 h 18"/>
                  <a:gd name="T16" fmla="*/ 7 w 43"/>
                  <a:gd name="T17" fmla="*/ 18 h 18"/>
                  <a:gd name="T18" fmla="*/ 7 w 43"/>
                  <a:gd name="T19" fmla="*/ 11 h 18"/>
                  <a:gd name="T20" fmla="*/ 11 w 43"/>
                  <a:gd name="T21" fmla="*/ 7 h 18"/>
                  <a:gd name="T22" fmla="*/ 25 w 43"/>
                  <a:gd name="T23" fmla="*/ 7 h 18"/>
                  <a:gd name="T24" fmla="*/ 29 w 43"/>
                  <a:gd name="T25" fmla="*/ 11 h 18"/>
                  <a:gd name="T26" fmla="*/ 32 w 43"/>
                  <a:gd name="T27" fmla="*/ 11 h 18"/>
                  <a:gd name="T28" fmla="*/ 40 w 43"/>
                  <a:gd name="T29" fmla="*/ 14 h 18"/>
                  <a:gd name="T30" fmla="*/ 43 w 43"/>
                  <a:gd name="T31" fmla="*/ 7 h 1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43"/>
                  <a:gd name="T49" fmla="*/ 0 h 18"/>
                  <a:gd name="T50" fmla="*/ 43 w 43"/>
                  <a:gd name="T51" fmla="*/ 18 h 18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43" h="18">
                    <a:moveTo>
                      <a:pt x="43" y="7"/>
                    </a:moveTo>
                    <a:lnTo>
                      <a:pt x="36" y="3"/>
                    </a:lnTo>
                    <a:lnTo>
                      <a:pt x="32" y="3"/>
                    </a:lnTo>
                    <a:lnTo>
                      <a:pt x="25" y="0"/>
                    </a:lnTo>
                    <a:lnTo>
                      <a:pt x="11" y="0"/>
                    </a:lnTo>
                    <a:lnTo>
                      <a:pt x="7" y="3"/>
                    </a:lnTo>
                    <a:lnTo>
                      <a:pt x="0" y="7"/>
                    </a:lnTo>
                    <a:lnTo>
                      <a:pt x="0" y="14"/>
                    </a:lnTo>
                    <a:lnTo>
                      <a:pt x="7" y="18"/>
                    </a:lnTo>
                    <a:lnTo>
                      <a:pt x="7" y="11"/>
                    </a:lnTo>
                    <a:lnTo>
                      <a:pt x="11" y="7"/>
                    </a:lnTo>
                    <a:lnTo>
                      <a:pt x="25" y="7"/>
                    </a:lnTo>
                    <a:lnTo>
                      <a:pt x="29" y="11"/>
                    </a:lnTo>
                    <a:lnTo>
                      <a:pt x="32" y="11"/>
                    </a:lnTo>
                    <a:lnTo>
                      <a:pt x="40" y="14"/>
                    </a:lnTo>
                    <a:lnTo>
                      <a:pt x="43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16" name="Freeform 150"/>
              <p:cNvSpPr>
                <a:spLocks/>
              </p:cNvSpPr>
              <p:nvPr/>
            </p:nvSpPr>
            <p:spPr bwMode="auto">
              <a:xfrm>
                <a:off x="2664" y="1503"/>
                <a:ext cx="39" cy="29"/>
              </a:xfrm>
              <a:custGeom>
                <a:avLst/>
                <a:gdLst>
                  <a:gd name="T0" fmla="*/ 25 w 39"/>
                  <a:gd name="T1" fmla="*/ 29 h 29"/>
                  <a:gd name="T2" fmla="*/ 28 w 39"/>
                  <a:gd name="T3" fmla="*/ 22 h 29"/>
                  <a:gd name="T4" fmla="*/ 25 w 39"/>
                  <a:gd name="T5" fmla="*/ 18 h 29"/>
                  <a:gd name="T6" fmla="*/ 21 w 39"/>
                  <a:gd name="T7" fmla="*/ 18 h 29"/>
                  <a:gd name="T8" fmla="*/ 21 w 39"/>
                  <a:gd name="T9" fmla="*/ 14 h 29"/>
                  <a:gd name="T10" fmla="*/ 7 w 39"/>
                  <a:gd name="T11" fmla="*/ 0 h 29"/>
                  <a:gd name="T12" fmla="*/ 3 w 39"/>
                  <a:gd name="T13" fmla="*/ 0 h 29"/>
                  <a:gd name="T14" fmla="*/ 0 w 39"/>
                  <a:gd name="T15" fmla="*/ 7 h 29"/>
                  <a:gd name="T16" fmla="*/ 3 w 39"/>
                  <a:gd name="T17" fmla="*/ 7 h 29"/>
                  <a:gd name="T18" fmla="*/ 7 w 39"/>
                  <a:gd name="T19" fmla="*/ 11 h 29"/>
                  <a:gd name="T20" fmla="*/ 7 w 39"/>
                  <a:gd name="T21" fmla="*/ 14 h 29"/>
                  <a:gd name="T22" fmla="*/ 10 w 39"/>
                  <a:gd name="T23" fmla="*/ 14 h 29"/>
                  <a:gd name="T24" fmla="*/ 25 w 39"/>
                  <a:gd name="T25" fmla="*/ 29 h 29"/>
                  <a:gd name="T26" fmla="*/ 25 w 39"/>
                  <a:gd name="T27" fmla="*/ 22 h 29"/>
                  <a:gd name="T28" fmla="*/ 25 w 39"/>
                  <a:gd name="T29" fmla="*/ 29 h 29"/>
                  <a:gd name="T30" fmla="*/ 39 w 39"/>
                  <a:gd name="T31" fmla="*/ 29 h 29"/>
                  <a:gd name="T32" fmla="*/ 28 w 39"/>
                  <a:gd name="T33" fmla="*/ 22 h 29"/>
                  <a:gd name="T34" fmla="*/ 25 w 39"/>
                  <a:gd name="T35" fmla="*/ 29 h 29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39"/>
                  <a:gd name="T55" fmla="*/ 0 h 29"/>
                  <a:gd name="T56" fmla="*/ 39 w 39"/>
                  <a:gd name="T57" fmla="*/ 29 h 29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39" h="29">
                    <a:moveTo>
                      <a:pt x="25" y="29"/>
                    </a:moveTo>
                    <a:lnTo>
                      <a:pt x="28" y="22"/>
                    </a:lnTo>
                    <a:lnTo>
                      <a:pt x="25" y="18"/>
                    </a:lnTo>
                    <a:lnTo>
                      <a:pt x="21" y="18"/>
                    </a:lnTo>
                    <a:lnTo>
                      <a:pt x="21" y="14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7"/>
                    </a:lnTo>
                    <a:lnTo>
                      <a:pt x="3" y="7"/>
                    </a:lnTo>
                    <a:lnTo>
                      <a:pt x="7" y="11"/>
                    </a:lnTo>
                    <a:lnTo>
                      <a:pt x="7" y="14"/>
                    </a:lnTo>
                    <a:lnTo>
                      <a:pt x="10" y="14"/>
                    </a:lnTo>
                    <a:lnTo>
                      <a:pt x="25" y="29"/>
                    </a:lnTo>
                    <a:lnTo>
                      <a:pt x="25" y="22"/>
                    </a:lnTo>
                    <a:lnTo>
                      <a:pt x="25" y="29"/>
                    </a:lnTo>
                    <a:lnTo>
                      <a:pt x="39" y="29"/>
                    </a:lnTo>
                    <a:lnTo>
                      <a:pt x="28" y="22"/>
                    </a:lnTo>
                    <a:lnTo>
                      <a:pt x="25" y="2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17" name="Freeform 151"/>
              <p:cNvSpPr>
                <a:spLocks/>
              </p:cNvSpPr>
              <p:nvPr/>
            </p:nvSpPr>
            <p:spPr bwMode="auto">
              <a:xfrm>
                <a:off x="2613" y="1521"/>
                <a:ext cx="51" cy="25"/>
              </a:xfrm>
              <a:custGeom>
                <a:avLst/>
                <a:gdLst>
                  <a:gd name="T0" fmla="*/ 51 w 51"/>
                  <a:gd name="T1" fmla="*/ 18 h 25"/>
                  <a:gd name="T2" fmla="*/ 43 w 51"/>
                  <a:gd name="T3" fmla="*/ 25 h 25"/>
                  <a:gd name="T4" fmla="*/ 33 w 51"/>
                  <a:gd name="T5" fmla="*/ 25 h 25"/>
                  <a:gd name="T6" fmla="*/ 25 w 51"/>
                  <a:gd name="T7" fmla="*/ 22 h 25"/>
                  <a:gd name="T8" fmla="*/ 15 w 51"/>
                  <a:gd name="T9" fmla="*/ 11 h 25"/>
                  <a:gd name="T10" fmla="*/ 7 w 51"/>
                  <a:gd name="T11" fmla="*/ 7 h 25"/>
                  <a:gd name="T12" fmla="*/ 0 w 51"/>
                  <a:gd name="T13" fmla="*/ 7 h 25"/>
                  <a:gd name="T14" fmla="*/ 0 w 51"/>
                  <a:gd name="T15" fmla="*/ 4 h 25"/>
                  <a:gd name="T16" fmla="*/ 4 w 51"/>
                  <a:gd name="T17" fmla="*/ 0 h 25"/>
                  <a:gd name="T18" fmla="*/ 25 w 51"/>
                  <a:gd name="T19" fmla="*/ 0 h 25"/>
                  <a:gd name="T20" fmla="*/ 29 w 51"/>
                  <a:gd name="T21" fmla="*/ 4 h 25"/>
                  <a:gd name="T22" fmla="*/ 33 w 51"/>
                  <a:gd name="T23" fmla="*/ 4 h 25"/>
                  <a:gd name="T24" fmla="*/ 33 w 51"/>
                  <a:gd name="T25" fmla="*/ 7 h 25"/>
                  <a:gd name="T26" fmla="*/ 36 w 51"/>
                  <a:gd name="T27" fmla="*/ 7 h 25"/>
                  <a:gd name="T28" fmla="*/ 40 w 51"/>
                  <a:gd name="T29" fmla="*/ 11 h 25"/>
                  <a:gd name="T30" fmla="*/ 40 w 51"/>
                  <a:gd name="T31" fmla="*/ 14 h 25"/>
                  <a:gd name="T32" fmla="*/ 43 w 51"/>
                  <a:gd name="T33" fmla="*/ 14 h 25"/>
                  <a:gd name="T34" fmla="*/ 47 w 51"/>
                  <a:gd name="T35" fmla="*/ 18 h 25"/>
                  <a:gd name="T36" fmla="*/ 51 w 51"/>
                  <a:gd name="T37" fmla="*/ 18 h 25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51"/>
                  <a:gd name="T58" fmla="*/ 0 h 25"/>
                  <a:gd name="T59" fmla="*/ 51 w 51"/>
                  <a:gd name="T60" fmla="*/ 25 h 25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51" h="25">
                    <a:moveTo>
                      <a:pt x="51" y="18"/>
                    </a:moveTo>
                    <a:lnTo>
                      <a:pt x="43" y="25"/>
                    </a:lnTo>
                    <a:lnTo>
                      <a:pt x="33" y="25"/>
                    </a:lnTo>
                    <a:lnTo>
                      <a:pt x="25" y="22"/>
                    </a:lnTo>
                    <a:lnTo>
                      <a:pt x="15" y="11"/>
                    </a:lnTo>
                    <a:lnTo>
                      <a:pt x="7" y="7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4" y="0"/>
                    </a:lnTo>
                    <a:lnTo>
                      <a:pt x="25" y="0"/>
                    </a:lnTo>
                    <a:lnTo>
                      <a:pt x="29" y="4"/>
                    </a:lnTo>
                    <a:lnTo>
                      <a:pt x="33" y="4"/>
                    </a:lnTo>
                    <a:lnTo>
                      <a:pt x="33" y="7"/>
                    </a:lnTo>
                    <a:lnTo>
                      <a:pt x="36" y="7"/>
                    </a:lnTo>
                    <a:lnTo>
                      <a:pt x="40" y="11"/>
                    </a:lnTo>
                    <a:lnTo>
                      <a:pt x="40" y="14"/>
                    </a:lnTo>
                    <a:lnTo>
                      <a:pt x="43" y="14"/>
                    </a:lnTo>
                    <a:lnTo>
                      <a:pt x="47" y="18"/>
                    </a:lnTo>
                    <a:lnTo>
                      <a:pt x="51" y="18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18" name="Freeform 152"/>
              <p:cNvSpPr>
                <a:spLocks/>
              </p:cNvSpPr>
              <p:nvPr/>
            </p:nvSpPr>
            <p:spPr bwMode="auto">
              <a:xfrm>
                <a:off x="2610" y="1525"/>
                <a:ext cx="54" cy="25"/>
              </a:xfrm>
              <a:custGeom>
                <a:avLst/>
                <a:gdLst>
                  <a:gd name="T0" fmla="*/ 0 w 54"/>
                  <a:gd name="T1" fmla="*/ 3 h 25"/>
                  <a:gd name="T2" fmla="*/ 3 w 54"/>
                  <a:gd name="T3" fmla="*/ 7 h 25"/>
                  <a:gd name="T4" fmla="*/ 10 w 54"/>
                  <a:gd name="T5" fmla="*/ 7 h 25"/>
                  <a:gd name="T6" fmla="*/ 18 w 54"/>
                  <a:gd name="T7" fmla="*/ 10 h 25"/>
                  <a:gd name="T8" fmla="*/ 32 w 54"/>
                  <a:gd name="T9" fmla="*/ 25 h 25"/>
                  <a:gd name="T10" fmla="*/ 46 w 54"/>
                  <a:gd name="T11" fmla="*/ 25 h 25"/>
                  <a:gd name="T12" fmla="*/ 54 w 54"/>
                  <a:gd name="T13" fmla="*/ 18 h 25"/>
                  <a:gd name="T14" fmla="*/ 50 w 54"/>
                  <a:gd name="T15" fmla="*/ 14 h 25"/>
                  <a:gd name="T16" fmla="*/ 43 w 54"/>
                  <a:gd name="T17" fmla="*/ 18 h 25"/>
                  <a:gd name="T18" fmla="*/ 36 w 54"/>
                  <a:gd name="T19" fmla="*/ 18 h 25"/>
                  <a:gd name="T20" fmla="*/ 32 w 54"/>
                  <a:gd name="T21" fmla="*/ 14 h 25"/>
                  <a:gd name="T22" fmla="*/ 25 w 54"/>
                  <a:gd name="T23" fmla="*/ 10 h 25"/>
                  <a:gd name="T24" fmla="*/ 21 w 54"/>
                  <a:gd name="T25" fmla="*/ 3 h 25"/>
                  <a:gd name="T26" fmla="*/ 14 w 54"/>
                  <a:gd name="T27" fmla="*/ 0 h 25"/>
                  <a:gd name="T28" fmla="*/ 3 w 54"/>
                  <a:gd name="T29" fmla="*/ 0 h 25"/>
                  <a:gd name="T30" fmla="*/ 7 w 54"/>
                  <a:gd name="T31" fmla="*/ 3 h 25"/>
                  <a:gd name="T32" fmla="*/ 0 w 54"/>
                  <a:gd name="T33" fmla="*/ 3 h 25"/>
                  <a:gd name="T34" fmla="*/ 0 w 54"/>
                  <a:gd name="T35" fmla="*/ 7 h 25"/>
                  <a:gd name="T36" fmla="*/ 3 w 54"/>
                  <a:gd name="T37" fmla="*/ 7 h 25"/>
                  <a:gd name="T38" fmla="*/ 0 w 54"/>
                  <a:gd name="T39" fmla="*/ 3 h 25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54"/>
                  <a:gd name="T61" fmla="*/ 0 h 25"/>
                  <a:gd name="T62" fmla="*/ 54 w 54"/>
                  <a:gd name="T63" fmla="*/ 25 h 25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54" h="25">
                    <a:moveTo>
                      <a:pt x="0" y="3"/>
                    </a:moveTo>
                    <a:lnTo>
                      <a:pt x="3" y="7"/>
                    </a:lnTo>
                    <a:lnTo>
                      <a:pt x="10" y="7"/>
                    </a:lnTo>
                    <a:lnTo>
                      <a:pt x="18" y="10"/>
                    </a:lnTo>
                    <a:lnTo>
                      <a:pt x="32" y="25"/>
                    </a:lnTo>
                    <a:lnTo>
                      <a:pt x="46" y="25"/>
                    </a:lnTo>
                    <a:lnTo>
                      <a:pt x="54" y="18"/>
                    </a:lnTo>
                    <a:lnTo>
                      <a:pt x="50" y="14"/>
                    </a:lnTo>
                    <a:lnTo>
                      <a:pt x="43" y="18"/>
                    </a:lnTo>
                    <a:lnTo>
                      <a:pt x="36" y="18"/>
                    </a:lnTo>
                    <a:lnTo>
                      <a:pt x="32" y="14"/>
                    </a:lnTo>
                    <a:lnTo>
                      <a:pt x="25" y="10"/>
                    </a:lnTo>
                    <a:lnTo>
                      <a:pt x="21" y="3"/>
                    </a:lnTo>
                    <a:lnTo>
                      <a:pt x="14" y="0"/>
                    </a:lnTo>
                    <a:lnTo>
                      <a:pt x="3" y="0"/>
                    </a:lnTo>
                    <a:lnTo>
                      <a:pt x="7" y="3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3" y="7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19" name="Freeform 153"/>
              <p:cNvSpPr>
                <a:spLocks/>
              </p:cNvSpPr>
              <p:nvPr/>
            </p:nvSpPr>
            <p:spPr bwMode="auto">
              <a:xfrm>
                <a:off x="2610" y="1514"/>
                <a:ext cx="36" cy="14"/>
              </a:xfrm>
              <a:custGeom>
                <a:avLst/>
                <a:gdLst>
                  <a:gd name="T0" fmla="*/ 36 w 36"/>
                  <a:gd name="T1" fmla="*/ 7 h 14"/>
                  <a:gd name="T2" fmla="*/ 32 w 36"/>
                  <a:gd name="T3" fmla="*/ 7 h 14"/>
                  <a:gd name="T4" fmla="*/ 28 w 36"/>
                  <a:gd name="T5" fmla="*/ 3 h 14"/>
                  <a:gd name="T6" fmla="*/ 21 w 36"/>
                  <a:gd name="T7" fmla="*/ 3 h 14"/>
                  <a:gd name="T8" fmla="*/ 18 w 36"/>
                  <a:gd name="T9" fmla="*/ 0 h 14"/>
                  <a:gd name="T10" fmla="*/ 10 w 36"/>
                  <a:gd name="T11" fmla="*/ 3 h 14"/>
                  <a:gd name="T12" fmla="*/ 7 w 36"/>
                  <a:gd name="T13" fmla="*/ 3 h 14"/>
                  <a:gd name="T14" fmla="*/ 3 w 36"/>
                  <a:gd name="T15" fmla="*/ 7 h 14"/>
                  <a:gd name="T16" fmla="*/ 0 w 36"/>
                  <a:gd name="T17" fmla="*/ 14 h 14"/>
                  <a:gd name="T18" fmla="*/ 7 w 36"/>
                  <a:gd name="T19" fmla="*/ 14 h 14"/>
                  <a:gd name="T20" fmla="*/ 7 w 36"/>
                  <a:gd name="T21" fmla="*/ 11 h 14"/>
                  <a:gd name="T22" fmla="*/ 10 w 36"/>
                  <a:gd name="T23" fmla="*/ 11 h 14"/>
                  <a:gd name="T24" fmla="*/ 14 w 36"/>
                  <a:gd name="T25" fmla="*/ 7 h 14"/>
                  <a:gd name="T26" fmla="*/ 18 w 36"/>
                  <a:gd name="T27" fmla="*/ 11 h 14"/>
                  <a:gd name="T28" fmla="*/ 21 w 36"/>
                  <a:gd name="T29" fmla="*/ 7 h 14"/>
                  <a:gd name="T30" fmla="*/ 25 w 36"/>
                  <a:gd name="T31" fmla="*/ 11 h 14"/>
                  <a:gd name="T32" fmla="*/ 28 w 36"/>
                  <a:gd name="T33" fmla="*/ 11 h 14"/>
                  <a:gd name="T34" fmla="*/ 36 w 36"/>
                  <a:gd name="T35" fmla="*/ 7 h 1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36"/>
                  <a:gd name="T55" fmla="*/ 0 h 14"/>
                  <a:gd name="T56" fmla="*/ 36 w 36"/>
                  <a:gd name="T57" fmla="*/ 14 h 14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36" h="14">
                    <a:moveTo>
                      <a:pt x="36" y="7"/>
                    </a:moveTo>
                    <a:lnTo>
                      <a:pt x="32" y="7"/>
                    </a:lnTo>
                    <a:lnTo>
                      <a:pt x="28" y="3"/>
                    </a:lnTo>
                    <a:lnTo>
                      <a:pt x="21" y="3"/>
                    </a:lnTo>
                    <a:lnTo>
                      <a:pt x="18" y="0"/>
                    </a:lnTo>
                    <a:lnTo>
                      <a:pt x="10" y="3"/>
                    </a:lnTo>
                    <a:lnTo>
                      <a:pt x="7" y="3"/>
                    </a:lnTo>
                    <a:lnTo>
                      <a:pt x="3" y="7"/>
                    </a:lnTo>
                    <a:lnTo>
                      <a:pt x="0" y="14"/>
                    </a:lnTo>
                    <a:lnTo>
                      <a:pt x="7" y="14"/>
                    </a:lnTo>
                    <a:lnTo>
                      <a:pt x="7" y="11"/>
                    </a:lnTo>
                    <a:lnTo>
                      <a:pt x="10" y="11"/>
                    </a:lnTo>
                    <a:lnTo>
                      <a:pt x="14" y="7"/>
                    </a:lnTo>
                    <a:lnTo>
                      <a:pt x="18" y="11"/>
                    </a:lnTo>
                    <a:lnTo>
                      <a:pt x="21" y="7"/>
                    </a:lnTo>
                    <a:lnTo>
                      <a:pt x="25" y="11"/>
                    </a:lnTo>
                    <a:lnTo>
                      <a:pt x="28" y="11"/>
                    </a:lnTo>
                    <a:lnTo>
                      <a:pt x="36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20" name="Freeform 154"/>
              <p:cNvSpPr>
                <a:spLocks/>
              </p:cNvSpPr>
              <p:nvPr/>
            </p:nvSpPr>
            <p:spPr bwMode="auto">
              <a:xfrm>
                <a:off x="2638" y="1521"/>
                <a:ext cx="29" cy="22"/>
              </a:xfrm>
              <a:custGeom>
                <a:avLst/>
                <a:gdLst>
                  <a:gd name="T0" fmla="*/ 26 w 29"/>
                  <a:gd name="T1" fmla="*/ 22 h 22"/>
                  <a:gd name="T2" fmla="*/ 26 w 29"/>
                  <a:gd name="T3" fmla="*/ 14 h 22"/>
                  <a:gd name="T4" fmla="*/ 22 w 29"/>
                  <a:gd name="T5" fmla="*/ 11 h 22"/>
                  <a:gd name="T6" fmla="*/ 18 w 29"/>
                  <a:gd name="T7" fmla="*/ 11 h 22"/>
                  <a:gd name="T8" fmla="*/ 8 w 29"/>
                  <a:gd name="T9" fmla="*/ 0 h 22"/>
                  <a:gd name="T10" fmla="*/ 0 w 29"/>
                  <a:gd name="T11" fmla="*/ 4 h 22"/>
                  <a:gd name="T12" fmla="*/ 8 w 29"/>
                  <a:gd name="T13" fmla="*/ 11 h 22"/>
                  <a:gd name="T14" fmla="*/ 11 w 29"/>
                  <a:gd name="T15" fmla="*/ 11 h 22"/>
                  <a:gd name="T16" fmla="*/ 11 w 29"/>
                  <a:gd name="T17" fmla="*/ 14 h 22"/>
                  <a:gd name="T18" fmla="*/ 15 w 29"/>
                  <a:gd name="T19" fmla="*/ 14 h 22"/>
                  <a:gd name="T20" fmla="*/ 22 w 29"/>
                  <a:gd name="T21" fmla="*/ 22 h 22"/>
                  <a:gd name="T22" fmla="*/ 22 w 29"/>
                  <a:gd name="T23" fmla="*/ 18 h 22"/>
                  <a:gd name="T24" fmla="*/ 26 w 29"/>
                  <a:gd name="T25" fmla="*/ 22 h 22"/>
                  <a:gd name="T26" fmla="*/ 29 w 29"/>
                  <a:gd name="T27" fmla="*/ 18 h 22"/>
                  <a:gd name="T28" fmla="*/ 26 w 29"/>
                  <a:gd name="T29" fmla="*/ 18 h 22"/>
                  <a:gd name="T30" fmla="*/ 26 w 29"/>
                  <a:gd name="T31" fmla="*/ 22 h 22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9"/>
                  <a:gd name="T49" fmla="*/ 0 h 22"/>
                  <a:gd name="T50" fmla="*/ 29 w 29"/>
                  <a:gd name="T51" fmla="*/ 22 h 22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9" h="22">
                    <a:moveTo>
                      <a:pt x="26" y="22"/>
                    </a:moveTo>
                    <a:lnTo>
                      <a:pt x="26" y="14"/>
                    </a:lnTo>
                    <a:lnTo>
                      <a:pt x="22" y="11"/>
                    </a:lnTo>
                    <a:lnTo>
                      <a:pt x="18" y="11"/>
                    </a:lnTo>
                    <a:lnTo>
                      <a:pt x="8" y="0"/>
                    </a:lnTo>
                    <a:lnTo>
                      <a:pt x="0" y="4"/>
                    </a:lnTo>
                    <a:lnTo>
                      <a:pt x="8" y="11"/>
                    </a:lnTo>
                    <a:lnTo>
                      <a:pt x="11" y="11"/>
                    </a:lnTo>
                    <a:lnTo>
                      <a:pt x="11" y="14"/>
                    </a:lnTo>
                    <a:lnTo>
                      <a:pt x="15" y="14"/>
                    </a:lnTo>
                    <a:lnTo>
                      <a:pt x="22" y="22"/>
                    </a:lnTo>
                    <a:lnTo>
                      <a:pt x="22" y="18"/>
                    </a:lnTo>
                    <a:lnTo>
                      <a:pt x="26" y="22"/>
                    </a:lnTo>
                    <a:lnTo>
                      <a:pt x="29" y="18"/>
                    </a:lnTo>
                    <a:lnTo>
                      <a:pt x="26" y="18"/>
                    </a:lnTo>
                    <a:lnTo>
                      <a:pt x="26" y="2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21" name="Freeform 155"/>
              <p:cNvSpPr>
                <a:spLocks/>
              </p:cNvSpPr>
              <p:nvPr/>
            </p:nvSpPr>
            <p:spPr bwMode="auto">
              <a:xfrm>
                <a:off x="2606" y="1535"/>
                <a:ext cx="25" cy="22"/>
              </a:xfrm>
              <a:custGeom>
                <a:avLst/>
                <a:gdLst>
                  <a:gd name="T0" fmla="*/ 25 w 25"/>
                  <a:gd name="T1" fmla="*/ 11 h 22"/>
                  <a:gd name="T2" fmla="*/ 25 w 25"/>
                  <a:gd name="T3" fmla="*/ 22 h 22"/>
                  <a:gd name="T4" fmla="*/ 18 w 25"/>
                  <a:gd name="T5" fmla="*/ 22 h 22"/>
                  <a:gd name="T6" fmla="*/ 4 w 25"/>
                  <a:gd name="T7" fmla="*/ 8 h 22"/>
                  <a:gd name="T8" fmla="*/ 4 w 25"/>
                  <a:gd name="T9" fmla="*/ 4 h 22"/>
                  <a:gd name="T10" fmla="*/ 0 w 25"/>
                  <a:gd name="T11" fmla="*/ 4 h 22"/>
                  <a:gd name="T12" fmla="*/ 4 w 25"/>
                  <a:gd name="T13" fmla="*/ 0 h 22"/>
                  <a:gd name="T14" fmla="*/ 14 w 25"/>
                  <a:gd name="T15" fmla="*/ 0 h 22"/>
                  <a:gd name="T16" fmla="*/ 25 w 25"/>
                  <a:gd name="T17" fmla="*/ 11 h 2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5"/>
                  <a:gd name="T28" fmla="*/ 0 h 22"/>
                  <a:gd name="T29" fmla="*/ 25 w 25"/>
                  <a:gd name="T30" fmla="*/ 22 h 2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5" h="22">
                    <a:moveTo>
                      <a:pt x="25" y="11"/>
                    </a:moveTo>
                    <a:lnTo>
                      <a:pt x="25" y="22"/>
                    </a:lnTo>
                    <a:lnTo>
                      <a:pt x="18" y="22"/>
                    </a:lnTo>
                    <a:lnTo>
                      <a:pt x="4" y="8"/>
                    </a:lnTo>
                    <a:lnTo>
                      <a:pt x="4" y="4"/>
                    </a:lnTo>
                    <a:lnTo>
                      <a:pt x="0" y="4"/>
                    </a:lnTo>
                    <a:lnTo>
                      <a:pt x="4" y="0"/>
                    </a:lnTo>
                    <a:lnTo>
                      <a:pt x="14" y="0"/>
                    </a:lnTo>
                    <a:lnTo>
                      <a:pt x="25" y="11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22" name="Freeform 156"/>
              <p:cNvSpPr>
                <a:spLocks/>
              </p:cNvSpPr>
              <p:nvPr/>
            </p:nvSpPr>
            <p:spPr bwMode="auto">
              <a:xfrm>
                <a:off x="2631" y="1546"/>
                <a:ext cx="7" cy="15"/>
              </a:xfrm>
              <a:custGeom>
                <a:avLst/>
                <a:gdLst>
                  <a:gd name="T0" fmla="*/ 0 w 7"/>
                  <a:gd name="T1" fmla="*/ 15 h 15"/>
                  <a:gd name="T2" fmla="*/ 7 w 7"/>
                  <a:gd name="T3" fmla="*/ 11 h 15"/>
                  <a:gd name="T4" fmla="*/ 7 w 7"/>
                  <a:gd name="T5" fmla="*/ 0 h 15"/>
                  <a:gd name="T6" fmla="*/ 0 w 7"/>
                  <a:gd name="T7" fmla="*/ 0 h 15"/>
                  <a:gd name="T8" fmla="*/ 0 w 7"/>
                  <a:gd name="T9" fmla="*/ 11 h 15"/>
                  <a:gd name="T10" fmla="*/ 0 w 7"/>
                  <a:gd name="T11" fmla="*/ 7 h 15"/>
                  <a:gd name="T12" fmla="*/ 0 w 7"/>
                  <a:gd name="T13" fmla="*/ 15 h 15"/>
                  <a:gd name="T14" fmla="*/ 7 w 7"/>
                  <a:gd name="T15" fmla="*/ 15 h 15"/>
                  <a:gd name="T16" fmla="*/ 7 w 7"/>
                  <a:gd name="T17" fmla="*/ 11 h 15"/>
                  <a:gd name="T18" fmla="*/ 0 w 7"/>
                  <a:gd name="T19" fmla="*/ 15 h 1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7"/>
                  <a:gd name="T31" fmla="*/ 0 h 15"/>
                  <a:gd name="T32" fmla="*/ 7 w 7"/>
                  <a:gd name="T33" fmla="*/ 15 h 1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7" h="15">
                    <a:moveTo>
                      <a:pt x="0" y="15"/>
                    </a:moveTo>
                    <a:lnTo>
                      <a:pt x="7" y="11"/>
                    </a:lnTo>
                    <a:lnTo>
                      <a:pt x="7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0" y="15"/>
                    </a:lnTo>
                    <a:lnTo>
                      <a:pt x="7" y="15"/>
                    </a:lnTo>
                    <a:lnTo>
                      <a:pt x="7" y="11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23" name="Freeform 157"/>
              <p:cNvSpPr>
                <a:spLocks/>
              </p:cNvSpPr>
              <p:nvPr/>
            </p:nvSpPr>
            <p:spPr bwMode="auto">
              <a:xfrm>
                <a:off x="2599" y="1535"/>
                <a:ext cx="32" cy="26"/>
              </a:xfrm>
              <a:custGeom>
                <a:avLst/>
                <a:gdLst>
                  <a:gd name="T0" fmla="*/ 3 w 32"/>
                  <a:gd name="T1" fmla="*/ 0 h 26"/>
                  <a:gd name="T2" fmla="*/ 3 w 32"/>
                  <a:gd name="T3" fmla="*/ 8 h 26"/>
                  <a:gd name="T4" fmla="*/ 7 w 32"/>
                  <a:gd name="T5" fmla="*/ 8 h 26"/>
                  <a:gd name="T6" fmla="*/ 11 w 32"/>
                  <a:gd name="T7" fmla="*/ 11 h 26"/>
                  <a:gd name="T8" fmla="*/ 11 w 32"/>
                  <a:gd name="T9" fmla="*/ 15 h 26"/>
                  <a:gd name="T10" fmla="*/ 18 w 32"/>
                  <a:gd name="T11" fmla="*/ 18 h 26"/>
                  <a:gd name="T12" fmla="*/ 25 w 32"/>
                  <a:gd name="T13" fmla="*/ 26 h 26"/>
                  <a:gd name="T14" fmla="*/ 32 w 32"/>
                  <a:gd name="T15" fmla="*/ 26 h 26"/>
                  <a:gd name="T16" fmla="*/ 32 w 32"/>
                  <a:gd name="T17" fmla="*/ 18 h 26"/>
                  <a:gd name="T18" fmla="*/ 29 w 32"/>
                  <a:gd name="T19" fmla="*/ 18 h 26"/>
                  <a:gd name="T20" fmla="*/ 14 w 32"/>
                  <a:gd name="T21" fmla="*/ 4 h 26"/>
                  <a:gd name="T22" fmla="*/ 11 w 32"/>
                  <a:gd name="T23" fmla="*/ 4 h 26"/>
                  <a:gd name="T24" fmla="*/ 7 w 32"/>
                  <a:gd name="T25" fmla="*/ 0 h 26"/>
                  <a:gd name="T26" fmla="*/ 11 w 32"/>
                  <a:gd name="T27" fmla="*/ 4 h 26"/>
                  <a:gd name="T28" fmla="*/ 3 w 32"/>
                  <a:gd name="T29" fmla="*/ 0 h 26"/>
                  <a:gd name="T30" fmla="*/ 0 w 32"/>
                  <a:gd name="T31" fmla="*/ 4 h 26"/>
                  <a:gd name="T32" fmla="*/ 3 w 32"/>
                  <a:gd name="T33" fmla="*/ 8 h 26"/>
                  <a:gd name="T34" fmla="*/ 3 w 32"/>
                  <a:gd name="T35" fmla="*/ 0 h 2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32"/>
                  <a:gd name="T55" fmla="*/ 0 h 26"/>
                  <a:gd name="T56" fmla="*/ 32 w 32"/>
                  <a:gd name="T57" fmla="*/ 26 h 2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32" h="26">
                    <a:moveTo>
                      <a:pt x="3" y="0"/>
                    </a:moveTo>
                    <a:lnTo>
                      <a:pt x="3" y="8"/>
                    </a:lnTo>
                    <a:lnTo>
                      <a:pt x="7" y="8"/>
                    </a:lnTo>
                    <a:lnTo>
                      <a:pt x="11" y="11"/>
                    </a:lnTo>
                    <a:lnTo>
                      <a:pt x="11" y="15"/>
                    </a:lnTo>
                    <a:lnTo>
                      <a:pt x="18" y="18"/>
                    </a:lnTo>
                    <a:lnTo>
                      <a:pt x="25" y="26"/>
                    </a:lnTo>
                    <a:lnTo>
                      <a:pt x="32" y="26"/>
                    </a:lnTo>
                    <a:lnTo>
                      <a:pt x="32" y="18"/>
                    </a:lnTo>
                    <a:lnTo>
                      <a:pt x="29" y="18"/>
                    </a:lnTo>
                    <a:lnTo>
                      <a:pt x="14" y="4"/>
                    </a:lnTo>
                    <a:lnTo>
                      <a:pt x="11" y="4"/>
                    </a:lnTo>
                    <a:lnTo>
                      <a:pt x="7" y="0"/>
                    </a:lnTo>
                    <a:lnTo>
                      <a:pt x="11" y="4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3" y="8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24" name="Freeform 158"/>
              <p:cNvSpPr>
                <a:spLocks/>
              </p:cNvSpPr>
              <p:nvPr/>
            </p:nvSpPr>
            <p:spPr bwMode="auto">
              <a:xfrm>
                <a:off x="2602" y="1532"/>
                <a:ext cx="36" cy="18"/>
              </a:xfrm>
              <a:custGeom>
                <a:avLst/>
                <a:gdLst>
                  <a:gd name="T0" fmla="*/ 36 w 36"/>
                  <a:gd name="T1" fmla="*/ 14 h 18"/>
                  <a:gd name="T2" fmla="*/ 33 w 36"/>
                  <a:gd name="T3" fmla="*/ 14 h 18"/>
                  <a:gd name="T4" fmla="*/ 29 w 36"/>
                  <a:gd name="T5" fmla="*/ 11 h 18"/>
                  <a:gd name="T6" fmla="*/ 29 w 36"/>
                  <a:gd name="T7" fmla="*/ 7 h 18"/>
                  <a:gd name="T8" fmla="*/ 26 w 36"/>
                  <a:gd name="T9" fmla="*/ 3 h 18"/>
                  <a:gd name="T10" fmla="*/ 18 w 36"/>
                  <a:gd name="T11" fmla="*/ 0 h 18"/>
                  <a:gd name="T12" fmla="*/ 4 w 36"/>
                  <a:gd name="T13" fmla="*/ 0 h 18"/>
                  <a:gd name="T14" fmla="*/ 0 w 36"/>
                  <a:gd name="T15" fmla="*/ 3 h 18"/>
                  <a:gd name="T16" fmla="*/ 8 w 36"/>
                  <a:gd name="T17" fmla="*/ 7 h 18"/>
                  <a:gd name="T18" fmla="*/ 15 w 36"/>
                  <a:gd name="T19" fmla="*/ 7 h 18"/>
                  <a:gd name="T20" fmla="*/ 18 w 36"/>
                  <a:gd name="T21" fmla="*/ 11 h 18"/>
                  <a:gd name="T22" fmla="*/ 22 w 36"/>
                  <a:gd name="T23" fmla="*/ 11 h 18"/>
                  <a:gd name="T24" fmla="*/ 29 w 36"/>
                  <a:gd name="T25" fmla="*/ 18 h 18"/>
                  <a:gd name="T26" fmla="*/ 29 w 36"/>
                  <a:gd name="T27" fmla="*/ 14 h 18"/>
                  <a:gd name="T28" fmla="*/ 36 w 36"/>
                  <a:gd name="T29" fmla="*/ 14 h 18"/>
                  <a:gd name="T30" fmla="*/ 33 w 36"/>
                  <a:gd name="T31" fmla="*/ 14 h 18"/>
                  <a:gd name="T32" fmla="*/ 36 w 36"/>
                  <a:gd name="T33" fmla="*/ 14 h 1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6"/>
                  <a:gd name="T52" fmla="*/ 0 h 18"/>
                  <a:gd name="T53" fmla="*/ 36 w 36"/>
                  <a:gd name="T54" fmla="*/ 18 h 1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6" h="18">
                    <a:moveTo>
                      <a:pt x="36" y="14"/>
                    </a:moveTo>
                    <a:lnTo>
                      <a:pt x="33" y="14"/>
                    </a:lnTo>
                    <a:lnTo>
                      <a:pt x="29" y="11"/>
                    </a:lnTo>
                    <a:lnTo>
                      <a:pt x="29" y="7"/>
                    </a:lnTo>
                    <a:lnTo>
                      <a:pt x="26" y="3"/>
                    </a:lnTo>
                    <a:lnTo>
                      <a:pt x="18" y="0"/>
                    </a:lnTo>
                    <a:lnTo>
                      <a:pt x="4" y="0"/>
                    </a:lnTo>
                    <a:lnTo>
                      <a:pt x="0" y="3"/>
                    </a:lnTo>
                    <a:lnTo>
                      <a:pt x="8" y="7"/>
                    </a:lnTo>
                    <a:lnTo>
                      <a:pt x="15" y="7"/>
                    </a:lnTo>
                    <a:lnTo>
                      <a:pt x="18" y="11"/>
                    </a:lnTo>
                    <a:lnTo>
                      <a:pt x="22" y="11"/>
                    </a:lnTo>
                    <a:lnTo>
                      <a:pt x="29" y="18"/>
                    </a:lnTo>
                    <a:lnTo>
                      <a:pt x="29" y="14"/>
                    </a:lnTo>
                    <a:lnTo>
                      <a:pt x="36" y="14"/>
                    </a:lnTo>
                    <a:lnTo>
                      <a:pt x="33" y="14"/>
                    </a:lnTo>
                    <a:lnTo>
                      <a:pt x="36" y="1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25" name="Freeform 159"/>
              <p:cNvSpPr>
                <a:spLocks/>
              </p:cNvSpPr>
              <p:nvPr/>
            </p:nvSpPr>
            <p:spPr bwMode="auto">
              <a:xfrm>
                <a:off x="2581" y="1543"/>
                <a:ext cx="273" cy="129"/>
              </a:xfrm>
              <a:custGeom>
                <a:avLst/>
                <a:gdLst>
                  <a:gd name="T0" fmla="*/ 273 w 273"/>
                  <a:gd name="T1" fmla="*/ 0 h 129"/>
                  <a:gd name="T2" fmla="*/ 273 w 273"/>
                  <a:gd name="T3" fmla="*/ 7 h 129"/>
                  <a:gd name="T4" fmla="*/ 270 w 273"/>
                  <a:gd name="T5" fmla="*/ 7 h 129"/>
                  <a:gd name="T6" fmla="*/ 266 w 273"/>
                  <a:gd name="T7" fmla="*/ 10 h 129"/>
                  <a:gd name="T8" fmla="*/ 259 w 273"/>
                  <a:gd name="T9" fmla="*/ 10 h 129"/>
                  <a:gd name="T10" fmla="*/ 263 w 273"/>
                  <a:gd name="T11" fmla="*/ 21 h 129"/>
                  <a:gd name="T12" fmla="*/ 241 w 273"/>
                  <a:gd name="T13" fmla="*/ 21 h 129"/>
                  <a:gd name="T14" fmla="*/ 248 w 273"/>
                  <a:gd name="T15" fmla="*/ 28 h 129"/>
                  <a:gd name="T16" fmla="*/ 248 w 273"/>
                  <a:gd name="T17" fmla="*/ 36 h 129"/>
                  <a:gd name="T18" fmla="*/ 237 w 273"/>
                  <a:gd name="T19" fmla="*/ 36 h 129"/>
                  <a:gd name="T20" fmla="*/ 234 w 273"/>
                  <a:gd name="T21" fmla="*/ 32 h 129"/>
                  <a:gd name="T22" fmla="*/ 227 w 273"/>
                  <a:gd name="T23" fmla="*/ 32 h 129"/>
                  <a:gd name="T24" fmla="*/ 223 w 273"/>
                  <a:gd name="T25" fmla="*/ 36 h 129"/>
                  <a:gd name="T26" fmla="*/ 230 w 273"/>
                  <a:gd name="T27" fmla="*/ 43 h 129"/>
                  <a:gd name="T28" fmla="*/ 230 w 273"/>
                  <a:gd name="T29" fmla="*/ 46 h 129"/>
                  <a:gd name="T30" fmla="*/ 219 w 273"/>
                  <a:gd name="T31" fmla="*/ 46 h 129"/>
                  <a:gd name="T32" fmla="*/ 216 w 273"/>
                  <a:gd name="T33" fmla="*/ 43 h 129"/>
                  <a:gd name="T34" fmla="*/ 212 w 273"/>
                  <a:gd name="T35" fmla="*/ 43 h 129"/>
                  <a:gd name="T36" fmla="*/ 169 w 273"/>
                  <a:gd name="T37" fmla="*/ 86 h 129"/>
                  <a:gd name="T38" fmla="*/ 155 w 273"/>
                  <a:gd name="T39" fmla="*/ 93 h 129"/>
                  <a:gd name="T40" fmla="*/ 144 w 273"/>
                  <a:gd name="T41" fmla="*/ 97 h 129"/>
                  <a:gd name="T42" fmla="*/ 129 w 273"/>
                  <a:gd name="T43" fmla="*/ 104 h 129"/>
                  <a:gd name="T44" fmla="*/ 115 w 273"/>
                  <a:gd name="T45" fmla="*/ 108 h 129"/>
                  <a:gd name="T46" fmla="*/ 101 w 273"/>
                  <a:gd name="T47" fmla="*/ 115 h 129"/>
                  <a:gd name="T48" fmla="*/ 86 w 273"/>
                  <a:gd name="T49" fmla="*/ 115 h 129"/>
                  <a:gd name="T50" fmla="*/ 72 w 273"/>
                  <a:gd name="T51" fmla="*/ 118 h 129"/>
                  <a:gd name="T52" fmla="*/ 57 w 273"/>
                  <a:gd name="T53" fmla="*/ 122 h 129"/>
                  <a:gd name="T54" fmla="*/ 43 w 273"/>
                  <a:gd name="T55" fmla="*/ 122 h 129"/>
                  <a:gd name="T56" fmla="*/ 29 w 273"/>
                  <a:gd name="T57" fmla="*/ 126 h 129"/>
                  <a:gd name="T58" fmla="*/ 14 w 273"/>
                  <a:gd name="T59" fmla="*/ 129 h 129"/>
                  <a:gd name="T60" fmla="*/ 0 w 273"/>
                  <a:gd name="T61" fmla="*/ 129 h 129"/>
                  <a:gd name="T62" fmla="*/ 0 w 273"/>
                  <a:gd name="T63" fmla="*/ 126 h 129"/>
                  <a:gd name="T64" fmla="*/ 3 w 273"/>
                  <a:gd name="T65" fmla="*/ 122 h 129"/>
                  <a:gd name="T66" fmla="*/ 7 w 273"/>
                  <a:gd name="T67" fmla="*/ 122 h 129"/>
                  <a:gd name="T68" fmla="*/ 11 w 273"/>
                  <a:gd name="T69" fmla="*/ 118 h 129"/>
                  <a:gd name="T70" fmla="*/ 18 w 273"/>
                  <a:gd name="T71" fmla="*/ 115 h 129"/>
                  <a:gd name="T72" fmla="*/ 57 w 273"/>
                  <a:gd name="T73" fmla="*/ 115 h 129"/>
                  <a:gd name="T74" fmla="*/ 68 w 273"/>
                  <a:gd name="T75" fmla="*/ 111 h 129"/>
                  <a:gd name="T76" fmla="*/ 79 w 273"/>
                  <a:gd name="T77" fmla="*/ 111 h 129"/>
                  <a:gd name="T78" fmla="*/ 86 w 273"/>
                  <a:gd name="T79" fmla="*/ 108 h 129"/>
                  <a:gd name="T80" fmla="*/ 97 w 273"/>
                  <a:gd name="T81" fmla="*/ 108 h 129"/>
                  <a:gd name="T82" fmla="*/ 108 w 273"/>
                  <a:gd name="T83" fmla="*/ 104 h 129"/>
                  <a:gd name="T84" fmla="*/ 115 w 273"/>
                  <a:gd name="T85" fmla="*/ 100 h 129"/>
                  <a:gd name="T86" fmla="*/ 126 w 273"/>
                  <a:gd name="T87" fmla="*/ 100 h 129"/>
                  <a:gd name="T88" fmla="*/ 133 w 273"/>
                  <a:gd name="T89" fmla="*/ 97 h 129"/>
                  <a:gd name="T90" fmla="*/ 144 w 273"/>
                  <a:gd name="T91" fmla="*/ 90 h 129"/>
                  <a:gd name="T92" fmla="*/ 151 w 273"/>
                  <a:gd name="T93" fmla="*/ 86 h 129"/>
                  <a:gd name="T94" fmla="*/ 158 w 273"/>
                  <a:gd name="T95" fmla="*/ 79 h 129"/>
                  <a:gd name="T96" fmla="*/ 165 w 273"/>
                  <a:gd name="T97" fmla="*/ 75 h 129"/>
                  <a:gd name="T98" fmla="*/ 180 w 273"/>
                  <a:gd name="T99" fmla="*/ 61 h 129"/>
                  <a:gd name="T100" fmla="*/ 187 w 273"/>
                  <a:gd name="T101" fmla="*/ 57 h 129"/>
                  <a:gd name="T102" fmla="*/ 191 w 273"/>
                  <a:gd name="T103" fmla="*/ 50 h 129"/>
                  <a:gd name="T104" fmla="*/ 205 w 273"/>
                  <a:gd name="T105" fmla="*/ 36 h 129"/>
                  <a:gd name="T106" fmla="*/ 212 w 273"/>
                  <a:gd name="T107" fmla="*/ 32 h 129"/>
                  <a:gd name="T108" fmla="*/ 219 w 273"/>
                  <a:gd name="T109" fmla="*/ 28 h 129"/>
                  <a:gd name="T110" fmla="*/ 227 w 273"/>
                  <a:gd name="T111" fmla="*/ 21 h 129"/>
                  <a:gd name="T112" fmla="*/ 234 w 273"/>
                  <a:gd name="T113" fmla="*/ 18 h 129"/>
                  <a:gd name="T114" fmla="*/ 241 w 273"/>
                  <a:gd name="T115" fmla="*/ 14 h 129"/>
                  <a:gd name="T116" fmla="*/ 248 w 273"/>
                  <a:gd name="T117" fmla="*/ 10 h 129"/>
                  <a:gd name="T118" fmla="*/ 255 w 273"/>
                  <a:gd name="T119" fmla="*/ 7 h 129"/>
                  <a:gd name="T120" fmla="*/ 263 w 273"/>
                  <a:gd name="T121" fmla="*/ 3 h 129"/>
                  <a:gd name="T122" fmla="*/ 273 w 273"/>
                  <a:gd name="T123" fmla="*/ 0 h 129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273"/>
                  <a:gd name="T187" fmla="*/ 0 h 129"/>
                  <a:gd name="T188" fmla="*/ 273 w 273"/>
                  <a:gd name="T189" fmla="*/ 129 h 129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273" h="129">
                    <a:moveTo>
                      <a:pt x="273" y="0"/>
                    </a:moveTo>
                    <a:lnTo>
                      <a:pt x="273" y="7"/>
                    </a:lnTo>
                    <a:lnTo>
                      <a:pt x="270" y="7"/>
                    </a:lnTo>
                    <a:lnTo>
                      <a:pt x="266" y="10"/>
                    </a:lnTo>
                    <a:lnTo>
                      <a:pt x="259" y="10"/>
                    </a:lnTo>
                    <a:lnTo>
                      <a:pt x="263" y="21"/>
                    </a:lnTo>
                    <a:lnTo>
                      <a:pt x="241" y="21"/>
                    </a:lnTo>
                    <a:lnTo>
                      <a:pt x="248" y="28"/>
                    </a:lnTo>
                    <a:lnTo>
                      <a:pt x="248" y="36"/>
                    </a:lnTo>
                    <a:lnTo>
                      <a:pt x="237" y="36"/>
                    </a:lnTo>
                    <a:lnTo>
                      <a:pt x="234" y="32"/>
                    </a:lnTo>
                    <a:lnTo>
                      <a:pt x="227" y="32"/>
                    </a:lnTo>
                    <a:lnTo>
                      <a:pt x="223" y="36"/>
                    </a:lnTo>
                    <a:lnTo>
                      <a:pt x="230" y="43"/>
                    </a:lnTo>
                    <a:lnTo>
                      <a:pt x="230" y="46"/>
                    </a:lnTo>
                    <a:lnTo>
                      <a:pt x="219" y="46"/>
                    </a:lnTo>
                    <a:lnTo>
                      <a:pt x="216" y="43"/>
                    </a:lnTo>
                    <a:lnTo>
                      <a:pt x="212" y="43"/>
                    </a:lnTo>
                    <a:lnTo>
                      <a:pt x="169" y="86"/>
                    </a:lnTo>
                    <a:lnTo>
                      <a:pt x="155" y="93"/>
                    </a:lnTo>
                    <a:lnTo>
                      <a:pt x="144" y="97"/>
                    </a:lnTo>
                    <a:lnTo>
                      <a:pt x="129" y="104"/>
                    </a:lnTo>
                    <a:lnTo>
                      <a:pt x="115" y="108"/>
                    </a:lnTo>
                    <a:lnTo>
                      <a:pt x="101" y="115"/>
                    </a:lnTo>
                    <a:lnTo>
                      <a:pt x="86" y="115"/>
                    </a:lnTo>
                    <a:lnTo>
                      <a:pt x="72" y="118"/>
                    </a:lnTo>
                    <a:lnTo>
                      <a:pt x="57" y="122"/>
                    </a:lnTo>
                    <a:lnTo>
                      <a:pt x="43" y="122"/>
                    </a:lnTo>
                    <a:lnTo>
                      <a:pt x="29" y="126"/>
                    </a:lnTo>
                    <a:lnTo>
                      <a:pt x="14" y="129"/>
                    </a:lnTo>
                    <a:lnTo>
                      <a:pt x="0" y="129"/>
                    </a:lnTo>
                    <a:lnTo>
                      <a:pt x="0" y="126"/>
                    </a:lnTo>
                    <a:lnTo>
                      <a:pt x="3" y="122"/>
                    </a:lnTo>
                    <a:lnTo>
                      <a:pt x="7" y="122"/>
                    </a:lnTo>
                    <a:lnTo>
                      <a:pt x="11" y="118"/>
                    </a:lnTo>
                    <a:lnTo>
                      <a:pt x="18" y="115"/>
                    </a:lnTo>
                    <a:lnTo>
                      <a:pt x="57" y="115"/>
                    </a:lnTo>
                    <a:lnTo>
                      <a:pt x="68" y="111"/>
                    </a:lnTo>
                    <a:lnTo>
                      <a:pt x="79" y="111"/>
                    </a:lnTo>
                    <a:lnTo>
                      <a:pt x="86" y="108"/>
                    </a:lnTo>
                    <a:lnTo>
                      <a:pt x="97" y="108"/>
                    </a:lnTo>
                    <a:lnTo>
                      <a:pt x="108" y="104"/>
                    </a:lnTo>
                    <a:lnTo>
                      <a:pt x="115" y="100"/>
                    </a:lnTo>
                    <a:lnTo>
                      <a:pt x="126" y="100"/>
                    </a:lnTo>
                    <a:lnTo>
                      <a:pt x="133" y="97"/>
                    </a:lnTo>
                    <a:lnTo>
                      <a:pt x="144" y="90"/>
                    </a:lnTo>
                    <a:lnTo>
                      <a:pt x="151" y="86"/>
                    </a:lnTo>
                    <a:lnTo>
                      <a:pt x="158" y="79"/>
                    </a:lnTo>
                    <a:lnTo>
                      <a:pt x="165" y="75"/>
                    </a:lnTo>
                    <a:lnTo>
                      <a:pt x="180" y="61"/>
                    </a:lnTo>
                    <a:lnTo>
                      <a:pt x="187" y="57"/>
                    </a:lnTo>
                    <a:lnTo>
                      <a:pt x="191" y="50"/>
                    </a:lnTo>
                    <a:lnTo>
                      <a:pt x="205" y="36"/>
                    </a:lnTo>
                    <a:lnTo>
                      <a:pt x="212" y="32"/>
                    </a:lnTo>
                    <a:lnTo>
                      <a:pt x="219" y="28"/>
                    </a:lnTo>
                    <a:lnTo>
                      <a:pt x="227" y="21"/>
                    </a:lnTo>
                    <a:lnTo>
                      <a:pt x="234" y="18"/>
                    </a:lnTo>
                    <a:lnTo>
                      <a:pt x="241" y="14"/>
                    </a:lnTo>
                    <a:lnTo>
                      <a:pt x="248" y="10"/>
                    </a:lnTo>
                    <a:lnTo>
                      <a:pt x="255" y="7"/>
                    </a:lnTo>
                    <a:lnTo>
                      <a:pt x="263" y="3"/>
                    </a:lnTo>
                    <a:lnTo>
                      <a:pt x="27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26" name="Freeform 160"/>
              <p:cNvSpPr>
                <a:spLocks/>
              </p:cNvSpPr>
              <p:nvPr/>
            </p:nvSpPr>
            <p:spPr bwMode="auto">
              <a:xfrm>
                <a:off x="2840" y="1543"/>
                <a:ext cx="18" cy="14"/>
              </a:xfrm>
              <a:custGeom>
                <a:avLst/>
                <a:gdLst>
                  <a:gd name="T0" fmla="*/ 4 w 18"/>
                  <a:gd name="T1" fmla="*/ 14 h 14"/>
                  <a:gd name="T2" fmla="*/ 7 w 18"/>
                  <a:gd name="T3" fmla="*/ 14 h 14"/>
                  <a:gd name="T4" fmla="*/ 11 w 18"/>
                  <a:gd name="T5" fmla="*/ 10 h 14"/>
                  <a:gd name="T6" fmla="*/ 18 w 18"/>
                  <a:gd name="T7" fmla="*/ 7 h 14"/>
                  <a:gd name="T8" fmla="*/ 18 w 18"/>
                  <a:gd name="T9" fmla="*/ 0 h 14"/>
                  <a:gd name="T10" fmla="*/ 11 w 18"/>
                  <a:gd name="T11" fmla="*/ 3 h 14"/>
                  <a:gd name="T12" fmla="*/ 11 w 18"/>
                  <a:gd name="T13" fmla="*/ 7 h 14"/>
                  <a:gd name="T14" fmla="*/ 11 w 18"/>
                  <a:gd name="T15" fmla="*/ 3 h 14"/>
                  <a:gd name="T16" fmla="*/ 7 w 18"/>
                  <a:gd name="T17" fmla="*/ 7 h 14"/>
                  <a:gd name="T18" fmla="*/ 0 w 18"/>
                  <a:gd name="T19" fmla="*/ 7 h 14"/>
                  <a:gd name="T20" fmla="*/ 4 w 18"/>
                  <a:gd name="T21" fmla="*/ 7 h 14"/>
                  <a:gd name="T22" fmla="*/ 4 w 18"/>
                  <a:gd name="T23" fmla="*/ 14 h 1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8"/>
                  <a:gd name="T37" fmla="*/ 0 h 14"/>
                  <a:gd name="T38" fmla="*/ 18 w 18"/>
                  <a:gd name="T39" fmla="*/ 14 h 14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8" h="14">
                    <a:moveTo>
                      <a:pt x="4" y="14"/>
                    </a:moveTo>
                    <a:lnTo>
                      <a:pt x="7" y="14"/>
                    </a:lnTo>
                    <a:lnTo>
                      <a:pt x="11" y="10"/>
                    </a:lnTo>
                    <a:lnTo>
                      <a:pt x="18" y="7"/>
                    </a:lnTo>
                    <a:lnTo>
                      <a:pt x="18" y="0"/>
                    </a:lnTo>
                    <a:lnTo>
                      <a:pt x="11" y="3"/>
                    </a:lnTo>
                    <a:lnTo>
                      <a:pt x="11" y="7"/>
                    </a:lnTo>
                    <a:lnTo>
                      <a:pt x="11" y="3"/>
                    </a:lnTo>
                    <a:lnTo>
                      <a:pt x="7" y="7"/>
                    </a:lnTo>
                    <a:lnTo>
                      <a:pt x="0" y="7"/>
                    </a:lnTo>
                    <a:lnTo>
                      <a:pt x="4" y="7"/>
                    </a:lnTo>
                    <a:lnTo>
                      <a:pt x="4" y="1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27" name="Freeform 161"/>
              <p:cNvSpPr>
                <a:spLocks/>
              </p:cNvSpPr>
              <p:nvPr/>
            </p:nvSpPr>
            <p:spPr bwMode="auto">
              <a:xfrm>
                <a:off x="2836" y="1550"/>
                <a:ext cx="8" cy="7"/>
              </a:xfrm>
              <a:custGeom>
                <a:avLst/>
                <a:gdLst>
                  <a:gd name="T0" fmla="*/ 8 w 8"/>
                  <a:gd name="T1" fmla="*/ 3 h 7"/>
                  <a:gd name="T2" fmla="*/ 4 w 8"/>
                  <a:gd name="T3" fmla="*/ 7 h 7"/>
                  <a:gd name="T4" fmla="*/ 8 w 8"/>
                  <a:gd name="T5" fmla="*/ 7 h 7"/>
                  <a:gd name="T6" fmla="*/ 8 w 8"/>
                  <a:gd name="T7" fmla="*/ 0 h 7"/>
                  <a:gd name="T8" fmla="*/ 4 w 8"/>
                  <a:gd name="T9" fmla="*/ 0 h 7"/>
                  <a:gd name="T10" fmla="*/ 0 w 8"/>
                  <a:gd name="T11" fmla="*/ 3 h 7"/>
                  <a:gd name="T12" fmla="*/ 4 w 8"/>
                  <a:gd name="T13" fmla="*/ 0 h 7"/>
                  <a:gd name="T14" fmla="*/ 0 w 8"/>
                  <a:gd name="T15" fmla="*/ 0 h 7"/>
                  <a:gd name="T16" fmla="*/ 0 w 8"/>
                  <a:gd name="T17" fmla="*/ 3 h 7"/>
                  <a:gd name="T18" fmla="*/ 8 w 8"/>
                  <a:gd name="T19" fmla="*/ 3 h 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8"/>
                  <a:gd name="T31" fmla="*/ 0 h 7"/>
                  <a:gd name="T32" fmla="*/ 8 w 8"/>
                  <a:gd name="T33" fmla="*/ 7 h 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8" h="7">
                    <a:moveTo>
                      <a:pt x="8" y="3"/>
                    </a:moveTo>
                    <a:lnTo>
                      <a:pt x="4" y="7"/>
                    </a:lnTo>
                    <a:lnTo>
                      <a:pt x="8" y="7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3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8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28" name="Freeform 162"/>
              <p:cNvSpPr>
                <a:spLocks/>
              </p:cNvSpPr>
              <p:nvPr/>
            </p:nvSpPr>
            <p:spPr bwMode="auto">
              <a:xfrm>
                <a:off x="2836" y="1553"/>
                <a:ext cx="11" cy="15"/>
              </a:xfrm>
              <a:custGeom>
                <a:avLst/>
                <a:gdLst>
                  <a:gd name="T0" fmla="*/ 11 w 11"/>
                  <a:gd name="T1" fmla="*/ 15 h 15"/>
                  <a:gd name="T2" fmla="*/ 11 w 11"/>
                  <a:gd name="T3" fmla="*/ 11 h 15"/>
                  <a:gd name="T4" fmla="*/ 8 w 11"/>
                  <a:gd name="T5" fmla="*/ 0 h 15"/>
                  <a:gd name="T6" fmla="*/ 0 w 11"/>
                  <a:gd name="T7" fmla="*/ 0 h 15"/>
                  <a:gd name="T8" fmla="*/ 4 w 11"/>
                  <a:gd name="T9" fmla="*/ 11 h 15"/>
                  <a:gd name="T10" fmla="*/ 4 w 11"/>
                  <a:gd name="T11" fmla="*/ 8 h 15"/>
                  <a:gd name="T12" fmla="*/ 11 w 11"/>
                  <a:gd name="T13" fmla="*/ 15 h 15"/>
                  <a:gd name="T14" fmla="*/ 11 w 11"/>
                  <a:gd name="T15" fmla="*/ 11 h 15"/>
                  <a:gd name="T16" fmla="*/ 11 w 11"/>
                  <a:gd name="T17" fmla="*/ 15 h 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"/>
                  <a:gd name="T28" fmla="*/ 0 h 15"/>
                  <a:gd name="T29" fmla="*/ 11 w 11"/>
                  <a:gd name="T30" fmla="*/ 15 h 1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" h="15">
                    <a:moveTo>
                      <a:pt x="11" y="15"/>
                    </a:moveTo>
                    <a:lnTo>
                      <a:pt x="11" y="11"/>
                    </a:lnTo>
                    <a:lnTo>
                      <a:pt x="8" y="0"/>
                    </a:lnTo>
                    <a:lnTo>
                      <a:pt x="0" y="0"/>
                    </a:lnTo>
                    <a:lnTo>
                      <a:pt x="4" y="11"/>
                    </a:lnTo>
                    <a:lnTo>
                      <a:pt x="4" y="8"/>
                    </a:lnTo>
                    <a:lnTo>
                      <a:pt x="11" y="15"/>
                    </a:lnTo>
                    <a:lnTo>
                      <a:pt x="11" y="11"/>
                    </a:lnTo>
                    <a:lnTo>
                      <a:pt x="11" y="1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29" name="Freeform 163"/>
              <p:cNvSpPr>
                <a:spLocks/>
              </p:cNvSpPr>
              <p:nvPr/>
            </p:nvSpPr>
            <p:spPr bwMode="auto">
              <a:xfrm>
                <a:off x="2815" y="1561"/>
                <a:ext cx="32" cy="7"/>
              </a:xfrm>
              <a:custGeom>
                <a:avLst/>
                <a:gdLst>
                  <a:gd name="T0" fmla="*/ 11 w 32"/>
                  <a:gd name="T1" fmla="*/ 3 h 7"/>
                  <a:gd name="T2" fmla="*/ 11 w 32"/>
                  <a:gd name="T3" fmla="*/ 7 h 7"/>
                  <a:gd name="T4" fmla="*/ 32 w 32"/>
                  <a:gd name="T5" fmla="*/ 7 h 7"/>
                  <a:gd name="T6" fmla="*/ 25 w 32"/>
                  <a:gd name="T7" fmla="*/ 0 h 7"/>
                  <a:gd name="T8" fmla="*/ 7 w 32"/>
                  <a:gd name="T9" fmla="*/ 0 h 7"/>
                  <a:gd name="T10" fmla="*/ 3 w 32"/>
                  <a:gd name="T11" fmla="*/ 3 h 7"/>
                  <a:gd name="T12" fmla="*/ 3 w 32"/>
                  <a:gd name="T13" fmla="*/ 7 h 7"/>
                  <a:gd name="T14" fmla="*/ 3 w 32"/>
                  <a:gd name="T15" fmla="*/ 3 h 7"/>
                  <a:gd name="T16" fmla="*/ 0 w 32"/>
                  <a:gd name="T17" fmla="*/ 3 h 7"/>
                  <a:gd name="T18" fmla="*/ 3 w 32"/>
                  <a:gd name="T19" fmla="*/ 7 h 7"/>
                  <a:gd name="T20" fmla="*/ 11 w 32"/>
                  <a:gd name="T21" fmla="*/ 3 h 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2"/>
                  <a:gd name="T34" fmla="*/ 0 h 7"/>
                  <a:gd name="T35" fmla="*/ 32 w 32"/>
                  <a:gd name="T36" fmla="*/ 7 h 7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2" h="7">
                    <a:moveTo>
                      <a:pt x="11" y="3"/>
                    </a:moveTo>
                    <a:lnTo>
                      <a:pt x="11" y="7"/>
                    </a:lnTo>
                    <a:lnTo>
                      <a:pt x="32" y="7"/>
                    </a:lnTo>
                    <a:lnTo>
                      <a:pt x="25" y="0"/>
                    </a:lnTo>
                    <a:lnTo>
                      <a:pt x="7" y="0"/>
                    </a:lnTo>
                    <a:lnTo>
                      <a:pt x="3" y="3"/>
                    </a:lnTo>
                    <a:lnTo>
                      <a:pt x="3" y="7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3" y="7"/>
                    </a:lnTo>
                    <a:lnTo>
                      <a:pt x="11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30" name="Freeform 164"/>
              <p:cNvSpPr>
                <a:spLocks/>
              </p:cNvSpPr>
              <p:nvPr/>
            </p:nvSpPr>
            <p:spPr bwMode="auto">
              <a:xfrm>
                <a:off x="2818" y="1564"/>
                <a:ext cx="15" cy="18"/>
              </a:xfrm>
              <a:custGeom>
                <a:avLst/>
                <a:gdLst>
                  <a:gd name="T0" fmla="*/ 11 w 15"/>
                  <a:gd name="T1" fmla="*/ 18 h 18"/>
                  <a:gd name="T2" fmla="*/ 15 w 15"/>
                  <a:gd name="T3" fmla="*/ 18 h 18"/>
                  <a:gd name="T4" fmla="*/ 15 w 15"/>
                  <a:gd name="T5" fmla="*/ 11 h 18"/>
                  <a:gd name="T6" fmla="*/ 11 w 15"/>
                  <a:gd name="T7" fmla="*/ 7 h 18"/>
                  <a:gd name="T8" fmla="*/ 11 w 15"/>
                  <a:gd name="T9" fmla="*/ 4 h 18"/>
                  <a:gd name="T10" fmla="*/ 8 w 15"/>
                  <a:gd name="T11" fmla="*/ 0 h 18"/>
                  <a:gd name="T12" fmla="*/ 0 w 15"/>
                  <a:gd name="T13" fmla="*/ 4 h 18"/>
                  <a:gd name="T14" fmla="*/ 4 w 15"/>
                  <a:gd name="T15" fmla="*/ 7 h 18"/>
                  <a:gd name="T16" fmla="*/ 4 w 15"/>
                  <a:gd name="T17" fmla="*/ 11 h 18"/>
                  <a:gd name="T18" fmla="*/ 8 w 15"/>
                  <a:gd name="T19" fmla="*/ 15 h 18"/>
                  <a:gd name="T20" fmla="*/ 11 w 15"/>
                  <a:gd name="T21" fmla="*/ 15 h 18"/>
                  <a:gd name="T22" fmla="*/ 11 w 15"/>
                  <a:gd name="T23" fmla="*/ 18 h 18"/>
                  <a:gd name="T24" fmla="*/ 15 w 15"/>
                  <a:gd name="T25" fmla="*/ 18 h 18"/>
                  <a:gd name="T26" fmla="*/ 11 w 15"/>
                  <a:gd name="T27" fmla="*/ 18 h 18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5"/>
                  <a:gd name="T43" fmla="*/ 0 h 18"/>
                  <a:gd name="T44" fmla="*/ 15 w 15"/>
                  <a:gd name="T45" fmla="*/ 18 h 18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5" h="18">
                    <a:moveTo>
                      <a:pt x="11" y="18"/>
                    </a:moveTo>
                    <a:lnTo>
                      <a:pt x="15" y="18"/>
                    </a:lnTo>
                    <a:lnTo>
                      <a:pt x="15" y="11"/>
                    </a:lnTo>
                    <a:lnTo>
                      <a:pt x="11" y="7"/>
                    </a:lnTo>
                    <a:lnTo>
                      <a:pt x="11" y="4"/>
                    </a:lnTo>
                    <a:lnTo>
                      <a:pt x="8" y="0"/>
                    </a:lnTo>
                    <a:lnTo>
                      <a:pt x="0" y="4"/>
                    </a:lnTo>
                    <a:lnTo>
                      <a:pt x="4" y="7"/>
                    </a:lnTo>
                    <a:lnTo>
                      <a:pt x="4" y="11"/>
                    </a:lnTo>
                    <a:lnTo>
                      <a:pt x="8" y="15"/>
                    </a:lnTo>
                    <a:lnTo>
                      <a:pt x="11" y="15"/>
                    </a:lnTo>
                    <a:lnTo>
                      <a:pt x="11" y="18"/>
                    </a:lnTo>
                    <a:lnTo>
                      <a:pt x="15" y="18"/>
                    </a:lnTo>
                    <a:lnTo>
                      <a:pt x="11" y="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31" name="Freeform 165"/>
              <p:cNvSpPr>
                <a:spLocks/>
              </p:cNvSpPr>
              <p:nvPr/>
            </p:nvSpPr>
            <p:spPr bwMode="auto">
              <a:xfrm>
                <a:off x="2800" y="1568"/>
                <a:ext cx="29" cy="14"/>
              </a:xfrm>
              <a:custGeom>
                <a:avLst/>
                <a:gdLst>
                  <a:gd name="T0" fmla="*/ 8 w 29"/>
                  <a:gd name="T1" fmla="*/ 11 h 14"/>
                  <a:gd name="T2" fmla="*/ 18 w 29"/>
                  <a:gd name="T3" fmla="*/ 11 h 14"/>
                  <a:gd name="T4" fmla="*/ 22 w 29"/>
                  <a:gd name="T5" fmla="*/ 14 h 14"/>
                  <a:gd name="T6" fmla="*/ 29 w 29"/>
                  <a:gd name="T7" fmla="*/ 14 h 14"/>
                  <a:gd name="T8" fmla="*/ 29 w 29"/>
                  <a:gd name="T9" fmla="*/ 11 h 14"/>
                  <a:gd name="T10" fmla="*/ 26 w 29"/>
                  <a:gd name="T11" fmla="*/ 11 h 14"/>
                  <a:gd name="T12" fmla="*/ 18 w 29"/>
                  <a:gd name="T13" fmla="*/ 3 h 14"/>
                  <a:gd name="T14" fmla="*/ 15 w 29"/>
                  <a:gd name="T15" fmla="*/ 3 h 14"/>
                  <a:gd name="T16" fmla="*/ 11 w 29"/>
                  <a:gd name="T17" fmla="*/ 0 h 14"/>
                  <a:gd name="T18" fmla="*/ 4 w 29"/>
                  <a:gd name="T19" fmla="*/ 3 h 14"/>
                  <a:gd name="T20" fmla="*/ 0 w 29"/>
                  <a:gd name="T21" fmla="*/ 7 h 14"/>
                  <a:gd name="T22" fmla="*/ 0 w 29"/>
                  <a:gd name="T23" fmla="*/ 11 h 14"/>
                  <a:gd name="T24" fmla="*/ 0 w 29"/>
                  <a:gd name="T25" fmla="*/ 7 h 14"/>
                  <a:gd name="T26" fmla="*/ 0 w 29"/>
                  <a:gd name="T27" fmla="*/ 11 h 14"/>
                  <a:gd name="T28" fmla="*/ 8 w 29"/>
                  <a:gd name="T29" fmla="*/ 11 h 14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9"/>
                  <a:gd name="T46" fmla="*/ 0 h 14"/>
                  <a:gd name="T47" fmla="*/ 29 w 29"/>
                  <a:gd name="T48" fmla="*/ 14 h 14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9" h="14">
                    <a:moveTo>
                      <a:pt x="8" y="11"/>
                    </a:moveTo>
                    <a:lnTo>
                      <a:pt x="18" y="11"/>
                    </a:lnTo>
                    <a:lnTo>
                      <a:pt x="22" y="14"/>
                    </a:lnTo>
                    <a:lnTo>
                      <a:pt x="29" y="14"/>
                    </a:lnTo>
                    <a:lnTo>
                      <a:pt x="29" y="11"/>
                    </a:lnTo>
                    <a:lnTo>
                      <a:pt x="26" y="11"/>
                    </a:lnTo>
                    <a:lnTo>
                      <a:pt x="18" y="3"/>
                    </a:lnTo>
                    <a:lnTo>
                      <a:pt x="15" y="3"/>
                    </a:lnTo>
                    <a:lnTo>
                      <a:pt x="11" y="0"/>
                    </a:lnTo>
                    <a:lnTo>
                      <a:pt x="4" y="3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8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32" name="Freeform 166"/>
              <p:cNvSpPr>
                <a:spLocks/>
              </p:cNvSpPr>
              <p:nvPr/>
            </p:nvSpPr>
            <p:spPr bwMode="auto">
              <a:xfrm>
                <a:off x="2800" y="1579"/>
                <a:ext cx="15" cy="10"/>
              </a:xfrm>
              <a:custGeom>
                <a:avLst/>
                <a:gdLst>
                  <a:gd name="T0" fmla="*/ 11 w 15"/>
                  <a:gd name="T1" fmla="*/ 10 h 10"/>
                  <a:gd name="T2" fmla="*/ 15 w 15"/>
                  <a:gd name="T3" fmla="*/ 3 h 10"/>
                  <a:gd name="T4" fmla="*/ 11 w 15"/>
                  <a:gd name="T5" fmla="*/ 0 h 10"/>
                  <a:gd name="T6" fmla="*/ 0 w 15"/>
                  <a:gd name="T7" fmla="*/ 0 h 10"/>
                  <a:gd name="T8" fmla="*/ 11 w 15"/>
                  <a:gd name="T9" fmla="*/ 1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"/>
                  <a:gd name="T16" fmla="*/ 0 h 10"/>
                  <a:gd name="T17" fmla="*/ 15 w 15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" h="10">
                    <a:moveTo>
                      <a:pt x="11" y="10"/>
                    </a:moveTo>
                    <a:lnTo>
                      <a:pt x="15" y="3"/>
                    </a:lnTo>
                    <a:lnTo>
                      <a:pt x="11" y="0"/>
                    </a:lnTo>
                    <a:lnTo>
                      <a:pt x="0" y="0"/>
                    </a:lnTo>
                    <a:lnTo>
                      <a:pt x="11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33" name="Freeform 167"/>
              <p:cNvSpPr>
                <a:spLocks/>
              </p:cNvSpPr>
              <p:nvPr/>
            </p:nvSpPr>
            <p:spPr bwMode="auto">
              <a:xfrm>
                <a:off x="2790" y="1582"/>
                <a:ext cx="21" cy="11"/>
              </a:xfrm>
              <a:custGeom>
                <a:avLst/>
                <a:gdLst>
                  <a:gd name="T0" fmla="*/ 7 w 21"/>
                  <a:gd name="T1" fmla="*/ 4 h 11"/>
                  <a:gd name="T2" fmla="*/ 3 w 21"/>
                  <a:gd name="T3" fmla="*/ 7 h 11"/>
                  <a:gd name="T4" fmla="*/ 10 w 21"/>
                  <a:gd name="T5" fmla="*/ 7 h 11"/>
                  <a:gd name="T6" fmla="*/ 14 w 21"/>
                  <a:gd name="T7" fmla="*/ 11 h 11"/>
                  <a:gd name="T8" fmla="*/ 21 w 21"/>
                  <a:gd name="T9" fmla="*/ 7 h 11"/>
                  <a:gd name="T10" fmla="*/ 18 w 21"/>
                  <a:gd name="T11" fmla="*/ 4 h 11"/>
                  <a:gd name="T12" fmla="*/ 14 w 21"/>
                  <a:gd name="T13" fmla="*/ 4 h 11"/>
                  <a:gd name="T14" fmla="*/ 10 w 21"/>
                  <a:gd name="T15" fmla="*/ 0 h 11"/>
                  <a:gd name="T16" fmla="*/ 0 w 21"/>
                  <a:gd name="T17" fmla="*/ 0 h 11"/>
                  <a:gd name="T18" fmla="*/ 3 w 21"/>
                  <a:gd name="T19" fmla="*/ 0 h 11"/>
                  <a:gd name="T20" fmla="*/ 0 w 21"/>
                  <a:gd name="T21" fmla="*/ 0 h 11"/>
                  <a:gd name="T22" fmla="*/ 7 w 21"/>
                  <a:gd name="T23" fmla="*/ 4 h 1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1"/>
                  <a:gd name="T37" fmla="*/ 0 h 11"/>
                  <a:gd name="T38" fmla="*/ 21 w 21"/>
                  <a:gd name="T39" fmla="*/ 11 h 11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1" h="11">
                    <a:moveTo>
                      <a:pt x="7" y="4"/>
                    </a:moveTo>
                    <a:lnTo>
                      <a:pt x="3" y="7"/>
                    </a:lnTo>
                    <a:lnTo>
                      <a:pt x="10" y="7"/>
                    </a:lnTo>
                    <a:lnTo>
                      <a:pt x="14" y="11"/>
                    </a:lnTo>
                    <a:lnTo>
                      <a:pt x="21" y="7"/>
                    </a:lnTo>
                    <a:lnTo>
                      <a:pt x="18" y="4"/>
                    </a:lnTo>
                    <a:lnTo>
                      <a:pt x="14" y="4"/>
                    </a:lnTo>
                    <a:lnTo>
                      <a:pt x="10" y="0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7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34" name="Freeform 168"/>
              <p:cNvSpPr>
                <a:spLocks/>
              </p:cNvSpPr>
              <p:nvPr/>
            </p:nvSpPr>
            <p:spPr bwMode="auto">
              <a:xfrm>
                <a:off x="2577" y="1582"/>
                <a:ext cx="220" cy="94"/>
              </a:xfrm>
              <a:custGeom>
                <a:avLst/>
                <a:gdLst>
                  <a:gd name="T0" fmla="*/ 0 w 220"/>
                  <a:gd name="T1" fmla="*/ 94 h 94"/>
                  <a:gd name="T2" fmla="*/ 18 w 220"/>
                  <a:gd name="T3" fmla="*/ 94 h 94"/>
                  <a:gd name="T4" fmla="*/ 33 w 220"/>
                  <a:gd name="T5" fmla="*/ 90 h 94"/>
                  <a:gd name="T6" fmla="*/ 47 w 220"/>
                  <a:gd name="T7" fmla="*/ 90 h 94"/>
                  <a:gd name="T8" fmla="*/ 61 w 220"/>
                  <a:gd name="T9" fmla="*/ 87 h 94"/>
                  <a:gd name="T10" fmla="*/ 76 w 220"/>
                  <a:gd name="T11" fmla="*/ 83 h 94"/>
                  <a:gd name="T12" fmla="*/ 90 w 220"/>
                  <a:gd name="T13" fmla="*/ 79 h 94"/>
                  <a:gd name="T14" fmla="*/ 105 w 220"/>
                  <a:gd name="T15" fmla="*/ 76 h 94"/>
                  <a:gd name="T16" fmla="*/ 119 w 220"/>
                  <a:gd name="T17" fmla="*/ 72 h 94"/>
                  <a:gd name="T18" fmla="*/ 133 w 220"/>
                  <a:gd name="T19" fmla="*/ 69 h 94"/>
                  <a:gd name="T20" fmla="*/ 148 w 220"/>
                  <a:gd name="T21" fmla="*/ 61 h 94"/>
                  <a:gd name="T22" fmla="*/ 162 w 220"/>
                  <a:gd name="T23" fmla="*/ 58 h 94"/>
                  <a:gd name="T24" fmla="*/ 173 w 220"/>
                  <a:gd name="T25" fmla="*/ 47 h 94"/>
                  <a:gd name="T26" fmla="*/ 187 w 220"/>
                  <a:gd name="T27" fmla="*/ 40 h 94"/>
                  <a:gd name="T28" fmla="*/ 209 w 220"/>
                  <a:gd name="T29" fmla="*/ 18 h 94"/>
                  <a:gd name="T30" fmla="*/ 220 w 220"/>
                  <a:gd name="T31" fmla="*/ 4 h 94"/>
                  <a:gd name="T32" fmla="*/ 213 w 220"/>
                  <a:gd name="T33" fmla="*/ 0 h 94"/>
                  <a:gd name="T34" fmla="*/ 202 w 220"/>
                  <a:gd name="T35" fmla="*/ 15 h 94"/>
                  <a:gd name="T36" fmla="*/ 195 w 220"/>
                  <a:gd name="T37" fmla="*/ 25 h 94"/>
                  <a:gd name="T38" fmla="*/ 180 w 220"/>
                  <a:gd name="T39" fmla="*/ 33 h 94"/>
                  <a:gd name="T40" fmla="*/ 169 w 220"/>
                  <a:gd name="T41" fmla="*/ 43 h 94"/>
                  <a:gd name="T42" fmla="*/ 159 w 220"/>
                  <a:gd name="T43" fmla="*/ 51 h 94"/>
                  <a:gd name="T44" fmla="*/ 144 w 220"/>
                  <a:gd name="T45" fmla="*/ 58 h 94"/>
                  <a:gd name="T46" fmla="*/ 133 w 220"/>
                  <a:gd name="T47" fmla="*/ 61 h 94"/>
                  <a:gd name="T48" fmla="*/ 119 w 220"/>
                  <a:gd name="T49" fmla="*/ 65 h 94"/>
                  <a:gd name="T50" fmla="*/ 105 w 220"/>
                  <a:gd name="T51" fmla="*/ 72 h 94"/>
                  <a:gd name="T52" fmla="*/ 90 w 220"/>
                  <a:gd name="T53" fmla="*/ 76 h 94"/>
                  <a:gd name="T54" fmla="*/ 76 w 220"/>
                  <a:gd name="T55" fmla="*/ 76 h 94"/>
                  <a:gd name="T56" fmla="*/ 61 w 220"/>
                  <a:gd name="T57" fmla="*/ 79 h 94"/>
                  <a:gd name="T58" fmla="*/ 47 w 220"/>
                  <a:gd name="T59" fmla="*/ 79 h 94"/>
                  <a:gd name="T60" fmla="*/ 33 w 220"/>
                  <a:gd name="T61" fmla="*/ 83 h 94"/>
                  <a:gd name="T62" fmla="*/ 18 w 220"/>
                  <a:gd name="T63" fmla="*/ 87 h 94"/>
                  <a:gd name="T64" fmla="*/ 4 w 220"/>
                  <a:gd name="T65" fmla="*/ 87 h 94"/>
                  <a:gd name="T66" fmla="*/ 4 w 220"/>
                  <a:gd name="T67" fmla="*/ 90 h 94"/>
                  <a:gd name="T68" fmla="*/ 0 w 220"/>
                  <a:gd name="T69" fmla="*/ 94 h 94"/>
                  <a:gd name="T70" fmla="*/ 4 w 220"/>
                  <a:gd name="T71" fmla="*/ 94 h 94"/>
                  <a:gd name="T72" fmla="*/ 0 w 220"/>
                  <a:gd name="T73" fmla="*/ 94 h 94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220"/>
                  <a:gd name="T112" fmla="*/ 0 h 94"/>
                  <a:gd name="T113" fmla="*/ 220 w 220"/>
                  <a:gd name="T114" fmla="*/ 94 h 94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220" h="94">
                    <a:moveTo>
                      <a:pt x="0" y="94"/>
                    </a:moveTo>
                    <a:lnTo>
                      <a:pt x="18" y="94"/>
                    </a:lnTo>
                    <a:lnTo>
                      <a:pt x="33" y="90"/>
                    </a:lnTo>
                    <a:lnTo>
                      <a:pt x="47" y="90"/>
                    </a:lnTo>
                    <a:lnTo>
                      <a:pt x="61" y="87"/>
                    </a:lnTo>
                    <a:lnTo>
                      <a:pt x="76" y="83"/>
                    </a:lnTo>
                    <a:lnTo>
                      <a:pt x="90" y="79"/>
                    </a:lnTo>
                    <a:lnTo>
                      <a:pt x="105" y="76"/>
                    </a:lnTo>
                    <a:lnTo>
                      <a:pt x="119" y="72"/>
                    </a:lnTo>
                    <a:lnTo>
                      <a:pt x="133" y="69"/>
                    </a:lnTo>
                    <a:lnTo>
                      <a:pt x="148" y="61"/>
                    </a:lnTo>
                    <a:lnTo>
                      <a:pt x="162" y="58"/>
                    </a:lnTo>
                    <a:lnTo>
                      <a:pt x="173" y="47"/>
                    </a:lnTo>
                    <a:lnTo>
                      <a:pt x="187" y="40"/>
                    </a:lnTo>
                    <a:lnTo>
                      <a:pt x="209" y="18"/>
                    </a:lnTo>
                    <a:lnTo>
                      <a:pt x="220" y="4"/>
                    </a:lnTo>
                    <a:lnTo>
                      <a:pt x="213" y="0"/>
                    </a:lnTo>
                    <a:lnTo>
                      <a:pt x="202" y="15"/>
                    </a:lnTo>
                    <a:lnTo>
                      <a:pt x="195" y="25"/>
                    </a:lnTo>
                    <a:lnTo>
                      <a:pt x="180" y="33"/>
                    </a:lnTo>
                    <a:lnTo>
                      <a:pt x="169" y="43"/>
                    </a:lnTo>
                    <a:lnTo>
                      <a:pt x="159" y="51"/>
                    </a:lnTo>
                    <a:lnTo>
                      <a:pt x="144" y="58"/>
                    </a:lnTo>
                    <a:lnTo>
                      <a:pt x="133" y="61"/>
                    </a:lnTo>
                    <a:lnTo>
                      <a:pt x="119" y="65"/>
                    </a:lnTo>
                    <a:lnTo>
                      <a:pt x="105" y="72"/>
                    </a:lnTo>
                    <a:lnTo>
                      <a:pt x="90" y="76"/>
                    </a:lnTo>
                    <a:lnTo>
                      <a:pt x="76" y="76"/>
                    </a:lnTo>
                    <a:lnTo>
                      <a:pt x="61" y="79"/>
                    </a:lnTo>
                    <a:lnTo>
                      <a:pt x="47" y="79"/>
                    </a:lnTo>
                    <a:lnTo>
                      <a:pt x="33" y="83"/>
                    </a:lnTo>
                    <a:lnTo>
                      <a:pt x="18" y="87"/>
                    </a:lnTo>
                    <a:lnTo>
                      <a:pt x="4" y="87"/>
                    </a:lnTo>
                    <a:lnTo>
                      <a:pt x="4" y="90"/>
                    </a:lnTo>
                    <a:lnTo>
                      <a:pt x="0" y="94"/>
                    </a:lnTo>
                    <a:lnTo>
                      <a:pt x="4" y="94"/>
                    </a:lnTo>
                    <a:lnTo>
                      <a:pt x="0" y="9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35" name="Freeform 169"/>
              <p:cNvSpPr>
                <a:spLocks/>
              </p:cNvSpPr>
              <p:nvPr/>
            </p:nvSpPr>
            <p:spPr bwMode="auto">
              <a:xfrm>
                <a:off x="2577" y="1658"/>
                <a:ext cx="18" cy="18"/>
              </a:xfrm>
              <a:custGeom>
                <a:avLst/>
                <a:gdLst>
                  <a:gd name="T0" fmla="*/ 15 w 18"/>
                  <a:gd name="T1" fmla="*/ 0 h 18"/>
                  <a:gd name="T2" fmla="*/ 11 w 18"/>
                  <a:gd name="T3" fmla="*/ 3 h 18"/>
                  <a:gd name="T4" fmla="*/ 4 w 18"/>
                  <a:gd name="T5" fmla="*/ 7 h 18"/>
                  <a:gd name="T6" fmla="*/ 0 w 18"/>
                  <a:gd name="T7" fmla="*/ 11 h 18"/>
                  <a:gd name="T8" fmla="*/ 0 w 18"/>
                  <a:gd name="T9" fmla="*/ 18 h 18"/>
                  <a:gd name="T10" fmla="*/ 4 w 18"/>
                  <a:gd name="T11" fmla="*/ 14 h 18"/>
                  <a:gd name="T12" fmla="*/ 7 w 18"/>
                  <a:gd name="T13" fmla="*/ 14 h 18"/>
                  <a:gd name="T14" fmla="*/ 7 w 18"/>
                  <a:gd name="T15" fmla="*/ 11 h 18"/>
                  <a:gd name="T16" fmla="*/ 15 w 18"/>
                  <a:gd name="T17" fmla="*/ 7 h 18"/>
                  <a:gd name="T18" fmla="*/ 18 w 18"/>
                  <a:gd name="T19" fmla="*/ 3 h 18"/>
                  <a:gd name="T20" fmla="*/ 15 w 18"/>
                  <a:gd name="T21" fmla="*/ 7 h 18"/>
                  <a:gd name="T22" fmla="*/ 15 w 18"/>
                  <a:gd name="T23" fmla="*/ 0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8"/>
                  <a:gd name="T37" fmla="*/ 0 h 18"/>
                  <a:gd name="T38" fmla="*/ 18 w 18"/>
                  <a:gd name="T39" fmla="*/ 18 h 18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8" h="18">
                    <a:moveTo>
                      <a:pt x="15" y="0"/>
                    </a:moveTo>
                    <a:lnTo>
                      <a:pt x="11" y="3"/>
                    </a:lnTo>
                    <a:lnTo>
                      <a:pt x="4" y="7"/>
                    </a:lnTo>
                    <a:lnTo>
                      <a:pt x="0" y="11"/>
                    </a:lnTo>
                    <a:lnTo>
                      <a:pt x="0" y="18"/>
                    </a:lnTo>
                    <a:lnTo>
                      <a:pt x="4" y="14"/>
                    </a:lnTo>
                    <a:lnTo>
                      <a:pt x="7" y="14"/>
                    </a:lnTo>
                    <a:lnTo>
                      <a:pt x="7" y="11"/>
                    </a:lnTo>
                    <a:lnTo>
                      <a:pt x="15" y="7"/>
                    </a:lnTo>
                    <a:lnTo>
                      <a:pt x="18" y="3"/>
                    </a:lnTo>
                    <a:lnTo>
                      <a:pt x="15" y="7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36" name="Freeform 170"/>
              <p:cNvSpPr>
                <a:spLocks/>
              </p:cNvSpPr>
              <p:nvPr/>
            </p:nvSpPr>
            <p:spPr bwMode="auto">
              <a:xfrm>
                <a:off x="2592" y="1618"/>
                <a:ext cx="151" cy="47"/>
              </a:xfrm>
              <a:custGeom>
                <a:avLst/>
                <a:gdLst>
                  <a:gd name="T0" fmla="*/ 147 w 151"/>
                  <a:gd name="T1" fmla="*/ 0 h 47"/>
                  <a:gd name="T2" fmla="*/ 140 w 151"/>
                  <a:gd name="T3" fmla="*/ 7 h 47"/>
                  <a:gd name="T4" fmla="*/ 133 w 151"/>
                  <a:gd name="T5" fmla="*/ 11 h 47"/>
                  <a:gd name="T6" fmla="*/ 122 w 151"/>
                  <a:gd name="T7" fmla="*/ 18 h 47"/>
                  <a:gd name="T8" fmla="*/ 115 w 151"/>
                  <a:gd name="T9" fmla="*/ 22 h 47"/>
                  <a:gd name="T10" fmla="*/ 104 w 151"/>
                  <a:gd name="T11" fmla="*/ 22 h 47"/>
                  <a:gd name="T12" fmla="*/ 97 w 151"/>
                  <a:gd name="T13" fmla="*/ 25 h 47"/>
                  <a:gd name="T14" fmla="*/ 86 w 151"/>
                  <a:gd name="T15" fmla="*/ 29 h 47"/>
                  <a:gd name="T16" fmla="*/ 75 w 151"/>
                  <a:gd name="T17" fmla="*/ 29 h 47"/>
                  <a:gd name="T18" fmla="*/ 64 w 151"/>
                  <a:gd name="T19" fmla="*/ 33 h 47"/>
                  <a:gd name="T20" fmla="*/ 57 w 151"/>
                  <a:gd name="T21" fmla="*/ 33 h 47"/>
                  <a:gd name="T22" fmla="*/ 46 w 151"/>
                  <a:gd name="T23" fmla="*/ 36 h 47"/>
                  <a:gd name="T24" fmla="*/ 18 w 151"/>
                  <a:gd name="T25" fmla="*/ 36 h 47"/>
                  <a:gd name="T26" fmla="*/ 7 w 151"/>
                  <a:gd name="T27" fmla="*/ 40 h 47"/>
                  <a:gd name="T28" fmla="*/ 0 w 151"/>
                  <a:gd name="T29" fmla="*/ 40 h 47"/>
                  <a:gd name="T30" fmla="*/ 0 w 151"/>
                  <a:gd name="T31" fmla="*/ 47 h 47"/>
                  <a:gd name="T32" fmla="*/ 7 w 151"/>
                  <a:gd name="T33" fmla="*/ 43 h 47"/>
                  <a:gd name="T34" fmla="*/ 39 w 151"/>
                  <a:gd name="T35" fmla="*/ 43 h 47"/>
                  <a:gd name="T36" fmla="*/ 46 w 151"/>
                  <a:gd name="T37" fmla="*/ 40 h 47"/>
                  <a:gd name="T38" fmla="*/ 68 w 151"/>
                  <a:gd name="T39" fmla="*/ 40 h 47"/>
                  <a:gd name="T40" fmla="*/ 79 w 151"/>
                  <a:gd name="T41" fmla="*/ 36 h 47"/>
                  <a:gd name="T42" fmla="*/ 86 w 151"/>
                  <a:gd name="T43" fmla="*/ 36 h 47"/>
                  <a:gd name="T44" fmla="*/ 97 w 151"/>
                  <a:gd name="T45" fmla="*/ 33 h 47"/>
                  <a:gd name="T46" fmla="*/ 108 w 151"/>
                  <a:gd name="T47" fmla="*/ 29 h 47"/>
                  <a:gd name="T48" fmla="*/ 115 w 151"/>
                  <a:gd name="T49" fmla="*/ 29 h 47"/>
                  <a:gd name="T50" fmla="*/ 126 w 151"/>
                  <a:gd name="T51" fmla="*/ 22 h 47"/>
                  <a:gd name="T52" fmla="*/ 136 w 151"/>
                  <a:gd name="T53" fmla="*/ 18 h 47"/>
                  <a:gd name="T54" fmla="*/ 144 w 151"/>
                  <a:gd name="T55" fmla="*/ 15 h 47"/>
                  <a:gd name="T56" fmla="*/ 151 w 151"/>
                  <a:gd name="T57" fmla="*/ 7 h 47"/>
                  <a:gd name="T58" fmla="*/ 147 w 151"/>
                  <a:gd name="T59" fmla="*/ 0 h 47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151"/>
                  <a:gd name="T91" fmla="*/ 0 h 47"/>
                  <a:gd name="T92" fmla="*/ 151 w 151"/>
                  <a:gd name="T93" fmla="*/ 47 h 47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151" h="47">
                    <a:moveTo>
                      <a:pt x="147" y="0"/>
                    </a:moveTo>
                    <a:lnTo>
                      <a:pt x="140" y="7"/>
                    </a:lnTo>
                    <a:lnTo>
                      <a:pt x="133" y="11"/>
                    </a:lnTo>
                    <a:lnTo>
                      <a:pt x="122" y="18"/>
                    </a:lnTo>
                    <a:lnTo>
                      <a:pt x="115" y="22"/>
                    </a:lnTo>
                    <a:lnTo>
                      <a:pt x="104" y="22"/>
                    </a:lnTo>
                    <a:lnTo>
                      <a:pt x="97" y="25"/>
                    </a:lnTo>
                    <a:lnTo>
                      <a:pt x="86" y="29"/>
                    </a:lnTo>
                    <a:lnTo>
                      <a:pt x="75" y="29"/>
                    </a:lnTo>
                    <a:lnTo>
                      <a:pt x="64" y="33"/>
                    </a:lnTo>
                    <a:lnTo>
                      <a:pt x="57" y="33"/>
                    </a:lnTo>
                    <a:lnTo>
                      <a:pt x="46" y="36"/>
                    </a:lnTo>
                    <a:lnTo>
                      <a:pt x="18" y="36"/>
                    </a:lnTo>
                    <a:lnTo>
                      <a:pt x="7" y="40"/>
                    </a:lnTo>
                    <a:lnTo>
                      <a:pt x="0" y="40"/>
                    </a:lnTo>
                    <a:lnTo>
                      <a:pt x="0" y="47"/>
                    </a:lnTo>
                    <a:lnTo>
                      <a:pt x="7" y="43"/>
                    </a:lnTo>
                    <a:lnTo>
                      <a:pt x="39" y="43"/>
                    </a:lnTo>
                    <a:lnTo>
                      <a:pt x="46" y="40"/>
                    </a:lnTo>
                    <a:lnTo>
                      <a:pt x="68" y="40"/>
                    </a:lnTo>
                    <a:lnTo>
                      <a:pt x="79" y="36"/>
                    </a:lnTo>
                    <a:lnTo>
                      <a:pt x="86" y="36"/>
                    </a:lnTo>
                    <a:lnTo>
                      <a:pt x="97" y="33"/>
                    </a:lnTo>
                    <a:lnTo>
                      <a:pt x="108" y="29"/>
                    </a:lnTo>
                    <a:lnTo>
                      <a:pt x="115" y="29"/>
                    </a:lnTo>
                    <a:lnTo>
                      <a:pt x="126" y="22"/>
                    </a:lnTo>
                    <a:lnTo>
                      <a:pt x="136" y="18"/>
                    </a:lnTo>
                    <a:lnTo>
                      <a:pt x="144" y="15"/>
                    </a:lnTo>
                    <a:lnTo>
                      <a:pt x="151" y="7"/>
                    </a:lnTo>
                    <a:lnTo>
                      <a:pt x="14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37" name="Freeform 171"/>
              <p:cNvSpPr>
                <a:spLocks/>
              </p:cNvSpPr>
              <p:nvPr/>
            </p:nvSpPr>
            <p:spPr bwMode="auto">
              <a:xfrm>
                <a:off x="2739" y="1539"/>
                <a:ext cx="119" cy="86"/>
              </a:xfrm>
              <a:custGeom>
                <a:avLst/>
                <a:gdLst>
                  <a:gd name="T0" fmla="*/ 119 w 119"/>
                  <a:gd name="T1" fmla="*/ 4 h 86"/>
                  <a:gd name="T2" fmla="*/ 112 w 119"/>
                  <a:gd name="T3" fmla="*/ 0 h 86"/>
                  <a:gd name="T4" fmla="*/ 105 w 119"/>
                  <a:gd name="T5" fmla="*/ 4 h 86"/>
                  <a:gd name="T6" fmla="*/ 97 w 119"/>
                  <a:gd name="T7" fmla="*/ 7 h 86"/>
                  <a:gd name="T8" fmla="*/ 90 w 119"/>
                  <a:gd name="T9" fmla="*/ 11 h 86"/>
                  <a:gd name="T10" fmla="*/ 79 w 119"/>
                  <a:gd name="T11" fmla="*/ 14 h 86"/>
                  <a:gd name="T12" fmla="*/ 72 w 119"/>
                  <a:gd name="T13" fmla="*/ 18 h 86"/>
                  <a:gd name="T14" fmla="*/ 65 w 119"/>
                  <a:gd name="T15" fmla="*/ 22 h 86"/>
                  <a:gd name="T16" fmla="*/ 58 w 119"/>
                  <a:gd name="T17" fmla="*/ 29 h 86"/>
                  <a:gd name="T18" fmla="*/ 51 w 119"/>
                  <a:gd name="T19" fmla="*/ 32 h 86"/>
                  <a:gd name="T20" fmla="*/ 25 w 119"/>
                  <a:gd name="T21" fmla="*/ 58 h 86"/>
                  <a:gd name="T22" fmla="*/ 18 w 119"/>
                  <a:gd name="T23" fmla="*/ 61 h 86"/>
                  <a:gd name="T24" fmla="*/ 11 w 119"/>
                  <a:gd name="T25" fmla="*/ 68 h 86"/>
                  <a:gd name="T26" fmla="*/ 7 w 119"/>
                  <a:gd name="T27" fmla="*/ 76 h 86"/>
                  <a:gd name="T28" fmla="*/ 0 w 119"/>
                  <a:gd name="T29" fmla="*/ 79 h 86"/>
                  <a:gd name="T30" fmla="*/ 4 w 119"/>
                  <a:gd name="T31" fmla="*/ 86 h 86"/>
                  <a:gd name="T32" fmla="*/ 11 w 119"/>
                  <a:gd name="T33" fmla="*/ 79 h 86"/>
                  <a:gd name="T34" fmla="*/ 18 w 119"/>
                  <a:gd name="T35" fmla="*/ 76 h 86"/>
                  <a:gd name="T36" fmla="*/ 25 w 119"/>
                  <a:gd name="T37" fmla="*/ 68 h 86"/>
                  <a:gd name="T38" fmla="*/ 29 w 119"/>
                  <a:gd name="T39" fmla="*/ 61 h 86"/>
                  <a:gd name="T40" fmla="*/ 36 w 119"/>
                  <a:gd name="T41" fmla="*/ 58 h 86"/>
                  <a:gd name="T42" fmla="*/ 51 w 119"/>
                  <a:gd name="T43" fmla="*/ 43 h 86"/>
                  <a:gd name="T44" fmla="*/ 58 w 119"/>
                  <a:gd name="T45" fmla="*/ 40 h 86"/>
                  <a:gd name="T46" fmla="*/ 69 w 119"/>
                  <a:gd name="T47" fmla="*/ 29 h 86"/>
                  <a:gd name="T48" fmla="*/ 76 w 119"/>
                  <a:gd name="T49" fmla="*/ 25 h 86"/>
                  <a:gd name="T50" fmla="*/ 83 w 119"/>
                  <a:gd name="T51" fmla="*/ 22 h 86"/>
                  <a:gd name="T52" fmla="*/ 90 w 119"/>
                  <a:gd name="T53" fmla="*/ 18 h 86"/>
                  <a:gd name="T54" fmla="*/ 97 w 119"/>
                  <a:gd name="T55" fmla="*/ 14 h 86"/>
                  <a:gd name="T56" fmla="*/ 108 w 119"/>
                  <a:gd name="T57" fmla="*/ 11 h 86"/>
                  <a:gd name="T58" fmla="*/ 115 w 119"/>
                  <a:gd name="T59" fmla="*/ 7 h 86"/>
                  <a:gd name="T60" fmla="*/ 112 w 119"/>
                  <a:gd name="T61" fmla="*/ 7 h 86"/>
                  <a:gd name="T62" fmla="*/ 119 w 119"/>
                  <a:gd name="T63" fmla="*/ 4 h 86"/>
                  <a:gd name="T64" fmla="*/ 115 w 119"/>
                  <a:gd name="T65" fmla="*/ 0 h 86"/>
                  <a:gd name="T66" fmla="*/ 112 w 119"/>
                  <a:gd name="T67" fmla="*/ 0 h 86"/>
                  <a:gd name="T68" fmla="*/ 119 w 119"/>
                  <a:gd name="T69" fmla="*/ 4 h 8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19"/>
                  <a:gd name="T106" fmla="*/ 0 h 86"/>
                  <a:gd name="T107" fmla="*/ 119 w 119"/>
                  <a:gd name="T108" fmla="*/ 86 h 8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19" h="86">
                    <a:moveTo>
                      <a:pt x="119" y="4"/>
                    </a:moveTo>
                    <a:lnTo>
                      <a:pt x="112" y="0"/>
                    </a:lnTo>
                    <a:lnTo>
                      <a:pt x="105" y="4"/>
                    </a:lnTo>
                    <a:lnTo>
                      <a:pt x="97" y="7"/>
                    </a:lnTo>
                    <a:lnTo>
                      <a:pt x="90" y="11"/>
                    </a:lnTo>
                    <a:lnTo>
                      <a:pt x="79" y="14"/>
                    </a:lnTo>
                    <a:lnTo>
                      <a:pt x="72" y="18"/>
                    </a:lnTo>
                    <a:lnTo>
                      <a:pt x="65" y="22"/>
                    </a:lnTo>
                    <a:lnTo>
                      <a:pt x="58" y="29"/>
                    </a:lnTo>
                    <a:lnTo>
                      <a:pt x="51" y="32"/>
                    </a:lnTo>
                    <a:lnTo>
                      <a:pt x="25" y="58"/>
                    </a:lnTo>
                    <a:lnTo>
                      <a:pt x="18" y="61"/>
                    </a:lnTo>
                    <a:lnTo>
                      <a:pt x="11" y="68"/>
                    </a:lnTo>
                    <a:lnTo>
                      <a:pt x="7" y="76"/>
                    </a:lnTo>
                    <a:lnTo>
                      <a:pt x="0" y="79"/>
                    </a:lnTo>
                    <a:lnTo>
                      <a:pt x="4" y="86"/>
                    </a:lnTo>
                    <a:lnTo>
                      <a:pt x="11" y="79"/>
                    </a:lnTo>
                    <a:lnTo>
                      <a:pt x="18" y="76"/>
                    </a:lnTo>
                    <a:lnTo>
                      <a:pt x="25" y="68"/>
                    </a:lnTo>
                    <a:lnTo>
                      <a:pt x="29" y="61"/>
                    </a:lnTo>
                    <a:lnTo>
                      <a:pt x="36" y="58"/>
                    </a:lnTo>
                    <a:lnTo>
                      <a:pt x="51" y="43"/>
                    </a:lnTo>
                    <a:lnTo>
                      <a:pt x="58" y="40"/>
                    </a:lnTo>
                    <a:lnTo>
                      <a:pt x="69" y="29"/>
                    </a:lnTo>
                    <a:lnTo>
                      <a:pt x="76" y="25"/>
                    </a:lnTo>
                    <a:lnTo>
                      <a:pt x="83" y="22"/>
                    </a:lnTo>
                    <a:lnTo>
                      <a:pt x="90" y="18"/>
                    </a:lnTo>
                    <a:lnTo>
                      <a:pt x="97" y="14"/>
                    </a:lnTo>
                    <a:lnTo>
                      <a:pt x="108" y="11"/>
                    </a:lnTo>
                    <a:lnTo>
                      <a:pt x="115" y="7"/>
                    </a:lnTo>
                    <a:lnTo>
                      <a:pt x="112" y="7"/>
                    </a:lnTo>
                    <a:lnTo>
                      <a:pt x="119" y="4"/>
                    </a:lnTo>
                    <a:lnTo>
                      <a:pt x="115" y="0"/>
                    </a:lnTo>
                    <a:lnTo>
                      <a:pt x="112" y="0"/>
                    </a:lnTo>
                    <a:lnTo>
                      <a:pt x="119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38" name="Freeform 172"/>
              <p:cNvSpPr>
                <a:spLocks/>
              </p:cNvSpPr>
              <p:nvPr/>
            </p:nvSpPr>
            <p:spPr bwMode="auto">
              <a:xfrm>
                <a:off x="2584" y="1546"/>
                <a:ext cx="33" cy="25"/>
              </a:xfrm>
              <a:custGeom>
                <a:avLst/>
                <a:gdLst>
                  <a:gd name="T0" fmla="*/ 33 w 33"/>
                  <a:gd name="T1" fmla="*/ 15 h 25"/>
                  <a:gd name="T2" fmla="*/ 22 w 33"/>
                  <a:gd name="T3" fmla="*/ 15 h 25"/>
                  <a:gd name="T4" fmla="*/ 15 w 33"/>
                  <a:gd name="T5" fmla="*/ 18 h 25"/>
                  <a:gd name="T6" fmla="*/ 11 w 33"/>
                  <a:gd name="T7" fmla="*/ 18 h 25"/>
                  <a:gd name="T8" fmla="*/ 8 w 33"/>
                  <a:gd name="T9" fmla="*/ 22 h 25"/>
                  <a:gd name="T10" fmla="*/ 4 w 33"/>
                  <a:gd name="T11" fmla="*/ 22 h 25"/>
                  <a:gd name="T12" fmla="*/ 0 w 33"/>
                  <a:gd name="T13" fmla="*/ 25 h 25"/>
                  <a:gd name="T14" fmla="*/ 15 w 33"/>
                  <a:gd name="T15" fmla="*/ 0 h 25"/>
                  <a:gd name="T16" fmla="*/ 18 w 33"/>
                  <a:gd name="T17" fmla="*/ 0 h 25"/>
                  <a:gd name="T18" fmla="*/ 22 w 33"/>
                  <a:gd name="T19" fmla="*/ 4 h 25"/>
                  <a:gd name="T20" fmla="*/ 26 w 33"/>
                  <a:gd name="T21" fmla="*/ 4 h 25"/>
                  <a:gd name="T22" fmla="*/ 26 w 33"/>
                  <a:gd name="T23" fmla="*/ 7 h 25"/>
                  <a:gd name="T24" fmla="*/ 29 w 33"/>
                  <a:gd name="T25" fmla="*/ 11 h 25"/>
                  <a:gd name="T26" fmla="*/ 33 w 33"/>
                  <a:gd name="T27" fmla="*/ 11 h 25"/>
                  <a:gd name="T28" fmla="*/ 33 w 33"/>
                  <a:gd name="T29" fmla="*/ 15 h 2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3"/>
                  <a:gd name="T46" fmla="*/ 0 h 25"/>
                  <a:gd name="T47" fmla="*/ 33 w 33"/>
                  <a:gd name="T48" fmla="*/ 25 h 25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3" h="25">
                    <a:moveTo>
                      <a:pt x="33" y="15"/>
                    </a:moveTo>
                    <a:lnTo>
                      <a:pt x="22" y="15"/>
                    </a:lnTo>
                    <a:lnTo>
                      <a:pt x="15" y="18"/>
                    </a:lnTo>
                    <a:lnTo>
                      <a:pt x="11" y="18"/>
                    </a:lnTo>
                    <a:lnTo>
                      <a:pt x="8" y="22"/>
                    </a:lnTo>
                    <a:lnTo>
                      <a:pt x="4" y="22"/>
                    </a:lnTo>
                    <a:lnTo>
                      <a:pt x="0" y="25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2" y="4"/>
                    </a:lnTo>
                    <a:lnTo>
                      <a:pt x="26" y="4"/>
                    </a:lnTo>
                    <a:lnTo>
                      <a:pt x="26" y="7"/>
                    </a:lnTo>
                    <a:lnTo>
                      <a:pt x="29" y="11"/>
                    </a:lnTo>
                    <a:lnTo>
                      <a:pt x="33" y="11"/>
                    </a:lnTo>
                    <a:lnTo>
                      <a:pt x="33" y="15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39" name="Freeform 173"/>
              <p:cNvSpPr>
                <a:spLocks/>
              </p:cNvSpPr>
              <p:nvPr/>
            </p:nvSpPr>
            <p:spPr bwMode="auto">
              <a:xfrm>
                <a:off x="2574" y="1557"/>
                <a:ext cx="43" cy="25"/>
              </a:xfrm>
              <a:custGeom>
                <a:avLst/>
                <a:gdLst>
                  <a:gd name="T0" fmla="*/ 7 w 43"/>
                  <a:gd name="T1" fmla="*/ 11 h 25"/>
                  <a:gd name="T2" fmla="*/ 14 w 43"/>
                  <a:gd name="T3" fmla="*/ 18 h 25"/>
                  <a:gd name="T4" fmla="*/ 18 w 43"/>
                  <a:gd name="T5" fmla="*/ 14 h 25"/>
                  <a:gd name="T6" fmla="*/ 25 w 43"/>
                  <a:gd name="T7" fmla="*/ 11 h 25"/>
                  <a:gd name="T8" fmla="*/ 28 w 43"/>
                  <a:gd name="T9" fmla="*/ 11 h 25"/>
                  <a:gd name="T10" fmla="*/ 32 w 43"/>
                  <a:gd name="T11" fmla="*/ 7 h 25"/>
                  <a:gd name="T12" fmla="*/ 43 w 43"/>
                  <a:gd name="T13" fmla="*/ 7 h 25"/>
                  <a:gd name="T14" fmla="*/ 43 w 43"/>
                  <a:gd name="T15" fmla="*/ 0 h 25"/>
                  <a:gd name="T16" fmla="*/ 36 w 43"/>
                  <a:gd name="T17" fmla="*/ 0 h 25"/>
                  <a:gd name="T18" fmla="*/ 32 w 43"/>
                  <a:gd name="T19" fmla="*/ 4 h 25"/>
                  <a:gd name="T20" fmla="*/ 21 w 43"/>
                  <a:gd name="T21" fmla="*/ 4 h 25"/>
                  <a:gd name="T22" fmla="*/ 18 w 43"/>
                  <a:gd name="T23" fmla="*/ 7 h 25"/>
                  <a:gd name="T24" fmla="*/ 14 w 43"/>
                  <a:gd name="T25" fmla="*/ 7 h 25"/>
                  <a:gd name="T26" fmla="*/ 10 w 43"/>
                  <a:gd name="T27" fmla="*/ 11 h 25"/>
                  <a:gd name="T28" fmla="*/ 14 w 43"/>
                  <a:gd name="T29" fmla="*/ 14 h 25"/>
                  <a:gd name="T30" fmla="*/ 7 w 43"/>
                  <a:gd name="T31" fmla="*/ 11 h 25"/>
                  <a:gd name="T32" fmla="*/ 0 w 43"/>
                  <a:gd name="T33" fmla="*/ 25 h 25"/>
                  <a:gd name="T34" fmla="*/ 14 w 43"/>
                  <a:gd name="T35" fmla="*/ 18 h 25"/>
                  <a:gd name="T36" fmla="*/ 7 w 43"/>
                  <a:gd name="T37" fmla="*/ 11 h 25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43"/>
                  <a:gd name="T58" fmla="*/ 0 h 25"/>
                  <a:gd name="T59" fmla="*/ 43 w 43"/>
                  <a:gd name="T60" fmla="*/ 25 h 25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43" h="25">
                    <a:moveTo>
                      <a:pt x="7" y="11"/>
                    </a:moveTo>
                    <a:lnTo>
                      <a:pt x="14" y="18"/>
                    </a:lnTo>
                    <a:lnTo>
                      <a:pt x="18" y="14"/>
                    </a:lnTo>
                    <a:lnTo>
                      <a:pt x="25" y="11"/>
                    </a:lnTo>
                    <a:lnTo>
                      <a:pt x="28" y="11"/>
                    </a:lnTo>
                    <a:lnTo>
                      <a:pt x="32" y="7"/>
                    </a:lnTo>
                    <a:lnTo>
                      <a:pt x="43" y="7"/>
                    </a:lnTo>
                    <a:lnTo>
                      <a:pt x="43" y="0"/>
                    </a:lnTo>
                    <a:lnTo>
                      <a:pt x="36" y="0"/>
                    </a:lnTo>
                    <a:lnTo>
                      <a:pt x="32" y="4"/>
                    </a:lnTo>
                    <a:lnTo>
                      <a:pt x="21" y="4"/>
                    </a:lnTo>
                    <a:lnTo>
                      <a:pt x="18" y="7"/>
                    </a:lnTo>
                    <a:lnTo>
                      <a:pt x="14" y="7"/>
                    </a:lnTo>
                    <a:lnTo>
                      <a:pt x="10" y="11"/>
                    </a:lnTo>
                    <a:lnTo>
                      <a:pt x="14" y="14"/>
                    </a:lnTo>
                    <a:lnTo>
                      <a:pt x="7" y="11"/>
                    </a:lnTo>
                    <a:lnTo>
                      <a:pt x="0" y="25"/>
                    </a:lnTo>
                    <a:lnTo>
                      <a:pt x="14" y="18"/>
                    </a:lnTo>
                    <a:lnTo>
                      <a:pt x="7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40" name="Freeform 174"/>
              <p:cNvSpPr>
                <a:spLocks/>
              </p:cNvSpPr>
              <p:nvPr/>
            </p:nvSpPr>
            <p:spPr bwMode="auto">
              <a:xfrm>
                <a:off x="2581" y="1543"/>
                <a:ext cx="21" cy="28"/>
              </a:xfrm>
              <a:custGeom>
                <a:avLst/>
                <a:gdLst>
                  <a:gd name="T0" fmla="*/ 18 w 21"/>
                  <a:gd name="T1" fmla="*/ 0 h 28"/>
                  <a:gd name="T2" fmla="*/ 14 w 21"/>
                  <a:gd name="T3" fmla="*/ 0 h 28"/>
                  <a:gd name="T4" fmla="*/ 0 w 21"/>
                  <a:gd name="T5" fmla="*/ 25 h 28"/>
                  <a:gd name="T6" fmla="*/ 7 w 21"/>
                  <a:gd name="T7" fmla="*/ 28 h 28"/>
                  <a:gd name="T8" fmla="*/ 21 w 21"/>
                  <a:gd name="T9" fmla="*/ 3 h 28"/>
                  <a:gd name="T10" fmla="*/ 18 w 21"/>
                  <a:gd name="T11" fmla="*/ 7 h 28"/>
                  <a:gd name="T12" fmla="*/ 18 w 21"/>
                  <a:gd name="T13" fmla="*/ 0 h 28"/>
                  <a:gd name="T14" fmla="*/ 14 w 21"/>
                  <a:gd name="T15" fmla="*/ 0 h 28"/>
                  <a:gd name="T16" fmla="*/ 18 w 21"/>
                  <a:gd name="T17" fmla="*/ 0 h 2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1"/>
                  <a:gd name="T28" fmla="*/ 0 h 28"/>
                  <a:gd name="T29" fmla="*/ 21 w 21"/>
                  <a:gd name="T30" fmla="*/ 28 h 2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1" h="28">
                    <a:moveTo>
                      <a:pt x="18" y="0"/>
                    </a:moveTo>
                    <a:lnTo>
                      <a:pt x="14" y="0"/>
                    </a:lnTo>
                    <a:lnTo>
                      <a:pt x="0" y="25"/>
                    </a:lnTo>
                    <a:lnTo>
                      <a:pt x="7" y="28"/>
                    </a:lnTo>
                    <a:lnTo>
                      <a:pt x="21" y="3"/>
                    </a:lnTo>
                    <a:lnTo>
                      <a:pt x="18" y="7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41" name="Freeform 175"/>
              <p:cNvSpPr>
                <a:spLocks/>
              </p:cNvSpPr>
              <p:nvPr/>
            </p:nvSpPr>
            <p:spPr bwMode="auto">
              <a:xfrm>
                <a:off x="2599" y="1543"/>
                <a:ext cx="25" cy="21"/>
              </a:xfrm>
              <a:custGeom>
                <a:avLst/>
                <a:gdLst>
                  <a:gd name="T0" fmla="*/ 18 w 25"/>
                  <a:gd name="T1" fmla="*/ 21 h 21"/>
                  <a:gd name="T2" fmla="*/ 21 w 25"/>
                  <a:gd name="T3" fmla="*/ 14 h 21"/>
                  <a:gd name="T4" fmla="*/ 14 w 25"/>
                  <a:gd name="T5" fmla="*/ 7 h 21"/>
                  <a:gd name="T6" fmla="*/ 11 w 25"/>
                  <a:gd name="T7" fmla="*/ 7 h 21"/>
                  <a:gd name="T8" fmla="*/ 11 w 25"/>
                  <a:gd name="T9" fmla="*/ 3 h 21"/>
                  <a:gd name="T10" fmla="*/ 7 w 25"/>
                  <a:gd name="T11" fmla="*/ 3 h 21"/>
                  <a:gd name="T12" fmla="*/ 3 w 25"/>
                  <a:gd name="T13" fmla="*/ 0 h 21"/>
                  <a:gd name="T14" fmla="*/ 0 w 25"/>
                  <a:gd name="T15" fmla="*/ 0 h 21"/>
                  <a:gd name="T16" fmla="*/ 0 w 25"/>
                  <a:gd name="T17" fmla="*/ 7 h 21"/>
                  <a:gd name="T18" fmla="*/ 3 w 25"/>
                  <a:gd name="T19" fmla="*/ 10 h 21"/>
                  <a:gd name="T20" fmla="*/ 7 w 25"/>
                  <a:gd name="T21" fmla="*/ 10 h 21"/>
                  <a:gd name="T22" fmla="*/ 14 w 25"/>
                  <a:gd name="T23" fmla="*/ 18 h 21"/>
                  <a:gd name="T24" fmla="*/ 18 w 25"/>
                  <a:gd name="T25" fmla="*/ 14 h 21"/>
                  <a:gd name="T26" fmla="*/ 18 w 25"/>
                  <a:gd name="T27" fmla="*/ 21 h 21"/>
                  <a:gd name="T28" fmla="*/ 25 w 25"/>
                  <a:gd name="T29" fmla="*/ 21 h 21"/>
                  <a:gd name="T30" fmla="*/ 21 w 25"/>
                  <a:gd name="T31" fmla="*/ 14 h 21"/>
                  <a:gd name="T32" fmla="*/ 18 w 25"/>
                  <a:gd name="T33" fmla="*/ 21 h 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5"/>
                  <a:gd name="T52" fmla="*/ 0 h 21"/>
                  <a:gd name="T53" fmla="*/ 25 w 25"/>
                  <a:gd name="T54" fmla="*/ 21 h 2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5" h="21">
                    <a:moveTo>
                      <a:pt x="18" y="21"/>
                    </a:moveTo>
                    <a:lnTo>
                      <a:pt x="21" y="14"/>
                    </a:lnTo>
                    <a:lnTo>
                      <a:pt x="14" y="7"/>
                    </a:lnTo>
                    <a:lnTo>
                      <a:pt x="11" y="7"/>
                    </a:lnTo>
                    <a:lnTo>
                      <a:pt x="11" y="3"/>
                    </a:lnTo>
                    <a:lnTo>
                      <a:pt x="7" y="3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7"/>
                    </a:lnTo>
                    <a:lnTo>
                      <a:pt x="3" y="10"/>
                    </a:lnTo>
                    <a:lnTo>
                      <a:pt x="7" y="10"/>
                    </a:lnTo>
                    <a:lnTo>
                      <a:pt x="14" y="18"/>
                    </a:lnTo>
                    <a:lnTo>
                      <a:pt x="18" y="14"/>
                    </a:lnTo>
                    <a:lnTo>
                      <a:pt x="18" y="21"/>
                    </a:lnTo>
                    <a:lnTo>
                      <a:pt x="25" y="21"/>
                    </a:lnTo>
                    <a:lnTo>
                      <a:pt x="21" y="14"/>
                    </a:lnTo>
                    <a:lnTo>
                      <a:pt x="18" y="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42" name="Freeform 176"/>
              <p:cNvSpPr>
                <a:spLocks/>
              </p:cNvSpPr>
              <p:nvPr/>
            </p:nvSpPr>
            <p:spPr bwMode="auto">
              <a:xfrm>
                <a:off x="2739" y="1665"/>
                <a:ext cx="216" cy="166"/>
              </a:xfrm>
              <a:custGeom>
                <a:avLst/>
                <a:gdLst>
                  <a:gd name="T0" fmla="*/ 15 w 216"/>
                  <a:gd name="T1" fmla="*/ 115 h 166"/>
                  <a:gd name="T2" fmla="*/ 18 w 216"/>
                  <a:gd name="T3" fmla="*/ 108 h 166"/>
                  <a:gd name="T4" fmla="*/ 18 w 216"/>
                  <a:gd name="T5" fmla="*/ 97 h 166"/>
                  <a:gd name="T6" fmla="*/ 11 w 216"/>
                  <a:gd name="T7" fmla="*/ 94 h 166"/>
                  <a:gd name="T8" fmla="*/ 7 w 216"/>
                  <a:gd name="T9" fmla="*/ 86 h 166"/>
                  <a:gd name="T10" fmla="*/ 4 w 216"/>
                  <a:gd name="T11" fmla="*/ 79 h 166"/>
                  <a:gd name="T12" fmla="*/ 0 w 216"/>
                  <a:gd name="T13" fmla="*/ 72 h 166"/>
                  <a:gd name="T14" fmla="*/ 4 w 216"/>
                  <a:gd name="T15" fmla="*/ 65 h 166"/>
                  <a:gd name="T16" fmla="*/ 11 w 216"/>
                  <a:gd name="T17" fmla="*/ 54 h 166"/>
                  <a:gd name="T18" fmla="*/ 18 w 216"/>
                  <a:gd name="T19" fmla="*/ 50 h 166"/>
                  <a:gd name="T20" fmla="*/ 29 w 216"/>
                  <a:gd name="T21" fmla="*/ 47 h 166"/>
                  <a:gd name="T22" fmla="*/ 36 w 216"/>
                  <a:gd name="T23" fmla="*/ 43 h 166"/>
                  <a:gd name="T24" fmla="*/ 43 w 216"/>
                  <a:gd name="T25" fmla="*/ 36 h 166"/>
                  <a:gd name="T26" fmla="*/ 51 w 216"/>
                  <a:gd name="T27" fmla="*/ 36 h 166"/>
                  <a:gd name="T28" fmla="*/ 61 w 216"/>
                  <a:gd name="T29" fmla="*/ 29 h 166"/>
                  <a:gd name="T30" fmla="*/ 69 w 216"/>
                  <a:gd name="T31" fmla="*/ 25 h 166"/>
                  <a:gd name="T32" fmla="*/ 76 w 216"/>
                  <a:gd name="T33" fmla="*/ 25 h 166"/>
                  <a:gd name="T34" fmla="*/ 87 w 216"/>
                  <a:gd name="T35" fmla="*/ 22 h 166"/>
                  <a:gd name="T36" fmla="*/ 94 w 216"/>
                  <a:gd name="T37" fmla="*/ 18 h 166"/>
                  <a:gd name="T38" fmla="*/ 105 w 216"/>
                  <a:gd name="T39" fmla="*/ 14 h 166"/>
                  <a:gd name="T40" fmla="*/ 112 w 216"/>
                  <a:gd name="T41" fmla="*/ 11 h 166"/>
                  <a:gd name="T42" fmla="*/ 123 w 216"/>
                  <a:gd name="T43" fmla="*/ 11 h 166"/>
                  <a:gd name="T44" fmla="*/ 130 w 216"/>
                  <a:gd name="T45" fmla="*/ 7 h 166"/>
                  <a:gd name="T46" fmla="*/ 137 w 216"/>
                  <a:gd name="T47" fmla="*/ 4 h 166"/>
                  <a:gd name="T48" fmla="*/ 148 w 216"/>
                  <a:gd name="T49" fmla="*/ 0 h 166"/>
                  <a:gd name="T50" fmla="*/ 151 w 216"/>
                  <a:gd name="T51" fmla="*/ 4 h 166"/>
                  <a:gd name="T52" fmla="*/ 176 w 216"/>
                  <a:gd name="T53" fmla="*/ 4 h 166"/>
                  <a:gd name="T54" fmla="*/ 187 w 216"/>
                  <a:gd name="T55" fmla="*/ 14 h 166"/>
                  <a:gd name="T56" fmla="*/ 198 w 216"/>
                  <a:gd name="T57" fmla="*/ 29 h 166"/>
                  <a:gd name="T58" fmla="*/ 205 w 216"/>
                  <a:gd name="T59" fmla="*/ 43 h 166"/>
                  <a:gd name="T60" fmla="*/ 209 w 216"/>
                  <a:gd name="T61" fmla="*/ 58 h 166"/>
                  <a:gd name="T62" fmla="*/ 212 w 216"/>
                  <a:gd name="T63" fmla="*/ 76 h 166"/>
                  <a:gd name="T64" fmla="*/ 216 w 216"/>
                  <a:gd name="T65" fmla="*/ 94 h 166"/>
                  <a:gd name="T66" fmla="*/ 216 w 216"/>
                  <a:gd name="T67" fmla="*/ 108 h 166"/>
                  <a:gd name="T68" fmla="*/ 212 w 216"/>
                  <a:gd name="T69" fmla="*/ 126 h 166"/>
                  <a:gd name="T70" fmla="*/ 205 w 216"/>
                  <a:gd name="T71" fmla="*/ 133 h 166"/>
                  <a:gd name="T72" fmla="*/ 198 w 216"/>
                  <a:gd name="T73" fmla="*/ 137 h 166"/>
                  <a:gd name="T74" fmla="*/ 187 w 216"/>
                  <a:gd name="T75" fmla="*/ 144 h 166"/>
                  <a:gd name="T76" fmla="*/ 176 w 216"/>
                  <a:gd name="T77" fmla="*/ 148 h 166"/>
                  <a:gd name="T78" fmla="*/ 169 w 216"/>
                  <a:gd name="T79" fmla="*/ 151 h 166"/>
                  <a:gd name="T80" fmla="*/ 158 w 216"/>
                  <a:gd name="T81" fmla="*/ 155 h 166"/>
                  <a:gd name="T82" fmla="*/ 148 w 216"/>
                  <a:gd name="T83" fmla="*/ 158 h 166"/>
                  <a:gd name="T84" fmla="*/ 137 w 216"/>
                  <a:gd name="T85" fmla="*/ 162 h 166"/>
                  <a:gd name="T86" fmla="*/ 126 w 216"/>
                  <a:gd name="T87" fmla="*/ 162 h 166"/>
                  <a:gd name="T88" fmla="*/ 115 w 216"/>
                  <a:gd name="T89" fmla="*/ 166 h 166"/>
                  <a:gd name="T90" fmla="*/ 83 w 216"/>
                  <a:gd name="T91" fmla="*/ 166 h 166"/>
                  <a:gd name="T92" fmla="*/ 72 w 216"/>
                  <a:gd name="T93" fmla="*/ 162 h 166"/>
                  <a:gd name="T94" fmla="*/ 61 w 216"/>
                  <a:gd name="T95" fmla="*/ 162 h 166"/>
                  <a:gd name="T96" fmla="*/ 51 w 216"/>
                  <a:gd name="T97" fmla="*/ 158 h 166"/>
                  <a:gd name="T98" fmla="*/ 40 w 216"/>
                  <a:gd name="T99" fmla="*/ 148 h 166"/>
                  <a:gd name="T100" fmla="*/ 36 w 216"/>
                  <a:gd name="T101" fmla="*/ 140 h 166"/>
                  <a:gd name="T102" fmla="*/ 33 w 216"/>
                  <a:gd name="T103" fmla="*/ 137 h 166"/>
                  <a:gd name="T104" fmla="*/ 29 w 216"/>
                  <a:gd name="T105" fmla="*/ 130 h 166"/>
                  <a:gd name="T106" fmla="*/ 25 w 216"/>
                  <a:gd name="T107" fmla="*/ 126 h 166"/>
                  <a:gd name="T108" fmla="*/ 22 w 216"/>
                  <a:gd name="T109" fmla="*/ 119 h 166"/>
                  <a:gd name="T110" fmla="*/ 15 w 216"/>
                  <a:gd name="T111" fmla="*/ 115 h 16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216"/>
                  <a:gd name="T169" fmla="*/ 0 h 166"/>
                  <a:gd name="T170" fmla="*/ 216 w 216"/>
                  <a:gd name="T171" fmla="*/ 166 h 16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216" h="166">
                    <a:moveTo>
                      <a:pt x="15" y="115"/>
                    </a:moveTo>
                    <a:lnTo>
                      <a:pt x="18" y="108"/>
                    </a:lnTo>
                    <a:lnTo>
                      <a:pt x="18" y="97"/>
                    </a:lnTo>
                    <a:lnTo>
                      <a:pt x="11" y="94"/>
                    </a:lnTo>
                    <a:lnTo>
                      <a:pt x="7" y="86"/>
                    </a:lnTo>
                    <a:lnTo>
                      <a:pt x="4" y="79"/>
                    </a:lnTo>
                    <a:lnTo>
                      <a:pt x="0" y="72"/>
                    </a:lnTo>
                    <a:lnTo>
                      <a:pt x="4" y="65"/>
                    </a:lnTo>
                    <a:lnTo>
                      <a:pt x="11" y="54"/>
                    </a:lnTo>
                    <a:lnTo>
                      <a:pt x="18" y="50"/>
                    </a:lnTo>
                    <a:lnTo>
                      <a:pt x="29" y="47"/>
                    </a:lnTo>
                    <a:lnTo>
                      <a:pt x="36" y="43"/>
                    </a:lnTo>
                    <a:lnTo>
                      <a:pt x="43" y="36"/>
                    </a:lnTo>
                    <a:lnTo>
                      <a:pt x="51" y="36"/>
                    </a:lnTo>
                    <a:lnTo>
                      <a:pt x="61" y="29"/>
                    </a:lnTo>
                    <a:lnTo>
                      <a:pt x="69" y="25"/>
                    </a:lnTo>
                    <a:lnTo>
                      <a:pt x="76" y="25"/>
                    </a:lnTo>
                    <a:lnTo>
                      <a:pt x="87" y="22"/>
                    </a:lnTo>
                    <a:lnTo>
                      <a:pt x="94" y="18"/>
                    </a:lnTo>
                    <a:lnTo>
                      <a:pt x="105" y="14"/>
                    </a:lnTo>
                    <a:lnTo>
                      <a:pt x="112" y="11"/>
                    </a:lnTo>
                    <a:lnTo>
                      <a:pt x="123" y="11"/>
                    </a:lnTo>
                    <a:lnTo>
                      <a:pt x="130" y="7"/>
                    </a:lnTo>
                    <a:lnTo>
                      <a:pt x="137" y="4"/>
                    </a:lnTo>
                    <a:lnTo>
                      <a:pt x="148" y="0"/>
                    </a:lnTo>
                    <a:lnTo>
                      <a:pt x="151" y="4"/>
                    </a:lnTo>
                    <a:lnTo>
                      <a:pt x="176" y="4"/>
                    </a:lnTo>
                    <a:lnTo>
                      <a:pt x="187" y="14"/>
                    </a:lnTo>
                    <a:lnTo>
                      <a:pt x="198" y="29"/>
                    </a:lnTo>
                    <a:lnTo>
                      <a:pt x="205" y="43"/>
                    </a:lnTo>
                    <a:lnTo>
                      <a:pt x="209" y="58"/>
                    </a:lnTo>
                    <a:lnTo>
                      <a:pt x="212" y="76"/>
                    </a:lnTo>
                    <a:lnTo>
                      <a:pt x="216" y="94"/>
                    </a:lnTo>
                    <a:lnTo>
                      <a:pt x="216" y="108"/>
                    </a:lnTo>
                    <a:lnTo>
                      <a:pt x="212" y="126"/>
                    </a:lnTo>
                    <a:lnTo>
                      <a:pt x="205" y="133"/>
                    </a:lnTo>
                    <a:lnTo>
                      <a:pt x="198" y="137"/>
                    </a:lnTo>
                    <a:lnTo>
                      <a:pt x="187" y="144"/>
                    </a:lnTo>
                    <a:lnTo>
                      <a:pt x="176" y="148"/>
                    </a:lnTo>
                    <a:lnTo>
                      <a:pt x="169" y="151"/>
                    </a:lnTo>
                    <a:lnTo>
                      <a:pt x="158" y="155"/>
                    </a:lnTo>
                    <a:lnTo>
                      <a:pt x="148" y="158"/>
                    </a:lnTo>
                    <a:lnTo>
                      <a:pt x="137" y="162"/>
                    </a:lnTo>
                    <a:lnTo>
                      <a:pt x="126" y="162"/>
                    </a:lnTo>
                    <a:lnTo>
                      <a:pt x="115" y="166"/>
                    </a:lnTo>
                    <a:lnTo>
                      <a:pt x="83" y="166"/>
                    </a:lnTo>
                    <a:lnTo>
                      <a:pt x="72" y="162"/>
                    </a:lnTo>
                    <a:lnTo>
                      <a:pt x="61" y="162"/>
                    </a:lnTo>
                    <a:lnTo>
                      <a:pt x="51" y="158"/>
                    </a:lnTo>
                    <a:lnTo>
                      <a:pt x="40" y="148"/>
                    </a:lnTo>
                    <a:lnTo>
                      <a:pt x="36" y="140"/>
                    </a:lnTo>
                    <a:lnTo>
                      <a:pt x="33" y="137"/>
                    </a:lnTo>
                    <a:lnTo>
                      <a:pt x="29" y="130"/>
                    </a:lnTo>
                    <a:lnTo>
                      <a:pt x="25" y="126"/>
                    </a:lnTo>
                    <a:lnTo>
                      <a:pt x="22" y="119"/>
                    </a:lnTo>
                    <a:lnTo>
                      <a:pt x="15" y="115"/>
                    </a:lnTo>
                    <a:close/>
                  </a:path>
                </a:pathLst>
              </a:custGeom>
              <a:solidFill>
                <a:srgbClr val="B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43" name="Freeform 177"/>
              <p:cNvSpPr>
                <a:spLocks/>
              </p:cNvSpPr>
              <p:nvPr/>
            </p:nvSpPr>
            <p:spPr bwMode="auto">
              <a:xfrm>
                <a:off x="2736" y="1719"/>
                <a:ext cx="25" cy="61"/>
              </a:xfrm>
              <a:custGeom>
                <a:avLst/>
                <a:gdLst>
                  <a:gd name="T0" fmla="*/ 14 w 25"/>
                  <a:gd name="T1" fmla="*/ 0 h 61"/>
                  <a:gd name="T2" fmla="*/ 3 w 25"/>
                  <a:gd name="T3" fmla="*/ 7 h 61"/>
                  <a:gd name="T4" fmla="*/ 0 w 25"/>
                  <a:gd name="T5" fmla="*/ 18 h 61"/>
                  <a:gd name="T6" fmla="*/ 3 w 25"/>
                  <a:gd name="T7" fmla="*/ 25 h 61"/>
                  <a:gd name="T8" fmla="*/ 7 w 25"/>
                  <a:gd name="T9" fmla="*/ 32 h 61"/>
                  <a:gd name="T10" fmla="*/ 14 w 25"/>
                  <a:gd name="T11" fmla="*/ 40 h 61"/>
                  <a:gd name="T12" fmla="*/ 18 w 25"/>
                  <a:gd name="T13" fmla="*/ 47 h 61"/>
                  <a:gd name="T14" fmla="*/ 18 w 25"/>
                  <a:gd name="T15" fmla="*/ 54 h 61"/>
                  <a:gd name="T16" fmla="*/ 14 w 25"/>
                  <a:gd name="T17" fmla="*/ 61 h 61"/>
                  <a:gd name="T18" fmla="*/ 21 w 25"/>
                  <a:gd name="T19" fmla="*/ 61 h 61"/>
                  <a:gd name="T20" fmla="*/ 25 w 25"/>
                  <a:gd name="T21" fmla="*/ 54 h 61"/>
                  <a:gd name="T22" fmla="*/ 25 w 25"/>
                  <a:gd name="T23" fmla="*/ 43 h 61"/>
                  <a:gd name="T24" fmla="*/ 18 w 25"/>
                  <a:gd name="T25" fmla="*/ 36 h 61"/>
                  <a:gd name="T26" fmla="*/ 14 w 25"/>
                  <a:gd name="T27" fmla="*/ 29 h 61"/>
                  <a:gd name="T28" fmla="*/ 10 w 25"/>
                  <a:gd name="T29" fmla="*/ 22 h 61"/>
                  <a:gd name="T30" fmla="*/ 7 w 25"/>
                  <a:gd name="T31" fmla="*/ 18 h 61"/>
                  <a:gd name="T32" fmla="*/ 10 w 25"/>
                  <a:gd name="T33" fmla="*/ 11 h 61"/>
                  <a:gd name="T34" fmla="*/ 18 w 25"/>
                  <a:gd name="T35" fmla="*/ 4 h 61"/>
                  <a:gd name="T36" fmla="*/ 14 w 25"/>
                  <a:gd name="T37" fmla="*/ 0 h 6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25"/>
                  <a:gd name="T58" fmla="*/ 0 h 61"/>
                  <a:gd name="T59" fmla="*/ 25 w 25"/>
                  <a:gd name="T60" fmla="*/ 61 h 61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25" h="61">
                    <a:moveTo>
                      <a:pt x="14" y="0"/>
                    </a:moveTo>
                    <a:lnTo>
                      <a:pt x="3" y="7"/>
                    </a:lnTo>
                    <a:lnTo>
                      <a:pt x="0" y="18"/>
                    </a:lnTo>
                    <a:lnTo>
                      <a:pt x="3" y="25"/>
                    </a:lnTo>
                    <a:lnTo>
                      <a:pt x="7" y="32"/>
                    </a:lnTo>
                    <a:lnTo>
                      <a:pt x="14" y="40"/>
                    </a:lnTo>
                    <a:lnTo>
                      <a:pt x="18" y="47"/>
                    </a:lnTo>
                    <a:lnTo>
                      <a:pt x="18" y="54"/>
                    </a:lnTo>
                    <a:lnTo>
                      <a:pt x="14" y="61"/>
                    </a:lnTo>
                    <a:lnTo>
                      <a:pt x="21" y="61"/>
                    </a:lnTo>
                    <a:lnTo>
                      <a:pt x="25" y="54"/>
                    </a:lnTo>
                    <a:lnTo>
                      <a:pt x="25" y="43"/>
                    </a:lnTo>
                    <a:lnTo>
                      <a:pt x="18" y="36"/>
                    </a:lnTo>
                    <a:lnTo>
                      <a:pt x="14" y="29"/>
                    </a:lnTo>
                    <a:lnTo>
                      <a:pt x="10" y="22"/>
                    </a:lnTo>
                    <a:lnTo>
                      <a:pt x="7" y="18"/>
                    </a:lnTo>
                    <a:lnTo>
                      <a:pt x="10" y="11"/>
                    </a:lnTo>
                    <a:lnTo>
                      <a:pt x="18" y="4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44" name="Freeform 178"/>
              <p:cNvSpPr>
                <a:spLocks/>
              </p:cNvSpPr>
              <p:nvPr/>
            </p:nvSpPr>
            <p:spPr bwMode="auto">
              <a:xfrm>
                <a:off x="2750" y="1661"/>
                <a:ext cx="140" cy="62"/>
              </a:xfrm>
              <a:custGeom>
                <a:avLst/>
                <a:gdLst>
                  <a:gd name="T0" fmla="*/ 140 w 140"/>
                  <a:gd name="T1" fmla="*/ 0 h 62"/>
                  <a:gd name="T2" fmla="*/ 137 w 140"/>
                  <a:gd name="T3" fmla="*/ 0 h 62"/>
                  <a:gd name="T4" fmla="*/ 126 w 140"/>
                  <a:gd name="T5" fmla="*/ 4 h 62"/>
                  <a:gd name="T6" fmla="*/ 119 w 140"/>
                  <a:gd name="T7" fmla="*/ 8 h 62"/>
                  <a:gd name="T8" fmla="*/ 108 w 140"/>
                  <a:gd name="T9" fmla="*/ 11 h 62"/>
                  <a:gd name="T10" fmla="*/ 101 w 140"/>
                  <a:gd name="T11" fmla="*/ 11 h 62"/>
                  <a:gd name="T12" fmla="*/ 90 w 140"/>
                  <a:gd name="T13" fmla="*/ 15 h 62"/>
                  <a:gd name="T14" fmla="*/ 83 w 140"/>
                  <a:gd name="T15" fmla="*/ 18 h 62"/>
                  <a:gd name="T16" fmla="*/ 76 w 140"/>
                  <a:gd name="T17" fmla="*/ 22 h 62"/>
                  <a:gd name="T18" fmla="*/ 65 w 140"/>
                  <a:gd name="T19" fmla="*/ 26 h 62"/>
                  <a:gd name="T20" fmla="*/ 58 w 140"/>
                  <a:gd name="T21" fmla="*/ 26 h 62"/>
                  <a:gd name="T22" fmla="*/ 47 w 140"/>
                  <a:gd name="T23" fmla="*/ 29 h 62"/>
                  <a:gd name="T24" fmla="*/ 40 w 140"/>
                  <a:gd name="T25" fmla="*/ 36 h 62"/>
                  <a:gd name="T26" fmla="*/ 32 w 140"/>
                  <a:gd name="T27" fmla="*/ 40 h 62"/>
                  <a:gd name="T28" fmla="*/ 22 w 140"/>
                  <a:gd name="T29" fmla="*/ 44 h 62"/>
                  <a:gd name="T30" fmla="*/ 14 w 140"/>
                  <a:gd name="T31" fmla="*/ 47 h 62"/>
                  <a:gd name="T32" fmla="*/ 7 w 140"/>
                  <a:gd name="T33" fmla="*/ 51 h 62"/>
                  <a:gd name="T34" fmla="*/ 0 w 140"/>
                  <a:gd name="T35" fmla="*/ 58 h 62"/>
                  <a:gd name="T36" fmla="*/ 4 w 140"/>
                  <a:gd name="T37" fmla="*/ 62 h 62"/>
                  <a:gd name="T38" fmla="*/ 11 w 140"/>
                  <a:gd name="T39" fmla="*/ 58 h 62"/>
                  <a:gd name="T40" fmla="*/ 18 w 140"/>
                  <a:gd name="T41" fmla="*/ 54 h 62"/>
                  <a:gd name="T42" fmla="*/ 25 w 140"/>
                  <a:gd name="T43" fmla="*/ 51 h 62"/>
                  <a:gd name="T44" fmla="*/ 32 w 140"/>
                  <a:gd name="T45" fmla="*/ 44 h 62"/>
                  <a:gd name="T46" fmla="*/ 43 w 140"/>
                  <a:gd name="T47" fmla="*/ 40 h 62"/>
                  <a:gd name="T48" fmla="*/ 50 w 140"/>
                  <a:gd name="T49" fmla="*/ 36 h 62"/>
                  <a:gd name="T50" fmla="*/ 61 w 140"/>
                  <a:gd name="T51" fmla="*/ 33 h 62"/>
                  <a:gd name="T52" fmla="*/ 68 w 140"/>
                  <a:gd name="T53" fmla="*/ 33 h 62"/>
                  <a:gd name="T54" fmla="*/ 76 w 140"/>
                  <a:gd name="T55" fmla="*/ 29 h 62"/>
                  <a:gd name="T56" fmla="*/ 86 w 140"/>
                  <a:gd name="T57" fmla="*/ 26 h 62"/>
                  <a:gd name="T58" fmla="*/ 94 w 140"/>
                  <a:gd name="T59" fmla="*/ 22 h 62"/>
                  <a:gd name="T60" fmla="*/ 101 w 140"/>
                  <a:gd name="T61" fmla="*/ 18 h 62"/>
                  <a:gd name="T62" fmla="*/ 112 w 140"/>
                  <a:gd name="T63" fmla="*/ 18 h 62"/>
                  <a:gd name="T64" fmla="*/ 119 w 140"/>
                  <a:gd name="T65" fmla="*/ 15 h 62"/>
                  <a:gd name="T66" fmla="*/ 130 w 140"/>
                  <a:gd name="T67" fmla="*/ 11 h 62"/>
                  <a:gd name="T68" fmla="*/ 137 w 140"/>
                  <a:gd name="T69" fmla="*/ 8 h 62"/>
                  <a:gd name="T70" fmla="*/ 133 w 140"/>
                  <a:gd name="T71" fmla="*/ 8 h 62"/>
                  <a:gd name="T72" fmla="*/ 140 w 140"/>
                  <a:gd name="T73" fmla="*/ 0 h 62"/>
                  <a:gd name="T74" fmla="*/ 137 w 140"/>
                  <a:gd name="T75" fmla="*/ 0 h 62"/>
                  <a:gd name="T76" fmla="*/ 140 w 140"/>
                  <a:gd name="T77" fmla="*/ 0 h 62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140"/>
                  <a:gd name="T118" fmla="*/ 0 h 62"/>
                  <a:gd name="T119" fmla="*/ 140 w 140"/>
                  <a:gd name="T120" fmla="*/ 62 h 62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140" h="62">
                    <a:moveTo>
                      <a:pt x="140" y="0"/>
                    </a:moveTo>
                    <a:lnTo>
                      <a:pt x="137" y="0"/>
                    </a:lnTo>
                    <a:lnTo>
                      <a:pt x="126" y="4"/>
                    </a:lnTo>
                    <a:lnTo>
                      <a:pt x="119" y="8"/>
                    </a:lnTo>
                    <a:lnTo>
                      <a:pt x="108" y="11"/>
                    </a:lnTo>
                    <a:lnTo>
                      <a:pt x="101" y="11"/>
                    </a:lnTo>
                    <a:lnTo>
                      <a:pt x="90" y="15"/>
                    </a:lnTo>
                    <a:lnTo>
                      <a:pt x="83" y="18"/>
                    </a:lnTo>
                    <a:lnTo>
                      <a:pt x="76" y="22"/>
                    </a:lnTo>
                    <a:lnTo>
                      <a:pt x="65" y="26"/>
                    </a:lnTo>
                    <a:lnTo>
                      <a:pt x="58" y="26"/>
                    </a:lnTo>
                    <a:lnTo>
                      <a:pt x="47" y="29"/>
                    </a:lnTo>
                    <a:lnTo>
                      <a:pt x="40" y="36"/>
                    </a:lnTo>
                    <a:lnTo>
                      <a:pt x="32" y="40"/>
                    </a:lnTo>
                    <a:lnTo>
                      <a:pt x="22" y="44"/>
                    </a:lnTo>
                    <a:lnTo>
                      <a:pt x="14" y="47"/>
                    </a:lnTo>
                    <a:lnTo>
                      <a:pt x="7" y="51"/>
                    </a:lnTo>
                    <a:lnTo>
                      <a:pt x="0" y="58"/>
                    </a:lnTo>
                    <a:lnTo>
                      <a:pt x="4" y="62"/>
                    </a:lnTo>
                    <a:lnTo>
                      <a:pt x="11" y="58"/>
                    </a:lnTo>
                    <a:lnTo>
                      <a:pt x="18" y="54"/>
                    </a:lnTo>
                    <a:lnTo>
                      <a:pt x="25" y="51"/>
                    </a:lnTo>
                    <a:lnTo>
                      <a:pt x="32" y="44"/>
                    </a:lnTo>
                    <a:lnTo>
                      <a:pt x="43" y="40"/>
                    </a:lnTo>
                    <a:lnTo>
                      <a:pt x="50" y="36"/>
                    </a:lnTo>
                    <a:lnTo>
                      <a:pt x="61" y="33"/>
                    </a:lnTo>
                    <a:lnTo>
                      <a:pt x="68" y="33"/>
                    </a:lnTo>
                    <a:lnTo>
                      <a:pt x="76" y="29"/>
                    </a:lnTo>
                    <a:lnTo>
                      <a:pt x="86" y="26"/>
                    </a:lnTo>
                    <a:lnTo>
                      <a:pt x="94" y="22"/>
                    </a:lnTo>
                    <a:lnTo>
                      <a:pt x="101" y="18"/>
                    </a:lnTo>
                    <a:lnTo>
                      <a:pt x="112" y="18"/>
                    </a:lnTo>
                    <a:lnTo>
                      <a:pt x="119" y="15"/>
                    </a:lnTo>
                    <a:lnTo>
                      <a:pt x="130" y="11"/>
                    </a:lnTo>
                    <a:lnTo>
                      <a:pt x="137" y="8"/>
                    </a:lnTo>
                    <a:lnTo>
                      <a:pt x="133" y="8"/>
                    </a:lnTo>
                    <a:lnTo>
                      <a:pt x="140" y="0"/>
                    </a:lnTo>
                    <a:lnTo>
                      <a:pt x="137" y="0"/>
                    </a:lnTo>
                    <a:lnTo>
                      <a:pt x="14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45" name="Freeform 179"/>
              <p:cNvSpPr>
                <a:spLocks/>
              </p:cNvSpPr>
              <p:nvPr/>
            </p:nvSpPr>
            <p:spPr bwMode="auto">
              <a:xfrm>
                <a:off x="2883" y="1661"/>
                <a:ext cx="32" cy="11"/>
              </a:xfrm>
              <a:custGeom>
                <a:avLst/>
                <a:gdLst>
                  <a:gd name="T0" fmla="*/ 32 w 32"/>
                  <a:gd name="T1" fmla="*/ 4 h 11"/>
                  <a:gd name="T2" fmla="*/ 7 w 32"/>
                  <a:gd name="T3" fmla="*/ 4 h 11"/>
                  <a:gd name="T4" fmla="*/ 7 w 32"/>
                  <a:gd name="T5" fmla="*/ 0 h 11"/>
                  <a:gd name="T6" fmla="*/ 0 w 32"/>
                  <a:gd name="T7" fmla="*/ 8 h 11"/>
                  <a:gd name="T8" fmla="*/ 7 w 32"/>
                  <a:gd name="T9" fmla="*/ 11 h 11"/>
                  <a:gd name="T10" fmla="*/ 32 w 32"/>
                  <a:gd name="T11" fmla="*/ 11 h 11"/>
                  <a:gd name="T12" fmla="*/ 29 w 32"/>
                  <a:gd name="T13" fmla="*/ 11 h 11"/>
                  <a:gd name="T14" fmla="*/ 32 w 32"/>
                  <a:gd name="T15" fmla="*/ 4 h 1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2"/>
                  <a:gd name="T25" fmla="*/ 0 h 11"/>
                  <a:gd name="T26" fmla="*/ 32 w 32"/>
                  <a:gd name="T27" fmla="*/ 11 h 1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2" h="11">
                    <a:moveTo>
                      <a:pt x="32" y="4"/>
                    </a:moveTo>
                    <a:lnTo>
                      <a:pt x="7" y="4"/>
                    </a:lnTo>
                    <a:lnTo>
                      <a:pt x="7" y="0"/>
                    </a:lnTo>
                    <a:lnTo>
                      <a:pt x="0" y="8"/>
                    </a:lnTo>
                    <a:lnTo>
                      <a:pt x="7" y="11"/>
                    </a:lnTo>
                    <a:lnTo>
                      <a:pt x="32" y="11"/>
                    </a:lnTo>
                    <a:lnTo>
                      <a:pt x="29" y="11"/>
                    </a:lnTo>
                    <a:lnTo>
                      <a:pt x="32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46" name="Freeform 180"/>
              <p:cNvSpPr>
                <a:spLocks/>
              </p:cNvSpPr>
              <p:nvPr/>
            </p:nvSpPr>
            <p:spPr bwMode="auto">
              <a:xfrm>
                <a:off x="2912" y="1665"/>
                <a:ext cx="47" cy="130"/>
              </a:xfrm>
              <a:custGeom>
                <a:avLst/>
                <a:gdLst>
                  <a:gd name="T0" fmla="*/ 43 w 47"/>
                  <a:gd name="T1" fmla="*/ 130 h 130"/>
                  <a:gd name="T2" fmla="*/ 43 w 47"/>
                  <a:gd name="T3" fmla="*/ 126 h 130"/>
                  <a:gd name="T4" fmla="*/ 47 w 47"/>
                  <a:gd name="T5" fmla="*/ 108 h 130"/>
                  <a:gd name="T6" fmla="*/ 47 w 47"/>
                  <a:gd name="T7" fmla="*/ 94 h 130"/>
                  <a:gd name="T8" fmla="*/ 43 w 47"/>
                  <a:gd name="T9" fmla="*/ 76 h 130"/>
                  <a:gd name="T10" fmla="*/ 39 w 47"/>
                  <a:gd name="T11" fmla="*/ 58 h 130"/>
                  <a:gd name="T12" fmla="*/ 36 w 47"/>
                  <a:gd name="T13" fmla="*/ 43 h 130"/>
                  <a:gd name="T14" fmla="*/ 29 w 47"/>
                  <a:gd name="T15" fmla="*/ 29 h 130"/>
                  <a:gd name="T16" fmla="*/ 18 w 47"/>
                  <a:gd name="T17" fmla="*/ 14 h 130"/>
                  <a:gd name="T18" fmla="*/ 3 w 47"/>
                  <a:gd name="T19" fmla="*/ 0 h 130"/>
                  <a:gd name="T20" fmla="*/ 0 w 47"/>
                  <a:gd name="T21" fmla="*/ 7 h 130"/>
                  <a:gd name="T22" fmla="*/ 11 w 47"/>
                  <a:gd name="T23" fmla="*/ 18 h 130"/>
                  <a:gd name="T24" fmla="*/ 21 w 47"/>
                  <a:gd name="T25" fmla="*/ 32 h 130"/>
                  <a:gd name="T26" fmla="*/ 29 w 47"/>
                  <a:gd name="T27" fmla="*/ 43 h 130"/>
                  <a:gd name="T28" fmla="*/ 32 w 47"/>
                  <a:gd name="T29" fmla="*/ 58 h 130"/>
                  <a:gd name="T30" fmla="*/ 36 w 47"/>
                  <a:gd name="T31" fmla="*/ 76 h 130"/>
                  <a:gd name="T32" fmla="*/ 39 w 47"/>
                  <a:gd name="T33" fmla="*/ 94 h 130"/>
                  <a:gd name="T34" fmla="*/ 39 w 47"/>
                  <a:gd name="T35" fmla="*/ 108 h 130"/>
                  <a:gd name="T36" fmla="*/ 36 w 47"/>
                  <a:gd name="T37" fmla="*/ 126 h 130"/>
                  <a:gd name="T38" fmla="*/ 39 w 47"/>
                  <a:gd name="T39" fmla="*/ 122 h 130"/>
                  <a:gd name="T40" fmla="*/ 43 w 47"/>
                  <a:gd name="T41" fmla="*/ 130 h 130"/>
                  <a:gd name="T42" fmla="*/ 43 w 47"/>
                  <a:gd name="T43" fmla="*/ 126 h 130"/>
                  <a:gd name="T44" fmla="*/ 43 w 47"/>
                  <a:gd name="T45" fmla="*/ 130 h 13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47"/>
                  <a:gd name="T70" fmla="*/ 0 h 130"/>
                  <a:gd name="T71" fmla="*/ 47 w 47"/>
                  <a:gd name="T72" fmla="*/ 130 h 130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47" h="130">
                    <a:moveTo>
                      <a:pt x="43" y="130"/>
                    </a:moveTo>
                    <a:lnTo>
                      <a:pt x="43" y="126"/>
                    </a:lnTo>
                    <a:lnTo>
                      <a:pt x="47" y="108"/>
                    </a:lnTo>
                    <a:lnTo>
                      <a:pt x="47" y="94"/>
                    </a:lnTo>
                    <a:lnTo>
                      <a:pt x="43" y="76"/>
                    </a:lnTo>
                    <a:lnTo>
                      <a:pt x="39" y="58"/>
                    </a:lnTo>
                    <a:lnTo>
                      <a:pt x="36" y="43"/>
                    </a:lnTo>
                    <a:lnTo>
                      <a:pt x="29" y="29"/>
                    </a:lnTo>
                    <a:lnTo>
                      <a:pt x="18" y="14"/>
                    </a:lnTo>
                    <a:lnTo>
                      <a:pt x="3" y="0"/>
                    </a:lnTo>
                    <a:lnTo>
                      <a:pt x="0" y="7"/>
                    </a:lnTo>
                    <a:lnTo>
                      <a:pt x="11" y="18"/>
                    </a:lnTo>
                    <a:lnTo>
                      <a:pt x="21" y="32"/>
                    </a:lnTo>
                    <a:lnTo>
                      <a:pt x="29" y="43"/>
                    </a:lnTo>
                    <a:lnTo>
                      <a:pt x="32" y="58"/>
                    </a:lnTo>
                    <a:lnTo>
                      <a:pt x="36" y="76"/>
                    </a:lnTo>
                    <a:lnTo>
                      <a:pt x="39" y="94"/>
                    </a:lnTo>
                    <a:lnTo>
                      <a:pt x="39" y="108"/>
                    </a:lnTo>
                    <a:lnTo>
                      <a:pt x="36" y="126"/>
                    </a:lnTo>
                    <a:lnTo>
                      <a:pt x="39" y="122"/>
                    </a:lnTo>
                    <a:lnTo>
                      <a:pt x="43" y="130"/>
                    </a:lnTo>
                    <a:lnTo>
                      <a:pt x="43" y="126"/>
                    </a:lnTo>
                    <a:lnTo>
                      <a:pt x="43" y="13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47" name="Freeform 181"/>
              <p:cNvSpPr>
                <a:spLocks/>
              </p:cNvSpPr>
              <p:nvPr/>
            </p:nvSpPr>
            <p:spPr bwMode="auto">
              <a:xfrm>
                <a:off x="2790" y="1787"/>
                <a:ext cx="165" cy="47"/>
              </a:xfrm>
              <a:custGeom>
                <a:avLst/>
                <a:gdLst>
                  <a:gd name="T0" fmla="*/ 0 w 165"/>
                  <a:gd name="T1" fmla="*/ 40 h 47"/>
                  <a:gd name="T2" fmla="*/ 10 w 165"/>
                  <a:gd name="T3" fmla="*/ 44 h 47"/>
                  <a:gd name="T4" fmla="*/ 21 w 165"/>
                  <a:gd name="T5" fmla="*/ 44 h 47"/>
                  <a:gd name="T6" fmla="*/ 32 w 165"/>
                  <a:gd name="T7" fmla="*/ 47 h 47"/>
                  <a:gd name="T8" fmla="*/ 64 w 165"/>
                  <a:gd name="T9" fmla="*/ 47 h 47"/>
                  <a:gd name="T10" fmla="*/ 75 w 165"/>
                  <a:gd name="T11" fmla="*/ 44 h 47"/>
                  <a:gd name="T12" fmla="*/ 86 w 165"/>
                  <a:gd name="T13" fmla="*/ 44 h 47"/>
                  <a:gd name="T14" fmla="*/ 97 w 165"/>
                  <a:gd name="T15" fmla="*/ 40 h 47"/>
                  <a:gd name="T16" fmla="*/ 107 w 165"/>
                  <a:gd name="T17" fmla="*/ 36 h 47"/>
                  <a:gd name="T18" fmla="*/ 118 w 165"/>
                  <a:gd name="T19" fmla="*/ 33 h 47"/>
                  <a:gd name="T20" fmla="*/ 129 w 165"/>
                  <a:gd name="T21" fmla="*/ 29 h 47"/>
                  <a:gd name="T22" fmla="*/ 140 w 165"/>
                  <a:gd name="T23" fmla="*/ 26 h 47"/>
                  <a:gd name="T24" fmla="*/ 147 w 165"/>
                  <a:gd name="T25" fmla="*/ 18 h 47"/>
                  <a:gd name="T26" fmla="*/ 158 w 165"/>
                  <a:gd name="T27" fmla="*/ 11 h 47"/>
                  <a:gd name="T28" fmla="*/ 165 w 165"/>
                  <a:gd name="T29" fmla="*/ 8 h 47"/>
                  <a:gd name="T30" fmla="*/ 161 w 165"/>
                  <a:gd name="T31" fmla="*/ 0 h 47"/>
                  <a:gd name="T32" fmla="*/ 154 w 165"/>
                  <a:gd name="T33" fmla="*/ 8 h 47"/>
                  <a:gd name="T34" fmla="*/ 143 w 165"/>
                  <a:gd name="T35" fmla="*/ 11 h 47"/>
                  <a:gd name="T36" fmla="*/ 136 w 165"/>
                  <a:gd name="T37" fmla="*/ 18 h 47"/>
                  <a:gd name="T38" fmla="*/ 125 w 165"/>
                  <a:gd name="T39" fmla="*/ 22 h 47"/>
                  <a:gd name="T40" fmla="*/ 115 w 165"/>
                  <a:gd name="T41" fmla="*/ 26 h 47"/>
                  <a:gd name="T42" fmla="*/ 104 w 165"/>
                  <a:gd name="T43" fmla="*/ 29 h 47"/>
                  <a:gd name="T44" fmla="*/ 97 w 165"/>
                  <a:gd name="T45" fmla="*/ 33 h 47"/>
                  <a:gd name="T46" fmla="*/ 86 w 165"/>
                  <a:gd name="T47" fmla="*/ 36 h 47"/>
                  <a:gd name="T48" fmla="*/ 75 w 165"/>
                  <a:gd name="T49" fmla="*/ 36 h 47"/>
                  <a:gd name="T50" fmla="*/ 64 w 165"/>
                  <a:gd name="T51" fmla="*/ 40 h 47"/>
                  <a:gd name="T52" fmla="*/ 32 w 165"/>
                  <a:gd name="T53" fmla="*/ 40 h 47"/>
                  <a:gd name="T54" fmla="*/ 21 w 165"/>
                  <a:gd name="T55" fmla="*/ 36 h 47"/>
                  <a:gd name="T56" fmla="*/ 10 w 165"/>
                  <a:gd name="T57" fmla="*/ 36 h 47"/>
                  <a:gd name="T58" fmla="*/ 0 w 165"/>
                  <a:gd name="T59" fmla="*/ 33 h 47"/>
                  <a:gd name="T60" fmla="*/ 3 w 165"/>
                  <a:gd name="T61" fmla="*/ 33 h 47"/>
                  <a:gd name="T62" fmla="*/ 0 w 165"/>
                  <a:gd name="T63" fmla="*/ 40 h 47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65"/>
                  <a:gd name="T97" fmla="*/ 0 h 47"/>
                  <a:gd name="T98" fmla="*/ 165 w 165"/>
                  <a:gd name="T99" fmla="*/ 47 h 47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65" h="47">
                    <a:moveTo>
                      <a:pt x="0" y="40"/>
                    </a:moveTo>
                    <a:lnTo>
                      <a:pt x="10" y="44"/>
                    </a:lnTo>
                    <a:lnTo>
                      <a:pt x="21" y="44"/>
                    </a:lnTo>
                    <a:lnTo>
                      <a:pt x="32" y="47"/>
                    </a:lnTo>
                    <a:lnTo>
                      <a:pt x="64" y="47"/>
                    </a:lnTo>
                    <a:lnTo>
                      <a:pt x="75" y="44"/>
                    </a:lnTo>
                    <a:lnTo>
                      <a:pt x="86" y="44"/>
                    </a:lnTo>
                    <a:lnTo>
                      <a:pt x="97" y="40"/>
                    </a:lnTo>
                    <a:lnTo>
                      <a:pt x="107" y="36"/>
                    </a:lnTo>
                    <a:lnTo>
                      <a:pt x="118" y="33"/>
                    </a:lnTo>
                    <a:lnTo>
                      <a:pt x="129" y="29"/>
                    </a:lnTo>
                    <a:lnTo>
                      <a:pt x="140" y="26"/>
                    </a:lnTo>
                    <a:lnTo>
                      <a:pt x="147" y="18"/>
                    </a:lnTo>
                    <a:lnTo>
                      <a:pt x="158" y="11"/>
                    </a:lnTo>
                    <a:lnTo>
                      <a:pt x="165" y="8"/>
                    </a:lnTo>
                    <a:lnTo>
                      <a:pt x="161" y="0"/>
                    </a:lnTo>
                    <a:lnTo>
                      <a:pt x="154" y="8"/>
                    </a:lnTo>
                    <a:lnTo>
                      <a:pt x="143" y="11"/>
                    </a:lnTo>
                    <a:lnTo>
                      <a:pt x="136" y="18"/>
                    </a:lnTo>
                    <a:lnTo>
                      <a:pt x="125" y="22"/>
                    </a:lnTo>
                    <a:lnTo>
                      <a:pt x="115" y="26"/>
                    </a:lnTo>
                    <a:lnTo>
                      <a:pt x="104" y="29"/>
                    </a:lnTo>
                    <a:lnTo>
                      <a:pt x="97" y="33"/>
                    </a:lnTo>
                    <a:lnTo>
                      <a:pt x="86" y="36"/>
                    </a:lnTo>
                    <a:lnTo>
                      <a:pt x="75" y="36"/>
                    </a:lnTo>
                    <a:lnTo>
                      <a:pt x="64" y="40"/>
                    </a:lnTo>
                    <a:lnTo>
                      <a:pt x="32" y="40"/>
                    </a:lnTo>
                    <a:lnTo>
                      <a:pt x="21" y="36"/>
                    </a:lnTo>
                    <a:lnTo>
                      <a:pt x="10" y="36"/>
                    </a:lnTo>
                    <a:lnTo>
                      <a:pt x="0" y="33"/>
                    </a:lnTo>
                    <a:lnTo>
                      <a:pt x="3" y="33"/>
                    </a:lnTo>
                    <a:lnTo>
                      <a:pt x="0" y="4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48" name="Freeform 182"/>
              <p:cNvSpPr>
                <a:spLocks/>
              </p:cNvSpPr>
              <p:nvPr/>
            </p:nvSpPr>
            <p:spPr bwMode="auto">
              <a:xfrm>
                <a:off x="2750" y="1777"/>
                <a:ext cx="43" cy="50"/>
              </a:xfrm>
              <a:custGeom>
                <a:avLst/>
                <a:gdLst>
                  <a:gd name="T0" fmla="*/ 0 w 43"/>
                  <a:gd name="T1" fmla="*/ 3 h 50"/>
                  <a:gd name="T2" fmla="*/ 11 w 43"/>
                  <a:gd name="T3" fmla="*/ 14 h 50"/>
                  <a:gd name="T4" fmla="*/ 14 w 43"/>
                  <a:gd name="T5" fmla="*/ 21 h 50"/>
                  <a:gd name="T6" fmla="*/ 18 w 43"/>
                  <a:gd name="T7" fmla="*/ 25 h 50"/>
                  <a:gd name="T8" fmla="*/ 22 w 43"/>
                  <a:gd name="T9" fmla="*/ 32 h 50"/>
                  <a:gd name="T10" fmla="*/ 25 w 43"/>
                  <a:gd name="T11" fmla="*/ 39 h 50"/>
                  <a:gd name="T12" fmla="*/ 32 w 43"/>
                  <a:gd name="T13" fmla="*/ 43 h 50"/>
                  <a:gd name="T14" fmla="*/ 40 w 43"/>
                  <a:gd name="T15" fmla="*/ 50 h 50"/>
                  <a:gd name="T16" fmla="*/ 43 w 43"/>
                  <a:gd name="T17" fmla="*/ 43 h 50"/>
                  <a:gd name="T18" fmla="*/ 36 w 43"/>
                  <a:gd name="T19" fmla="*/ 39 h 50"/>
                  <a:gd name="T20" fmla="*/ 32 w 43"/>
                  <a:gd name="T21" fmla="*/ 32 h 50"/>
                  <a:gd name="T22" fmla="*/ 29 w 43"/>
                  <a:gd name="T23" fmla="*/ 28 h 50"/>
                  <a:gd name="T24" fmla="*/ 25 w 43"/>
                  <a:gd name="T25" fmla="*/ 21 h 50"/>
                  <a:gd name="T26" fmla="*/ 22 w 43"/>
                  <a:gd name="T27" fmla="*/ 18 h 50"/>
                  <a:gd name="T28" fmla="*/ 18 w 43"/>
                  <a:gd name="T29" fmla="*/ 10 h 50"/>
                  <a:gd name="T30" fmla="*/ 14 w 43"/>
                  <a:gd name="T31" fmla="*/ 3 h 50"/>
                  <a:gd name="T32" fmla="*/ 7 w 43"/>
                  <a:gd name="T33" fmla="*/ 0 h 50"/>
                  <a:gd name="T34" fmla="*/ 7 w 43"/>
                  <a:gd name="T35" fmla="*/ 3 h 50"/>
                  <a:gd name="T36" fmla="*/ 0 w 43"/>
                  <a:gd name="T37" fmla="*/ 3 h 50"/>
                  <a:gd name="T38" fmla="*/ 4 w 43"/>
                  <a:gd name="T39" fmla="*/ 7 h 50"/>
                  <a:gd name="T40" fmla="*/ 0 w 43"/>
                  <a:gd name="T41" fmla="*/ 3 h 5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3"/>
                  <a:gd name="T64" fmla="*/ 0 h 50"/>
                  <a:gd name="T65" fmla="*/ 43 w 43"/>
                  <a:gd name="T66" fmla="*/ 50 h 50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3" h="50">
                    <a:moveTo>
                      <a:pt x="0" y="3"/>
                    </a:moveTo>
                    <a:lnTo>
                      <a:pt x="11" y="14"/>
                    </a:lnTo>
                    <a:lnTo>
                      <a:pt x="14" y="21"/>
                    </a:lnTo>
                    <a:lnTo>
                      <a:pt x="18" y="25"/>
                    </a:lnTo>
                    <a:lnTo>
                      <a:pt x="22" y="32"/>
                    </a:lnTo>
                    <a:lnTo>
                      <a:pt x="25" y="39"/>
                    </a:lnTo>
                    <a:lnTo>
                      <a:pt x="32" y="43"/>
                    </a:lnTo>
                    <a:lnTo>
                      <a:pt x="40" y="50"/>
                    </a:lnTo>
                    <a:lnTo>
                      <a:pt x="43" y="43"/>
                    </a:lnTo>
                    <a:lnTo>
                      <a:pt x="36" y="39"/>
                    </a:lnTo>
                    <a:lnTo>
                      <a:pt x="32" y="32"/>
                    </a:lnTo>
                    <a:lnTo>
                      <a:pt x="29" y="28"/>
                    </a:lnTo>
                    <a:lnTo>
                      <a:pt x="25" y="21"/>
                    </a:lnTo>
                    <a:lnTo>
                      <a:pt x="22" y="18"/>
                    </a:lnTo>
                    <a:lnTo>
                      <a:pt x="18" y="10"/>
                    </a:lnTo>
                    <a:lnTo>
                      <a:pt x="14" y="3"/>
                    </a:lnTo>
                    <a:lnTo>
                      <a:pt x="7" y="0"/>
                    </a:lnTo>
                    <a:lnTo>
                      <a:pt x="7" y="3"/>
                    </a:lnTo>
                    <a:lnTo>
                      <a:pt x="0" y="3"/>
                    </a:lnTo>
                    <a:lnTo>
                      <a:pt x="4" y="7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49" name="Freeform 183"/>
              <p:cNvSpPr>
                <a:spLocks/>
              </p:cNvSpPr>
              <p:nvPr/>
            </p:nvSpPr>
            <p:spPr bwMode="auto">
              <a:xfrm>
                <a:off x="2628" y="1553"/>
                <a:ext cx="511" cy="558"/>
              </a:xfrm>
              <a:custGeom>
                <a:avLst/>
                <a:gdLst>
                  <a:gd name="T0" fmla="*/ 144 w 511"/>
                  <a:gd name="T1" fmla="*/ 267 h 558"/>
                  <a:gd name="T2" fmla="*/ 230 w 511"/>
                  <a:gd name="T3" fmla="*/ 285 h 558"/>
                  <a:gd name="T4" fmla="*/ 302 w 511"/>
                  <a:gd name="T5" fmla="*/ 267 h 558"/>
                  <a:gd name="T6" fmla="*/ 338 w 511"/>
                  <a:gd name="T7" fmla="*/ 198 h 558"/>
                  <a:gd name="T8" fmla="*/ 352 w 511"/>
                  <a:gd name="T9" fmla="*/ 94 h 558"/>
                  <a:gd name="T10" fmla="*/ 374 w 511"/>
                  <a:gd name="T11" fmla="*/ 134 h 558"/>
                  <a:gd name="T12" fmla="*/ 406 w 511"/>
                  <a:gd name="T13" fmla="*/ 105 h 558"/>
                  <a:gd name="T14" fmla="*/ 428 w 511"/>
                  <a:gd name="T15" fmla="*/ 126 h 558"/>
                  <a:gd name="T16" fmla="*/ 406 w 511"/>
                  <a:gd name="T17" fmla="*/ 134 h 558"/>
                  <a:gd name="T18" fmla="*/ 431 w 511"/>
                  <a:gd name="T19" fmla="*/ 137 h 558"/>
                  <a:gd name="T20" fmla="*/ 428 w 511"/>
                  <a:gd name="T21" fmla="*/ 87 h 558"/>
                  <a:gd name="T22" fmla="*/ 435 w 511"/>
                  <a:gd name="T23" fmla="*/ 72 h 558"/>
                  <a:gd name="T24" fmla="*/ 410 w 511"/>
                  <a:gd name="T25" fmla="*/ 69 h 558"/>
                  <a:gd name="T26" fmla="*/ 424 w 511"/>
                  <a:gd name="T27" fmla="*/ 26 h 558"/>
                  <a:gd name="T28" fmla="*/ 449 w 511"/>
                  <a:gd name="T29" fmla="*/ 40 h 558"/>
                  <a:gd name="T30" fmla="*/ 460 w 511"/>
                  <a:gd name="T31" fmla="*/ 40 h 558"/>
                  <a:gd name="T32" fmla="*/ 421 w 511"/>
                  <a:gd name="T33" fmla="*/ 15 h 558"/>
                  <a:gd name="T34" fmla="*/ 395 w 511"/>
                  <a:gd name="T35" fmla="*/ 76 h 558"/>
                  <a:gd name="T36" fmla="*/ 395 w 511"/>
                  <a:gd name="T37" fmla="*/ 44 h 558"/>
                  <a:gd name="T38" fmla="*/ 439 w 511"/>
                  <a:gd name="T39" fmla="*/ 4 h 558"/>
                  <a:gd name="T40" fmla="*/ 475 w 511"/>
                  <a:gd name="T41" fmla="*/ 98 h 558"/>
                  <a:gd name="T42" fmla="*/ 471 w 511"/>
                  <a:gd name="T43" fmla="*/ 188 h 558"/>
                  <a:gd name="T44" fmla="*/ 457 w 511"/>
                  <a:gd name="T45" fmla="*/ 202 h 558"/>
                  <a:gd name="T46" fmla="*/ 413 w 511"/>
                  <a:gd name="T47" fmla="*/ 173 h 558"/>
                  <a:gd name="T48" fmla="*/ 410 w 511"/>
                  <a:gd name="T49" fmla="*/ 195 h 558"/>
                  <a:gd name="T50" fmla="*/ 467 w 511"/>
                  <a:gd name="T51" fmla="*/ 202 h 558"/>
                  <a:gd name="T52" fmla="*/ 500 w 511"/>
                  <a:gd name="T53" fmla="*/ 227 h 558"/>
                  <a:gd name="T54" fmla="*/ 507 w 511"/>
                  <a:gd name="T55" fmla="*/ 267 h 558"/>
                  <a:gd name="T56" fmla="*/ 496 w 511"/>
                  <a:gd name="T57" fmla="*/ 317 h 558"/>
                  <a:gd name="T58" fmla="*/ 439 w 511"/>
                  <a:gd name="T59" fmla="*/ 357 h 558"/>
                  <a:gd name="T60" fmla="*/ 421 w 511"/>
                  <a:gd name="T61" fmla="*/ 414 h 558"/>
                  <a:gd name="T62" fmla="*/ 338 w 511"/>
                  <a:gd name="T63" fmla="*/ 504 h 558"/>
                  <a:gd name="T64" fmla="*/ 284 w 511"/>
                  <a:gd name="T65" fmla="*/ 530 h 558"/>
                  <a:gd name="T66" fmla="*/ 230 w 511"/>
                  <a:gd name="T67" fmla="*/ 548 h 558"/>
                  <a:gd name="T68" fmla="*/ 172 w 511"/>
                  <a:gd name="T69" fmla="*/ 555 h 558"/>
                  <a:gd name="T70" fmla="*/ 140 w 511"/>
                  <a:gd name="T71" fmla="*/ 526 h 558"/>
                  <a:gd name="T72" fmla="*/ 111 w 511"/>
                  <a:gd name="T73" fmla="*/ 479 h 558"/>
                  <a:gd name="T74" fmla="*/ 57 w 511"/>
                  <a:gd name="T75" fmla="*/ 465 h 558"/>
                  <a:gd name="T76" fmla="*/ 25 w 511"/>
                  <a:gd name="T77" fmla="*/ 404 h 558"/>
                  <a:gd name="T78" fmla="*/ 0 w 511"/>
                  <a:gd name="T79" fmla="*/ 339 h 558"/>
                  <a:gd name="T80" fmla="*/ 61 w 511"/>
                  <a:gd name="T81" fmla="*/ 321 h 558"/>
                  <a:gd name="T82" fmla="*/ 82 w 511"/>
                  <a:gd name="T83" fmla="*/ 389 h 558"/>
                  <a:gd name="T84" fmla="*/ 133 w 511"/>
                  <a:gd name="T85" fmla="*/ 393 h 558"/>
                  <a:gd name="T86" fmla="*/ 165 w 511"/>
                  <a:gd name="T87" fmla="*/ 371 h 558"/>
                  <a:gd name="T88" fmla="*/ 198 w 511"/>
                  <a:gd name="T89" fmla="*/ 350 h 558"/>
                  <a:gd name="T90" fmla="*/ 237 w 511"/>
                  <a:gd name="T91" fmla="*/ 350 h 558"/>
                  <a:gd name="T92" fmla="*/ 291 w 511"/>
                  <a:gd name="T93" fmla="*/ 357 h 558"/>
                  <a:gd name="T94" fmla="*/ 323 w 511"/>
                  <a:gd name="T95" fmla="*/ 389 h 558"/>
                  <a:gd name="T96" fmla="*/ 287 w 511"/>
                  <a:gd name="T97" fmla="*/ 339 h 558"/>
                  <a:gd name="T98" fmla="*/ 219 w 511"/>
                  <a:gd name="T99" fmla="*/ 335 h 558"/>
                  <a:gd name="T100" fmla="*/ 187 w 511"/>
                  <a:gd name="T101" fmla="*/ 310 h 558"/>
                  <a:gd name="T102" fmla="*/ 172 w 511"/>
                  <a:gd name="T103" fmla="*/ 324 h 558"/>
                  <a:gd name="T104" fmla="*/ 172 w 511"/>
                  <a:gd name="T105" fmla="*/ 357 h 558"/>
                  <a:gd name="T106" fmla="*/ 122 w 511"/>
                  <a:gd name="T107" fmla="*/ 386 h 558"/>
                  <a:gd name="T108" fmla="*/ 82 w 511"/>
                  <a:gd name="T109" fmla="*/ 310 h 558"/>
                  <a:gd name="T110" fmla="*/ 104 w 511"/>
                  <a:gd name="T111" fmla="*/ 234 h 558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511"/>
                  <a:gd name="T169" fmla="*/ 0 h 558"/>
                  <a:gd name="T170" fmla="*/ 511 w 511"/>
                  <a:gd name="T171" fmla="*/ 558 h 558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511" h="558">
                    <a:moveTo>
                      <a:pt x="126" y="227"/>
                    </a:moveTo>
                    <a:lnTo>
                      <a:pt x="126" y="231"/>
                    </a:lnTo>
                    <a:lnTo>
                      <a:pt x="129" y="238"/>
                    </a:lnTo>
                    <a:lnTo>
                      <a:pt x="133" y="249"/>
                    </a:lnTo>
                    <a:lnTo>
                      <a:pt x="136" y="256"/>
                    </a:lnTo>
                    <a:lnTo>
                      <a:pt x="144" y="267"/>
                    </a:lnTo>
                    <a:lnTo>
                      <a:pt x="154" y="278"/>
                    </a:lnTo>
                    <a:lnTo>
                      <a:pt x="165" y="285"/>
                    </a:lnTo>
                    <a:lnTo>
                      <a:pt x="183" y="285"/>
                    </a:lnTo>
                    <a:lnTo>
                      <a:pt x="198" y="288"/>
                    </a:lnTo>
                    <a:lnTo>
                      <a:pt x="219" y="288"/>
                    </a:lnTo>
                    <a:lnTo>
                      <a:pt x="230" y="285"/>
                    </a:lnTo>
                    <a:lnTo>
                      <a:pt x="252" y="285"/>
                    </a:lnTo>
                    <a:lnTo>
                      <a:pt x="262" y="281"/>
                    </a:lnTo>
                    <a:lnTo>
                      <a:pt x="273" y="278"/>
                    </a:lnTo>
                    <a:lnTo>
                      <a:pt x="280" y="274"/>
                    </a:lnTo>
                    <a:lnTo>
                      <a:pt x="291" y="270"/>
                    </a:lnTo>
                    <a:lnTo>
                      <a:pt x="302" y="267"/>
                    </a:lnTo>
                    <a:lnTo>
                      <a:pt x="313" y="260"/>
                    </a:lnTo>
                    <a:lnTo>
                      <a:pt x="320" y="252"/>
                    </a:lnTo>
                    <a:lnTo>
                      <a:pt x="327" y="249"/>
                    </a:lnTo>
                    <a:lnTo>
                      <a:pt x="338" y="242"/>
                    </a:lnTo>
                    <a:lnTo>
                      <a:pt x="341" y="220"/>
                    </a:lnTo>
                    <a:lnTo>
                      <a:pt x="338" y="198"/>
                    </a:lnTo>
                    <a:lnTo>
                      <a:pt x="334" y="180"/>
                    </a:lnTo>
                    <a:lnTo>
                      <a:pt x="331" y="159"/>
                    </a:lnTo>
                    <a:lnTo>
                      <a:pt x="331" y="123"/>
                    </a:lnTo>
                    <a:lnTo>
                      <a:pt x="338" y="105"/>
                    </a:lnTo>
                    <a:lnTo>
                      <a:pt x="349" y="90"/>
                    </a:lnTo>
                    <a:lnTo>
                      <a:pt x="352" y="94"/>
                    </a:lnTo>
                    <a:lnTo>
                      <a:pt x="356" y="101"/>
                    </a:lnTo>
                    <a:lnTo>
                      <a:pt x="356" y="116"/>
                    </a:lnTo>
                    <a:lnTo>
                      <a:pt x="359" y="123"/>
                    </a:lnTo>
                    <a:lnTo>
                      <a:pt x="359" y="130"/>
                    </a:lnTo>
                    <a:lnTo>
                      <a:pt x="367" y="137"/>
                    </a:lnTo>
                    <a:lnTo>
                      <a:pt x="374" y="134"/>
                    </a:lnTo>
                    <a:lnTo>
                      <a:pt x="381" y="134"/>
                    </a:lnTo>
                    <a:lnTo>
                      <a:pt x="388" y="130"/>
                    </a:lnTo>
                    <a:lnTo>
                      <a:pt x="395" y="130"/>
                    </a:lnTo>
                    <a:lnTo>
                      <a:pt x="403" y="123"/>
                    </a:lnTo>
                    <a:lnTo>
                      <a:pt x="406" y="116"/>
                    </a:lnTo>
                    <a:lnTo>
                      <a:pt x="406" y="105"/>
                    </a:lnTo>
                    <a:lnTo>
                      <a:pt x="410" y="101"/>
                    </a:lnTo>
                    <a:lnTo>
                      <a:pt x="413" y="101"/>
                    </a:lnTo>
                    <a:lnTo>
                      <a:pt x="417" y="98"/>
                    </a:lnTo>
                    <a:lnTo>
                      <a:pt x="424" y="98"/>
                    </a:lnTo>
                    <a:lnTo>
                      <a:pt x="428" y="101"/>
                    </a:lnTo>
                    <a:lnTo>
                      <a:pt x="428" y="126"/>
                    </a:lnTo>
                    <a:lnTo>
                      <a:pt x="421" y="134"/>
                    </a:lnTo>
                    <a:lnTo>
                      <a:pt x="417" y="130"/>
                    </a:lnTo>
                    <a:lnTo>
                      <a:pt x="413" y="130"/>
                    </a:lnTo>
                    <a:lnTo>
                      <a:pt x="410" y="126"/>
                    </a:lnTo>
                    <a:lnTo>
                      <a:pt x="403" y="134"/>
                    </a:lnTo>
                    <a:lnTo>
                      <a:pt x="406" y="134"/>
                    </a:lnTo>
                    <a:lnTo>
                      <a:pt x="410" y="137"/>
                    </a:lnTo>
                    <a:lnTo>
                      <a:pt x="410" y="141"/>
                    </a:lnTo>
                    <a:lnTo>
                      <a:pt x="417" y="141"/>
                    </a:lnTo>
                    <a:lnTo>
                      <a:pt x="421" y="144"/>
                    </a:lnTo>
                    <a:lnTo>
                      <a:pt x="428" y="144"/>
                    </a:lnTo>
                    <a:lnTo>
                      <a:pt x="431" y="137"/>
                    </a:lnTo>
                    <a:lnTo>
                      <a:pt x="435" y="134"/>
                    </a:lnTo>
                    <a:lnTo>
                      <a:pt x="439" y="126"/>
                    </a:lnTo>
                    <a:lnTo>
                      <a:pt x="439" y="94"/>
                    </a:lnTo>
                    <a:lnTo>
                      <a:pt x="435" y="90"/>
                    </a:lnTo>
                    <a:lnTo>
                      <a:pt x="431" y="90"/>
                    </a:lnTo>
                    <a:lnTo>
                      <a:pt x="428" y="87"/>
                    </a:lnTo>
                    <a:lnTo>
                      <a:pt x="417" y="87"/>
                    </a:lnTo>
                    <a:lnTo>
                      <a:pt x="417" y="83"/>
                    </a:lnTo>
                    <a:lnTo>
                      <a:pt x="421" y="80"/>
                    </a:lnTo>
                    <a:lnTo>
                      <a:pt x="421" y="76"/>
                    </a:lnTo>
                    <a:lnTo>
                      <a:pt x="435" y="76"/>
                    </a:lnTo>
                    <a:lnTo>
                      <a:pt x="435" y="72"/>
                    </a:lnTo>
                    <a:lnTo>
                      <a:pt x="439" y="72"/>
                    </a:lnTo>
                    <a:lnTo>
                      <a:pt x="439" y="69"/>
                    </a:lnTo>
                    <a:lnTo>
                      <a:pt x="435" y="65"/>
                    </a:lnTo>
                    <a:lnTo>
                      <a:pt x="417" y="65"/>
                    </a:lnTo>
                    <a:lnTo>
                      <a:pt x="406" y="72"/>
                    </a:lnTo>
                    <a:lnTo>
                      <a:pt x="410" y="69"/>
                    </a:lnTo>
                    <a:lnTo>
                      <a:pt x="410" y="58"/>
                    </a:lnTo>
                    <a:lnTo>
                      <a:pt x="413" y="51"/>
                    </a:lnTo>
                    <a:lnTo>
                      <a:pt x="413" y="47"/>
                    </a:lnTo>
                    <a:lnTo>
                      <a:pt x="417" y="40"/>
                    </a:lnTo>
                    <a:lnTo>
                      <a:pt x="421" y="33"/>
                    </a:lnTo>
                    <a:lnTo>
                      <a:pt x="424" y="26"/>
                    </a:lnTo>
                    <a:lnTo>
                      <a:pt x="435" y="26"/>
                    </a:lnTo>
                    <a:lnTo>
                      <a:pt x="439" y="29"/>
                    </a:lnTo>
                    <a:lnTo>
                      <a:pt x="442" y="29"/>
                    </a:lnTo>
                    <a:lnTo>
                      <a:pt x="446" y="33"/>
                    </a:lnTo>
                    <a:lnTo>
                      <a:pt x="446" y="36"/>
                    </a:lnTo>
                    <a:lnTo>
                      <a:pt x="449" y="40"/>
                    </a:lnTo>
                    <a:lnTo>
                      <a:pt x="446" y="47"/>
                    </a:lnTo>
                    <a:lnTo>
                      <a:pt x="449" y="47"/>
                    </a:lnTo>
                    <a:lnTo>
                      <a:pt x="449" y="51"/>
                    </a:lnTo>
                    <a:lnTo>
                      <a:pt x="453" y="51"/>
                    </a:lnTo>
                    <a:lnTo>
                      <a:pt x="460" y="47"/>
                    </a:lnTo>
                    <a:lnTo>
                      <a:pt x="460" y="40"/>
                    </a:lnTo>
                    <a:lnTo>
                      <a:pt x="457" y="33"/>
                    </a:lnTo>
                    <a:lnTo>
                      <a:pt x="457" y="26"/>
                    </a:lnTo>
                    <a:lnTo>
                      <a:pt x="453" y="22"/>
                    </a:lnTo>
                    <a:lnTo>
                      <a:pt x="446" y="18"/>
                    </a:lnTo>
                    <a:lnTo>
                      <a:pt x="442" y="15"/>
                    </a:lnTo>
                    <a:lnTo>
                      <a:pt x="421" y="15"/>
                    </a:lnTo>
                    <a:lnTo>
                      <a:pt x="410" y="26"/>
                    </a:lnTo>
                    <a:lnTo>
                      <a:pt x="406" y="36"/>
                    </a:lnTo>
                    <a:lnTo>
                      <a:pt x="403" y="47"/>
                    </a:lnTo>
                    <a:lnTo>
                      <a:pt x="399" y="58"/>
                    </a:lnTo>
                    <a:lnTo>
                      <a:pt x="399" y="65"/>
                    </a:lnTo>
                    <a:lnTo>
                      <a:pt x="395" y="76"/>
                    </a:lnTo>
                    <a:lnTo>
                      <a:pt x="392" y="87"/>
                    </a:lnTo>
                    <a:lnTo>
                      <a:pt x="392" y="94"/>
                    </a:lnTo>
                    <a:lnTo>
                      <a:pt x="388" y="83"/>
                    </a:lnTo>
                    <a:lnTo>
                      <a:pt x="388" y="69"/>
                    </a:lnTo>
                    <a:lnTo>
                      <a:pt x="392" y="54"/>
                    </a:lnTo>
                    <a:lnTo>
                      <a:pt x="395" y="44"/>
                    </a:lnTo>
                    <a:lnTo>
                      <a:pt x="399" y="29"/>
                    </a:lnTo>
                    <a:lnTo>
                      <a:pt x="403" y="22"/>
                    </a:lnTo>
                    <a:lnTo>
                      <a:pt x="410" y="11"/>
                    </a:lnTo>
                    <a:lnTo>
                      <a:pt x="421" y="0"/>
                    </a:lnTo>
                    <a:lnTo>
                      <a:pt x="428" y="0"/>
                    </a:lnTo>
                    <a:lnTo>
                      <a:pt x="439" y="4"/>
                    </a:lnTo>
                    <a:lnTo>
                      <a:pt x="446" y="8"/>
                    </a:lnTo>
                    <a:lnTo>
                      <a:pt x="460" y="22"/>
                    </a:lnTo>
                    <a:lnTo>
                      <a:pt x="464" y="29"/>
                    </a:lnTo>
                    <a:lnTo>
                      <a:pt x="471" y="36"/>
                    </a:lnTo>
                    <a:lnTo>
                      <a:pt x="475" y="47"/>
                    </a:lnTo>
                    <a:lnTo>
                      <a:pt x="475" y="98"/>
                    </a:lnTo>
                    <a:lnTo>
                      <a:pt x="471" y="112"/>
                    </a:lnTo>
                    <a:lnTo>
                      <a:pt x="471" y="130"/>
                    </a:lnTo>
                    <a:lnTo>
                      <a:pt x="467" y="148"/>
                    </a:lnTo>
                    <a:lnTo>
                      <a:pt x="467" y="166"/>
                    </a:lnTo>
                    <a:lnTo>
                      <a:pt x="471" y="184"/>
                    </a:lnTo>
                    <a:lnTo>
                      <a:pt x="471" y="188"/>
                    </a:lnTo>
                    <a:lnTo>
                      <a:pt x="467" y="188"/>
                    </a:lnTo>
                    <a:lnTo>
                      <a:pt x="464" y="191"/>
                    </a:lnTo>
                    <a:lnTo>
                      <a:pt x="464" y="195"/>
                    </a:lnTo>
                    <a:lnTo>
                      <a:pt x="460" y="195"/>
                    </a:lnTo>
                    <a:lnTo>
                      <a:pt x="457" y="198"/>
                    </a:lnTo>
                    <a:lnTo>
                      <a:pt x="457" y="202"/>
                    </a:lnTo>
                    <a:lnTo>
                      <a:pt x="439" y="202"/>
                    </a:lnTo>
                    <a:lnTo>
                      <a:pt x="435" y="198"/>
                    </a:lnTo>
                    <a:lnTo>
                      <a:pt x="428" y="195"/>
                    </a:lnTo>
                    <a:lnTo>
                      <a:pt x="417" y="184"/>
                    </a:lnTo>
                    <a:lnTo>
                      <a:pt x="413" y="177"/>
                    </a:lnTo>
                    <a:lnTo>
                      <a:pt x="413" y="173"/>
                    </a:lnTo>
                    <a:lnTo>
                      <a:pt x="410" y="170"/>
                    </a:lnTo>
                    <a:lnTo>
                      <a:pt x="410" y="166"/>
                    </a:lnTo>
                    <a:lnTo>
                      <a:pt x="403" y="173"/>
                    </a:lnTo>
                    <a:lnTo>
                      <a:pt x="403" y="180"/>
                    </a:lnTo>
                    <a:lnTo>
                      <a:pt x="406" y="188"/>
                    </a:lnTo>
                    <a:lnTo>
                      <a:pt x="410" y="195"/>
                    </a:lnTo>
                    <a:lnTo>
                      <a:pt x="413" y="195"/>
                    </a:lnTo>
                    <a:lnTo>
                      <a:pt x="428" y="209"/>
                    </a:lnTo>
                    <a:lnTo>
                      <a:pt x="435" y="213"/>
                    </a:lnTo>
                    <a:lnTo>
                      <a:pt x="460" y="213"/>
                    </a:lnTo>
                    <a:lnTo>
                      <a:pt x="464" y="206"/>
                    </a:lnTo>
                    <a:lnTo>
                      <a:pt x="467" y="202"/>
                    </a:lnTo>
                    <a:lnTo>
                      <a:pt x="471" y="202"/>
                    </a:lnTo>
                    <a:lnTo>
                      <a:pt x="478" y="206"/>
                    </a:lnTo>
                    <a:lnTo>
                      <a:pt x="482" y="206"/>
                    </a:lnTo>
                    <a:lnTo>
                      <a:pt x="493" y="216"/>
                    </a:lnTo>
                    <a:lnTo>
                      <a:pt x="496" y="224"/>
                    </a:lnTo>
                    <a:lnTo>
                      <a:pt x="500" y="227"/>
                    </a:lnTo>
                    <a:lnTo>
                      <a:pt x="503" y="234"/>
                    </a:lnTo>
                    <a:lnTo>
                      <a:pt x="507" y="242"/>
                    </a:lnTo>
                    <a:lnTo>
                      <a:pt x="507" y="245"/>
                    </a:lnTo>
                    <a:lnTo>
                      <a:pt x="511" y="252"/>
                    </a:lnTo>
                    <a:lnTo>
                      <a:pt x="507" y="260"/>
                    </a:lnTo>
                    <a:lnTo>
                      <a:pt x="507" y="267"/>
                    </a:lnTo>
                    <a:lnTo>
                      <a:pt x="500" y="270"/>
                    </a:lnTo>
                    <a:lnTo>
                      <a:pt x="503" y="278"/>
                    </a:lnTo>
                    <a:lnTo>
                      <a:pt x="507" y="285"/>
                    </a:lnTo>
                    <a:lnTo>
                      <a:pt x="507" y="288"/>
                    </a:lnTo>
                    <a:lnTo>
                      <a:pt x="500" y="303"/>
                    </a:lnTo>
                    <a:lnTo>
                      <a:pt x="496" y="317"/>
                    </a:lnTo>
                    <a:lnTo>
                      <a:pt x="489" y="332"/>
                    </a:lnTo>
                    <a:lnTo>
                      <a:pt x="482" y="346"/>
                    </a:lnTo>
                    <a:lnTo>
                      <a:pt x="475" y="360"/>
                    </a:lnTo>
                    <a:lnTo>
                      <a:pt x="442" y="393"/>
                    </a:lnTo>
                    <a:lnTo>
                      <a:pt x="439" y="389"/>
                    </a:lnTo>
                    <a:lnTo>
                      <a:pt x="439" y="357"/>
                    </a:lnTo>
                    <a:lnTo>
                      <a:pt x="435" y="350"/>
                    </a:lnTo>
                    <a:lnTo>
                      <a:pt x="428" y="350"/>
                    </a:lnTo>
                    <a:lnTo>
                      <a:pt x="424" y="357"/>
                    </a:lnTo>
                    <a:lnTo>
                      <a:pt x="428" y="364"/>
                    </a:lnTo>
                    <a:lnTo>
                      <a:pt x="428" y="396"/>
                    </a:lnTo>
                    <a:lnTo>
                      <a:pt x="421" y="414"/>
                    </a:lnTo>
                    <a:lnTo>
                      <a:pt x="413" y="432"/>
                    </a:lnTo>
                    <a:lnTo>
                      <a:pt x="403" y="447"/>
                    </a:lnTo>
                    <a:lnTo>
                      <a:pt x="374" y="476"/>
                    </a:lnTo>
                    <a:lnTo>
                      <a:pt x="359" y="486"/>
                    </a:lnTo>
                    <a:lnTo>
                      <a:pt x="345" y="501"/>
                    </a:lnTo>
                    <a:lnTo>
                      <a:pt x="338" y="504"/>
                    </a:lnTo>
                    <a:lnTo>
                      <a:pt x="327" y="508"/>
                    </a:lnTo>
                    <a:lnTo>
                      <a:pt x="320" y="512"/>
                    </a:lnTo>
                    <a:lnTo>
                      <a:pt x="313" y="519"/>
                    </a:lnTo>
                    <a:lnTo>
                      <a:pt x="302" y="522"/>
                    </a:lnTo>
                    <a:lnTo>
                      <a:pt x="295" y="526"/>
                    </a:lnTo>
                    <a:lnTo>
                      <a:pt x="284" y="530"/>
                    </a:lnTo>
                    <a:lnTo>
                      <a:pt x="277" y="533"/>
                    </a:lnTo>
                    <a:lnTo>
                      <a:pt x="266" y="537"/>
                    </a:lnTo>
                    <a:lnTo>
                      <a:pt x="259" y="540"/>
                    </a:lnTo>
                    <a:lnTo>
                      <a:pt x="248" y="544"/>
                    </a:lnTo>
                    <a:lnTo>
                      <a:pt x="241" y="548"/>
                    </a:lnTo>
                    <a:lnTo>
                      <a:pt x="230" y="548"/>
                    </a:lnTo>
                    <a:lnTo>
                      <a:pt x="219" y="551"/>
                    </a:lnTo>
                    <a:lnTo>
                      <a:pt x="208" y="555"/>
                    </a:lnTo>
                    <a:lnTo>
                      <a:pt x="190" y="555"/>
                    </a:lnTo>
                    <a:lnTo>
                      <a:pt x="187" y="558"/>
                    </a:lnTo>
                    <a:lnTo>
                      <a:pt x="180" y="555"/>
                    </a:lnTo>
                    <a:lnTo>
                      <a:pt x="172" y="555"/>
                    </a:lnTo>
                    <a:lnTo>
                      <a:pt x="169" y="551"/>
                    </a:lnTo>
                    <a:lnTo>
                      <a:pt x="162" y="548"/>
                    </a:lnTo>
                    <a:lnTo>
                      <a:pt x="158" y="544"/>
                    </a:lnTo>
                    <a:lnTo>
                      <a:pt x="151" y="540"/>
                    </a:lnTo>
                    <a:lnTo>
                      <a:pt x="144" y="533"/>
                    </a:lnTo>
                    <a:lnTo>
                      <a:pt x="140" y="526"/>
                    </a:lnTo>
                    <a:lnTo>
                      <a:pt x="136" y="519"/>
                    </a:lnTo>
                    <a:lnTo>
                      <a:pt x="129" y="508"/>
                    </a:lnTo>
                    <a:lnTo>
                      <a:pt x="126" y="501"/>
                    </a:lnTo>
                    <a:lnTo>
                      <a:pt x="122" y="494"/>
                    </a:lnTo>
                    <a:lnTo>
                      <a:pt x="115" y="486"/>
                    </a:lnTo>
                    <a:lnTo>
                      <a:pt x="111" y="479"/>
                    </a:lnTo>
                    <a:lnTo>
                      <a:pt x="100" y="479"/>
                    </a:lnTo>
                    <a:lnTo>
                      <a:pt x="100" y="483"/>
                    </a:lnTo>
                    <a:lnTo>
                      <a:pt x="86" y="479"/>
                    </a:lnTo>
                    <a:lnTo>
                      <a:pt x="75" y="476"/>
                    </a:lnTo>
                    <a:lnTo>
                      <a:pt x="64" y="468"/>
                    </a:lnTo>
                    <a:lnTo>
                      <a:pt x="57" y="465"/>
                    </a:lnTo>
                    <a:lnTo>
                      <a:pt x="50" y="454"/>
                    </a:lnTo>
                    <a:lnTo>
                      <a:pt x="43" y="447"/>
                    </a:lnTo>
                    <a:lnTo>
                      <a:pt x="39" y="436"/>
                    </a:lnTo>
                    <a:lnTo>
                      <a:pt x="32" y="425"/>
                    </a:lnTo>
                    <a:lnTo>
                      <a:pt x="28" y="414"/>
                    </a:lnTo>
                    <a:lnTo>
                      <a:pt x="25" y="404"/>
                    </a:lnTo>
                    <a:lnTo>
                      <a:pt x="21" y="393"/>
                    </a:lnTo>
                    <a:lnTo>
                      <a:pt x="18" y="382"/>
                    </a:lnTo>
                    <a:lnTo>
                      <a:pt x="10" y="371"/>
                    </a:lnTo>
                    <a:lnTo>
                      <a:pt x="7" y="360"/>
                    </a:lnTo>
                    <a:lnTo>
                      <a:pt x="3" y="350"/>
                    </a:lnTo>
                    <a:lnTo>
                      <a:pt x="0" y="339"/>
                    </a:lnTo>
                    <a:lnTo>
                      <a:pt x="18" y="339"/>
                    </a:lnTo>
                    <a:lnTo>
                      <a:pt x="28" y="335"/>
                    </a:lnTo>
                    <a:lnTo>
                      <a:pt x="36" y="332"/>
                    </a:lnTo>
                    <a:lnTo>
                      <a:pt x="43" y="328"/>
                    </a:lnTo>
                    <a:lnTo>
                      <a:pt x="54" y="324"/>
                    </a:lnTo>
                    <a:lnTo>
                      <a:pt x="61" y="321"/>
                    </a:lnTo>
                    <a:lnTo>
                      <a:pt x="72" y="317"/>
                    </a:lnTo>
                    <a:lnTo>
                      <a:pt x="72" y="328"/>
                    </a:lnTo>
                    <a:lnTo>
                      <a:pt x="75" y="339"/>
                    </a:lnTo>
                    <a:lnTo>
                      <a:pt x="75" y="368"/>
                    </a:lnTo>
                    <a:lnTo>
                      <a:pt x="79" y="378"/>
                    </a:lnTo>
                    <a:lnTo>
                      <a:pt x="82" y="389"/>
                    </a:lnTo>
                    <a:lnTo>
                      <a:pt x="90" y="400"/>
                    </a:lnTo>
                    <a:lnTo>
                      <a:pt x="100" y="404"/>
                    </a:lnTo>
                    <a:lnTo>
                      <a:pt x="115" y="404"/>
                    </a:lnTo>
                    <a:lnTo>
                      <a:pt x="118" y="400"/>
                    </a:lnTo>
                    <a:lnTo>
                      <a:pt x="126" y="396"/>
                    </a:lnTo>
                    <a:lnTo>
                      <a:pt x="133" y="393"/>
                    </a:lnTo>
                    <a:lnTo>
                      <a:pt x="136" y="389"/>
                    </a:lnTo>
                    <a:lnTo>
                      <a:pt x="144" y="386"/>
                    </a:lnTo>
                    <a:lnTo>
                      <a:pt x="147" y="382"/>
                    </a:lnTo>
                    <a:lnTo>
                      <a:pt x="154" y="378"/>
                    </a:lnTo>
                    <a:lnTo>
                      <a:pt x="158" y="375"/>
                    </a:lnTo>
                    <a:lnTo>
                      <a:pt x="165" y="371"/>
                    </a:lnTo>
                    <a:lnTo>
                      <a:pt x="169" y="368"/>
                    </a:lnTo>
                    <a:lnTo>
                      <a:pt x="176" y="364"/>
                    </a:lnTo>
                    <a:lnTo>
                      <a:pt x="183" y="360"/>
                    </a:lnTo>
                    <a:lnTo>
                      <a:pt x="187" y="360"/>
                    </a:lnTo>
                    <a:lnTo>
                      <a:pt x="194" y="357"/>
                    </a:lnTo>
                    <a:lnTo>
                      <a:pt x="198" y="350"/>
                    </a:lnTo>
                    <a:lnTo>
                      <a:pt x="201" y="346"/>
                    </a:lnTo>
                    <a:lnTo>
                      <a:pt x="212" y="346"/>
                    </a:lnTo>
                    <a:lnTo>
                      <a:pt x="219" y="350"/>
                    </a:lnTo>
                    <a:lnTo>
                      <a:pt x="223" y="350"/>
                    </a:lnTo>
                    <a:lnTo>
                      <a:pt x="230" y="353"/>
                    </a:lnTo>
                    <a:lnTo>
                      <a:pt x="237" y="350"/>
                    </a:lnTo>
                    <a:lnTo>
                      <a:pt x="259" y="350"/>
                    </a:lnTo>
                    <a:lnTo>
                      <a:pt x="266" y="346"/>
                    </a:lnTo>
                    <a:lnTo>
                      <a:pt x="273" y="346"/>
                    </a:lnTo>
                    <a:lnTo>
                      <a:pt x="280" y="350"/>
                    </a:lnTo>
                    <a:lnTo>
                      <a:pt x="287" y="350"/>
                    </a:lnTo>
                    <a:lnTo>
                      <a:pt x="291" y="357"/>
                    </a:lnTo>
                    <a:lnTo>
                      <a:pt x="320" y="418"/>
                    </a:lnTo>
                    <a:lnTo>
                      <a:pt x="323" y="418"/>
                    </a:lnTo>
                    <a:lnTo>
                      <a:pt x="331" y="414"/>
                    </a:lnTo>
                    <a:lnTo>
                      <a:pt x="331" y="407"/>
                    </a:lnTo>
                    <a:lnTo>
                      <a:pt x="327" y="396"/>
                    </a:lnTo>
                    <a:lnTo>
                      <a:pt x="323" y="389"/>
                    </a:lnTo>
                    <a:lnTo>
                      <a:pt x="320" y="378"/>
                    </a:lnTo>
                    <a:lnTo>
                      <a:pt x="316" y="371"/>
                    </a:lnTo>
                    <a:lnTo>
                      <a:pt x="309" y="360"/>
                    </a:lnTo>
                    <a:lnTo>
                      <a:pt x="305" y="353"/>
                    </a:lnTo>
                    <a:lnTo>
                      <a:pt x="298" y="346"/>
                    </a:lnTo>
                    <a:lnTo>
                      <a:pt x="287" y="339"/>
                    </a:lnTo>
                    <a:lnTo>
                      <a:pt x="280" y="339"/>
                    </a:lnTo>
                    <a:lnTo>
                      <a:pt x="277" y="335"/>
                    </a:lnTo>
                    <a:lnTo>
                      <a:pt x="248" y="335"/>
                    </a:lnTo>
                    <a:lnTo>
                      <a:pt x="241" y="339"/>
                    </a:lnTo>
                    <a:lnTo>
                      <a:pt x="226" y="339"/>
                    </a:lnTo>
                    <a:lnTo>
                      <a:pt x="219" y="335"/>
                    </a:lnTo>
                    <a:lnTo>
                      <a:pt x="212" y="335"/>
                    </a:lnTo>
                    <a:lnTo>
                      <a:pt x="205" y="332"/>
                    </a:lnTo>
                    <a:lnTo>
                      <a:pt x="201" y="328"/>
                    </a:lnTo>
                    <a:lnTo>
                      <a:pt x="194" y="324"/>
                    </a:lnTo>
                    <a:lnTo>
                      <a:pt x="190" y="317"/>
                    </a:lnTo>
                    <a:lnTo>
                      <a:pt x="187" y="310"/>
                    </a:lnTo>
                    <a:lnTo>
                      <a:pt x="172" y="310"/>
                    </a:lnTo>
                    <a:lnTo>
                      <a:pt x="169" y="314"/>
                    </a:lnTo>
                    <a:lnTo>
                      <a:pt x="165" y="314"/>
                    </a:lnTo>
                    <a:lnTo>
                      <a:pt x="165" y="321"/>
                    </a:lnTo>
                    <a:lnTo>
                      <a:pt x="169" y="321"/>
                    </a:lnTo>
                    <a:lnTo>
                      <a:pt x="172" y="324"/>
                    </a:lnTo>
                    <a:lnTo>
                      <a:pt x="187" y="324"/>
                    </a:lnTo>
                    <a:lnTo>
                      <a:pt x="190" y="328"/>
                    </a:lnTo>
                    <a:lnTo>
                      <a:pt x="190" y="339"/>
                    </a:lnTo>
                    <a:lnTo>
                      <a:pt x="187" y="346"/>
                    </a:lnTo>
                    <a:lnTo>
                      <a:pt x="180" y="353"/>
                    </a:lnTo>
                    <a:lnTo>
                      <a:pt x="172" y="357"/>
                    </a:lnTo>
                    <a:lnTo>
                      <a:pt x="165" y="360"/>
                    </a:lnTo>
                    <a:lnTo>
                      <a:pt x="154" y="364"/>
                    </a:lnTo>
                    <a:lnTo>
                      <a:pt x="147" y="368"/>
                    </a:lnTo>
                    <a:lnTo>
                      <a:pt x="133" y="382"/>
                    </a:lnTo>
                    <a:lnTo>
                      <a:pt x="126" y="386"/>
                    </a:lnTo>
                    <a:lnTo>
                      <a:pt x="122" y="386"/>
                    </a:lnTo>
                    <a:lnTo>
                      <a:pt x="115" y="389"/>
                    </a:lnTo>
                    <a:lnTo>
                      <a:pt x="93" y="389"/>
                    </a:lnTo>
                    <a:lnTo>
                      <a:pt x="90" y="371"/>
                    </a:lnTo>
                    <a:lnTo>
                      <a:pt x="86" y="350"/>
                    </a:lnTo>
                    <a:lnTo>
                      <a:pt x="86" y="328"/>
                    </a:lnTo>
                    <a:lnTo>
                      <a:pt x="82" y="310"/>
                    </a:lnTo>
                    <a:lnTo>
                      <a:pt x="82" y="296"/>
                    </a:lnTo>
                    <a:lnTo>
                      <a:pt x="90" y="285"/>
                    </a:lnTo>
                    <a:lnTo>
                      <a:pt x="93" y="270"/>
                    </a:lnTo>
                    <a:lnTo>
                      <a:pt x="97" y="260"/>
                    </a:lnTo>
                    <a:lnTo>
                      <a:pt x="100" y="245"/>
                    </a:lnTo>
                    <a:lnTo>
                      <a:pt x="104" y="234"/>
                    </a:lnTo>
                    <a:lnTo>
                      <a:pt x="100" y="224"/>
                    </a:lnTo>
                    <a:lnTo>
                      <a:pt x="97" y="209"/>
                    </a:lnTo>
                    <a:lnTo>
                      <a:pt x="100" y="209"/>
                    </a:lnTo>
                    <a:lnTo>
                      <a:pt x="118" y="227"/>
                    </a:lnTo>
                    <a:lnTo>
                      <a:pt x="126" y="227"/>
                    </a:lnTo>
                    <a:close/>
                  </a:path>
                </a:pathLst>
              </a:custGeom>
              <a:solidFill>
                <a:srgbClr val="F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50" name="Freeform 184"/>
              <p:cNvSpPr>
                <a:spLocks/>
              </p:cNvSpPr>
              <p:nvPr/>
            </p:nvSpPr>
            <p:spPr bwMode="auto">
              <a:xfrm>
                <a:off x="2750" y="1780"/>
                <a:ext cx="7" cy="4"/>
              </a:xfrm>
              <a:custGeom>
                <a:avLst/>
                <a:gdLst>
                  <a:gd name="T0" fmla="*/ 7 w 7"/>
                  <a:gd name="T1" fmla="*/ 0 h 4"/>
                  <a:gd name="T2" fmla="*/ 7 w 7"/>
                  <a:gd name="T3" fmla="*/ 4 h 4"/>
                  <a:gd name="T4" fmla="*/ 7 w 7"/>
                  <a:gd name="T5" fmla="*/ 0 h 4"/>
                  <a:gd name="T6" fmla="*/ 0 w 7"/>
                  <a:gd name="T7" fmla="*/ 0 h 4"/>
                  <a:gd name="T8" fmla="*/ 0 w 7"/>
                  <a:gd name="T9" fmla="*/ 4 h 4"/>
                  <a:gd name="T10" fmla="*/ 0 w 7"/>
                  <a:gd name="T11" fmla="*/ 0 h 4"/>
                  <a:gd name="T12" fmla="*/ 0 w 7"/>
                  <a:gd name="T13" fmla="*/ 4 h 4"/>
                  <a:gd name="T14" fmla="*/ 7 w 7"/>
                  <a:gd name="T15" fmla="*/ 0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"/>
                  <a:gd name="T25" fmla="*/ 0 h 4"/>
                  <a:gd name="T26" fmla="*/ 7 w 7"/>
                  <a:gd name="T27" fmla="*/ 4 h 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" h="4">
                    <a:moveTo>
                      <a:pt x="7" y="0"/>
                    </a:moveTo>
                    <a:lnTo>
                      <a:pt x="7" y="4"/>
                    </a:lnTo>
                    <a:lnTo>
                      <a:pt x="7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51" name="Freeform 185"/>
              <p:cNvSpPr>
                <a:spLocks/>
              </p:cNvSpPr>
              <p:nvPr/>
            </p:nvSpPr>
            <p:spPr bwMode="auto">
              <a:xfrm>
                <a:off x="2750" y="1780"/>
                <a:ext cx="54" cy="61"/>
              </a:xfrm>
              <a:custGeom>
                <a:avLst/>
                <a:gdLst>
                  <a:gd name="T0" fmla="*/ 54 w 54"/>
                  <a:gd name="T1" fmla="*/ 54 h 61"/>
                  <a:gd name="T2" fmla="*/ 43 w 54"/>
                  <a:gd name="T3" fmla="*/ 54 h 61"/>
                  <a:gd name="T4" fmla="*/ 36 w 54"/>
                  <a:gd name="T5" fmla="*/ 47 h 61"/>
                  <a:gd name="T6" fmla="*/ 29 w 54"/>
                  <a:gd name="T7" fmla="*/ 43 h 61"/>
                  <a:gd name="T8" fmla="*/ 22 w 54"/>
                  <a:gd name="T9" fmla="*/ 36 h 61"/>
                  <a:gd name="T10" fmla="*/ 18 w 54"/>
                  <a:gd name="T11" fmla="*/ 29 h 61"/>
                  <a:gd name="T12" fmla="*/ 14 w 54"/>
                  <a:gd name="T13" fmla="*/ 18 h 61"/>
                  <a:gd name="T14" fmla="*/ 11 w 54"/>
                  <a:gd name="T15" fmla="*/ 11 h 61"/>
                  <a:gd name="T16" fmla="*/ 7 w 54"/>
                  <a:gd name="T17" fmla="*/ 0 h 61"/>
                  <a:gd name="T18" fmla="*/ 0 w 54"/>
                  <a:gd name="T19" fmla="*/ 4 h 61"/>
                  <a:gd name="T20" fmla="*/ 4 w 54"/>
                  <a:gd name="T21" fmla="*/ 15 h 61"/>
                  <a:gd name="T22" fmla="*/ 7 w 54"/>
                  <a:gd name="T23" fmla="*/ 22 h 61"/>
                  <a:gd name="T24" fmla="*/ 11 w 54"/>
                  <a:gd name="T25" fmla="*/ 33 h 61"/>
                  <a:gd name="T26" fmla="*/ 32 w 54"/>
                  <a:gd name="T27" fmla="*/ 54 h 61"/>
                  <a:gd name="T28" fmla="*/ 40 w 54"/>
                  <a:gd name="T29" fmla="*/ 58 h 61"/>
                  <a:gd name="T30" fmla="*/ 50 w 54"/>
                  <a:gd name="T31" fmla="*/ 61 h 61"/>
                  <a:gd name="T32" fmla="*/ 54 w 54"/>
                  <a:gd name="T33" fmla="*/ 61 h 61"/>
                  <a:gd name="T34" fmla="*/ 54 w 54"/>
                  <a:gd name="T35" fmla="*/ 54 h 6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4"/>
                  <a:gd name="T55" fmla="*/ 0 h 61"/>
                  <a:gd name="T56" fmla="*/ 54 w 54"/>
                  <a:gd name="T57" fmla="*/ 61 h 61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4" h="61">
                    <a:moveTo>
                      <a:pt x="54" y="54"/>
                    </a:moveTo>
                    <a:lnTo>
                      <a:pt x="43" y="54"/>
                    </a:lnTo>
                    <a:lnTo>
                      <a:pt x="36" y="47"/>
                    </a:lnTo>
                    <a:lnTo>
                      <a:pt x="29" y="43"/>
                    </a:lnTo>
                    <a:lnTo>
                      <a:pt x="22" y="36"/>
                    </a:lnTo>
                    <a:lnTo>
                      <a:pt x="18" y="29"/>
                    </a:lnTo>
                    <a:lnTo>
                      <a:pt x="14" y="18"/>
                    </a:lnTo>
                    <a:lnTo>
                      <a:pt x="11" y="11"/>
                    </a:lnTo>
                    <a:lnTo>
                      <a:pt x="7" y="0"/>
                    </a:lnTo>
                    <a:lnTo>
                      <a:pt x="0" y="4"/>
                    </a:lnTo>
                    <a:lnTo>
                      <a:pt x="4" y="15"/>
                    </a:lnTo>
                    <a:lnTo>
                      <a:pt x="7" y="22"/>
                    </a:lnTo>
                    <a:lnTo>
                      <a:pt x="11" y="33"/>
                    </a:lnTo>
                    <a:lnTo>
                      <a:pt x="32" y="54"/>
                    </a:lnTo>
                    <a:lnTo>
                      <a:pt x="40" y="58"/>
                    </a:lnTo>
                    <a:lnTo>
                      <a:pt x="50" y="61"/>
                    </a:lnTo>
                    <a:lnTo>
                      <a:pt x="54" y="61"/>
                    </a:lnTo>
                    <a:lnTo>
                      <a:pt x="54" y="5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52" name="Freeform 186"/>
              <p:cNvSpPr>
                <a:spLocks/>
              </p:cNvSpPr>
              <p:nvPr/>
            </p:nvSpPr>
            <p:spPr bwMode="auto">
              <a:xfrm>
                <a:off x="2804" y="1791"/>
                <a:ext cx="165" cy="54"/>
              </a:xfrm>
              <a:custGeom>
                <a:avLst/>
                <a:gdLst>
                  <a:gd name="T0" fmla="*/ 158 w 165"/>
                  <a:gd name="T1" fmla="*/ 4 h 54"/>
                  <a:gd name="T2" fmla="*/ 158 w 165"/>
                  <a:gd name="T3" fmla="*/ 0 h 54"/>
                  <a:gd name="T4" fmla="*/ 144 w 165"/>
                  <a:gd name="T5" fmla="*/ 14 h 54"/>
                  <a:gd name="T6" fmla="*/ 133 w 165"/>
                  <a:gd name="T7" fmla="*/ 18 h 54"/>
                  <a:gd name="T8" fmla="*/ 122 w 165"/>
                  <a:gd name="T9" fmla="*/ 25 h 54"/>
                  <a:gd name="T10" fmla="*/ 115 w 165"/>
                  <a:gd name="T11" fmla="*/ 29 h 54"/>
                  <a:gd name="T12" fmla="*/ 104 w 165"/>
                  <a:gd name="T13" fmla="*/ 32 h 54"/>
                  <a:gd name="T14" fmla="*/ 93 w 165"/>
                  <a:gd name="T15" fmla="*/ 36 h 54"/>
                  <a:gd name="T16" fmla="*/ 86 w 165"/>
                  <a:gd name="T17" fmla="*/ 40 h 54"/>
                  <a:gd name="T18" fmla="*/ 76 w 165"/>
                  <a:gd name="T19" fmla="*/ 43 h 54"/>
                  <a:gd name="T20" fmla="*/ 65 w 165"/>
                  <a:gd name="T21" fmla="*/ 43 h 54"/>
                  <a:gd name="T22" fmla="*/ 54 w 165"/>
                  <a:gd name="T23" fmla="*/ 47 h 54"/>
                  <a:gd name="T24" fmla="*/ 7 w 165"/>
                  <a:gd name="T25" fmla="*/ 47 h 54"/>
                  <a:gd name="T26" fmla="*/ 0 w 165"/>
                  <a:gd name="T27" fmla="*/ 43 h 54"/>
                  <a:gd name="T28" fmla="*/ 0 w 165"/>
                  <a:gd name="T29" fmla="*/ 50 h 54"/>
                  <a:gd name="T30" fmla="*/ 7 w 165"/>
                  <a:gd name="T31" fmla="*/ 50 h 54"/>
                  <a:gd name="T32" fmla="*/ 22 w 165"/>
                  <a:gd name="T33" fmla="*/ 54 h 54"/>
                  <a:gd name="T34" fmla="*/ 43 w 165"/>
                  <a:gd name="T35" fmla="*/ 54 h 54"/>
                  <a:gd name="T36" fmla="*/ 54 w 165"/>
                  <a:gd name="T37" fmla="*/ 50 h 54"/>
                  <a:gd name="T38" fmla="*/ 65 w 165"/>
                  <a:gd name="T39" fmla="*/ 50 h 54"/>
                  <a:gd name="T40" fmla="*/ 76 w 165"/>
                  <a:gd name="T41" fmla="*/ 47 h 54"/>
                  <a:gd name="T42" fmla="*/ 86 w 165"/>
                  <a:gd name="T43" fmla="*/ 47 h 54"/>
                  <a:gd name="T44" fmla="*/ 97 w 165"/>
                  <a:gd name="T45" fmla="*/ 43 h 54"/>
                  <a:gd name="T46" fmla="*/ 108 w 165"/>
                  <a:gd name="T47" fmla="*/ 40 h 54"/>
                  <a:gd name="T48" fmla="*/ 119 w 165"/>
                  <a:gd name="T49" fmla="*/ 36 h 54"/>
                  <a:gd name="T50" fmla="*/ 126 w 165"/>
                  <a:gd name="T51" fmla="*/ 32 h 54"/>
                  <a:gd name="T52" fmla="*/ 137 w 165"/>
                  <a:gd name="T53" fmla="*/ 25 h 54"/>
                  <a:gd name="T54" fmla="*/ 147 w 165"/>
                  <a:gd name="T55" fmla="*/ 18 h 54"/>
                  <a:gd name="T56" fmla="*/ 155 w 165"/>
                  <a:gd name="T57" fmla="*/ 11 h 54"/>
                  <a:gd name="T58" fmla="*/ 165 w 165"/>
                  <a:gd name="T59" fmla="*/ 7 h 54"/>
                  <a:gd name="T60" fmla="*/ 165 w 165"/>
                  <a:gd name="T61" fmla="*/ 4 h 54"/>
                  <a:gd name="T62" fmla="*/ 165 w 165"/>
                  <a:gd name="T63" fmla="*/ 7 h 54"/>
                  <a:gd name="T64" fmla="*/ 165 w 165"/>
                  <a:gd name="T65" fmla="*/ 4 h 54"/>
                  <a:gd name="T66" fmla="*/ 158 w 165"/>
                  <a:gd name="T67" fmla="*/ 4 h 54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165"/>
                  <a:gd name="T103" fmla="*/ 0 h 54"/>
                  <a:gd name="T104" fmla="*/ 165 w 165"/>
                  <a:gd name="T105" fmla="*/ 54 h 54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165" h="54">
                    <a:moveTo>
                      <a:pt x="158" y="4"/>
                    </a:moveTo>
                    <a:lnTo>
                      <a:pt x="158" y="0"/>
                    </a:lnTo>
                    <a:lnTo>
                      <a:pt x="144" y="14"/>
                    </a:lnTo>
                    <a:lnTo>
                      <a:pt x="133" y="18"/>
                    </a:lnTo>
                    <a:lnTo>
                      <a:pt x="122" y="25"/>
                    </a:lnTo>
                    <a:lnTo>
                      <a:pt x="115" y="29"/>
                    </a:lnTo>
                    <a:lnTo>
                      <a:pt x="104" y="32"/>
                    </a:lnTo>
                    <a:lnTo>
                      <a:pt x="93" y="36"/>
                    </a:lnTo>
                    <a:lnTo>
                      <a:pt x="86" y="40"/>
                    </a:lnTo>
                    <a:lnTo>
                      <a:pt x="76" y="43"/>
                    </a:lnTo>
                    <a:lnTo>
                      <a:pt x="65" y="43"/>
                    </a:lnTo>
                    <a:lnTo>
                      <a:pt x="54" y="47"/>
                    </a:lnTo>
                    <a:lnTo>
                      <a:pt x="7" y="47"/>
                    </a:lnTo>
                    <a:lnTo>
                      <a:pt x="0" y="43"/>
                    </a:lnTo>
                    <a:lnTo>
                      <a:pt x="0" y="50"/>
                    </a:lnTo>
                    <a:lnTo>
                      <a:pt x="7" y="50"/>
                    </a:lnTo>
                    <a:lnTo>
                      <a:pt x="22" y="54"/>
                    </a:lnTo>
                    <a:lnTo>
                      <a:pt x="43" y="54"/>
                    </a:lnTo>
                    <a:lnTo>
                      <a:pt x="54" y="50"/>
                    </a:lnTo>
                    <a:lnTo>
                      <a:pt x="65" y="50"/>
                    </a:lnTo>
                    <a:lnTo>
                      <a:pt x="76" y="47"/>
                    </a:lnTo>
                    <a:lnTo>
                      <a:pt x="86" y="47"/>
                    </a:lnTo>
                    <a:lnTo>
                      <a:pt x="97" y="43"/>
                    </a:lnTo>
                    <a:lnTo>
                      <a:pt x="108" y="40"/>
                    </a:lnTo>
                    <a:lnTo>
                      <a:pt x="119" y="36"/>
                    </a:lnTo>
                    <a:lnTo>
                      <a:pt x="126" y="32"/>
                    </a:lnTo>
                    <a:lnTo>
                      <a:pt x="137" y="25"/>
                    </a:lnTo>
                    <a:lnTo>
                      <a:pt x="147" y="18"/>
                    </a:lnTo>
                    <a:lnTo>
                      <a:pt x="155" y="11"/>
                    </a:lnTo>
                    <a:lnTo>
                      <a:pt x="165" y="7"/>
                    </a:lnTo>
                    <a:lnTo>
                      <a:pt x="165" y="4"/>
                    </a:lnTo>
                    <a:lnTo>
                      <a:pt x="165" y="7"/>
                    </a:lnTo>
                    <a:lnTo>
                      <a:pt x="165" y="4"/>
                    </a:lnTo>
                    <a:lnTo>
                      <a:pt x="158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53" name="Freeform 187"/>
              <p:cNvSpPr>
                <a:spLocks/>
              </p:cNvSpPr>
              <p:nvPr/>
            </p:nvSpPr>
            <p:spPr bwMode="auto">
              <a:xfrm>
                <a:off x="2955" y="1636"/>
                <a:ext cx="25" cy="159"/>
              </a:xfrm>
              <a:custGeom>
                <a:avLst/>
                <a:gdLst>
                  <a:gd name="T0" fmla="*/ 25 w 25"/>
                  <a:gd name="T1" fmla="*/ 4 h 159"/>
                  <a:gd name="T2" fmla="*/ 22 w 25"/>
                  <a:gd name="T3" fmla="*/ 4 h 159"/>
                  <a:gd name="T4" fmla="*/ 7 w 25"/>
                  <a:gd name="T5" fmla="*/ 22 h 159"/>
                  <a:gd name="T6" fmla="*/ 0 w 25"/>
                  <a:gd name="T7" fmla="*/ 40 h 159"/>
                  <a:gd name="T8" fmla="*/ 0 w 25"/>
                  <a:gd name="T9" fmla="*/ 79 h 159"/>
                  <a:gd name="T10" fmla="*/ 4 w 25"/>
                  <a:gd name="T11" fmla="*/ 97 h 159"/>
                  <a:gd name="T12" fmla="*/ 7 w 25"/>
                  <a:gd name="T13" fmla="*/ 115 h 159"/>
                  <a:gd name="T14" fmla="*/ 7 w 25"/>
                  <a:gd name="T15" fmla="*/ 159 h 159"/>
                  <a:gd name="T16" fmla="*/ 14 w 25"/>
                  <a:gd name="T17" fmla="*/ 159 h 159"/>
                  <a:gd name="T18" fmla="*/ 14 w 25"/>
                  <a:gd name="T19" fmla="*/ 115 h 159"/>
                  <a:gd name="T20" fmla="*/ 11 w 25"/>
                  <a:gd name="T21" fmla="*/ 97 h 159"/>
                  <a:gd name="T22" fmla="*/ 7 w 25"/>
                  <a:gd name="T23" fmla="*/ 76 h 159"/>
                  <a:gd name="T24" fmla="*/ 7 w 25"/>
                  <a:gd name="T25" fmla="*/ 40 h 159"/>
                  <a:gd name="T26" fmla="*/ 14 w 25"/>
                  <a:gd name="T27" fmla="*/ 25 h 159"/>
                  <a:gd name="T28" fmla="*/ 25 w 25"/>
                  <a:gd name="T29" fmla="*/ 7 h 159"/>
                  <a:gd name="T30" fmla="*/ 22 w 25"/>
                  <a:gd name="T31" fmla="*/ 7 h 159"/>
                  <a:gd name="T32" fmla="*/ 25 w 25"/>
                  <a:gd name="T33" fmla="*/ 4 h 159"/>
                  <a:gd name="T34" fmla="*/ 22 w 25"/>
                  <a:gd name="T35" fmla="*/ 0 h 159"/>
                  <a:gd name="T36" fmla="*/ 22 w 25"/>
                  <a:gd name="T37" fmla="*/ 4 h 159"/>
                  <a:gd name="T38" fmla="*/ 25 w 25"/>
                  <a:gd name="T39" fmla="*/ 4 h 159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25"/>
                  <a:gd name="T61" fmla="*/ 0 h 159"/>
                  <a:gd name="T62" fmla="*/ 25 w 25"/>
                  <a:gd name="T63" fmla="*/ 159 h 159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25" h="159">
                    <a:moveTo>
                      <a:pt x="25" y="4"/>
                    </a:moveTo>
                    <a:lnTo>
                      <a:pt x="22" y="4"/>
                    </a:lnTo>
                    <a:lnTo>
                      <a:pt x="7" y="22"/>
                    </a:lnTo>
                    <a:lnTo>
                      <a:pt x="0" y="40"/>
                    </a:lnTo>
                    <a:lnTo>
                      <a:pt x="0" y="79"/>
                    </a:lnTo>
                    <a:lnTo>
                      <a:pt x="4" y="97"/>
                    </a:lnTo>
                    <a:lnTo>
                      <a:pt x="7" y="115"/>
                    </a:lnTo>
                    <a:lnTo>
                      <a:pt x="7" y="159"/>
                    </a:lnTo>
                    <a:lnTo>
                      <a:pt x="14" y="159"/>
                    </a:lnTo>
                    <a:lnTo>
                      <a:pt x="14" y="115"/>
                    </a:lnTo>
                    <a:lnTo>
                      <a:pt x="11" y="97"/>
                    </a:lnTo>
                    <a:lnTo>
                      <a:pt x="7" y="76"/>
                    </a:lnTo>
                    <a:lnTo>
                      <a:pt x="7" y="40"/>
                    </a:lnTo>
                    <a:lnTo>
                      <a:pt x="14" y="25"/>
                    </a:lnTo>
                    <a:lnTo>
                      <a:pt x="25" y="7"/>
                    </a:lnTo>
                    <a:lnTo>
                      <a:pt x="22" y="7"/>
                    </a:lnTo>
                    <a:lnTo>
                      <a:pt x="25" y="4"/>
                    </a:lnTo>
                    <a:lnTo>
                      <a:pt x="22" y="0"/>
                    </a:lnTo>
                    <a:lnTo>
                      <a:pt x="22" y="4"/>
                    </a:lnTo>
                    <a:lnTo>
                      <a:pt x="25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54" name="Freeform 188"/>
              <p:cNvSpPr>
                <a:spLocks/>
              </p:cNvSpPr>
              <p:nvPr/>
            </p:nvSpPr>
            <p:spPr bwMode="auto">
              <a:xfrm>
                <a:off x="2977" y="1640"/>
                <a:ext cx="21" cy="57"/>
              </a:xfrm>
              <a:custGeom>
                <a:avLst/>
                <a:gdLst>
                  <a:gd name="T0" fmla="*/ 14 w 21"/>
                  <a:gd name="T1" fmla="*/ 50 h 57"/>
                  <a:gd name="T2" fmla="*/ 18 w 21"/>
                  <a:gd name="T3" fmla="*/ 47 h 57"/>
                  <a:gd name="T4" fmla="*/ 14 w 21"/>
                  <a:gd name="T5" fmla="*/ 47 h 57"/>
                  <a:gd name="T6" fmla="*/ 14 w 21"/>
                  <a:gd name="T7" fmla="*/ 43 h 57"/>
                  <a:gd name="T8" fmla="*/ 10 w 21"/>
                  <a:gd name="T9" fmla="*/ 36 h 57"/>
                  <a:gd name="T10" fmla="*/ 10 w 21"/>
                  <a:gd name="T11" fmla="*/ 14 h 57"/>
                  <a:gd name="T12" fmla="*/ 7 w 21"/>
                  <a:gd name="T13" fmla="*/ 7 h 57"/>
                  <a:gd name="T14" fmla="*/ 3 w 21"/>
                  <a:gd name="T15" fmla="*/ 0 h 57"/>
                  <a:gd name="T16" fmla="*/ 0 w 21"/>
                  <a:gd name="T17" fmla="*/ 3 h 57"/>
                  <a:gd name="T18" fmla="*/ 0 w 21"/>
                  <a:gd name="T19" fmla="*/ 11 h 57"/>
                  <a:gd name="T20" fmla="*/ 3 w 21"/>
                  <a:gd name="T21" fmla="*/ 14 h 57"/>
                  <a:gd name="T22" fmla="*/ 3 w 21"/>
                  <a:gd name="T23" fmla="*/ 29 h 57"/>
                  <a:gd name="T24" fmla="*/ 7 w 21"/>
                  <a:gd name="T25" fmla="*/ 39 h 57"/>
                  <a:gd name="T26" fmla="*/ 7 w 21"/>
                  <a:gd name="T27" fmla="*/ 43 h 57"/>
                  <a:gd name="T28" fmla="*/ 10 w 21"/>
                  <a:gd name="T29" fmla="*/ 50 h 57"/>
                  <a:gd name="T30" fmla="*/ 18 w 21"/>
                  <a:gd name="T31" fmla="*/ 54 h 57"/>
                  <a:gd name="T32" fmla="*/ 21 w 21"/>
                  <a:gd name="T33" fmla="*/ 54 h 57"/>
                  <a:gd name="T34" fmla="*/ 18 w 21"/>
                  <a:gd name="T35" fmla="*/ 54 h 57"/>
                  <a:gd name="T36" fmla="*/ 18 w 21"/>
                  <a:gd name="T37" fmla="*/ 57 h 57"/>
                  <a:gd name="T38" fmla="*/ 21 w 21"/>
                  <a:gd name="T39" fmla="*/ 54 h 57"/>
                  <a:gd name="T40" fmla="*/ 14 w 21"/>
                  <a:gd name="T41" fmla="*/ 50 h 5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1"/>
                  <a:gd name="T64" fmla="*/ 0 h 57"/>
                  <a:gd name="T65" fmla="*/ 21 w 21"/>
                  <a:gd name="T66" fmla="*/ 57 h 57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1" h="57">
                    <a:moveTo>
                      <a:pt x="14" y="50"/>
                    </a:moveTo>
                    <a:lnTo>
                      <a:pt x="18" y="47"/>
                    </a:lnTo>
                    <a:lnTo>
                      <a:pt x="14" y="47"/>
                    </a:lnTo>
                    <a:lnTo>
                      <a:pt x="14" y="43"/>
                    </a:lnTo>
                    <a:lnTo>
                      <a:pt x="10" y="36"/>
                    </a:lnTo>
                    <a:lnTo>
                      <a:pt x="10" y="14"/>
                    </a:lnTo>
                    <a:lnTo>
                      <a:pt x="7" y="7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11"/>
                    </a:lnTo>
                    <a:lnTo>
                      <a:pt x="3" y="14"/>
                    </a:lnTo>
                    <a:lnTo>
                      <a:pt x="3" y="29"/>
                    </a:lnTo>
                    <a:lnTo>
                      <a:pt x="7" y="39"/>
                    </a:lnTo>
                    <a:lnTo>
                      <a:pt x="7" y="43"/>
                    </a:lnTo>
                    <a:lnTo>
                      <a:pt x="10" y="50"/>
                    </a:lnTo>
                    <a:lnTo>
                      <a:pt x="18" y="54"/>
                    </a:lnTo>
                    <a:lnTo>
                      <a:pt x="21" y="54"/>
                    </a:lnTo>
                    <a:lnTo>
                      <a:pt x="18" y="54"/>
                    </a:lnTo>
                    <a:lnTo>
                      <a:pt x="18" y="57"/>
                    </a:lnTo>
                    <a:lnTo>
                      <a:pt x="21" y="54"/>
                    </a:lnTo>
                    <a:lnTo>
                      <a:pt x="14" y="5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55" name="Freeform 189"/>
              <p:cNvSpPr>
                <a:spLocks/>
              </p:cNvSpPr>
              <p:nvPr/>
            </p:nvSpPr>
            <p:spPr bwMode="auto">
              <a:xfrm>
                <a:off x="2991" y="1661"/>
                <a:ext cx="47" cy="33"/>
              </a:xfrm>
              <a:custGeom>
                <a:avLst/>
                <a:gdLst>
                  <a:gd name="T0" fmla="*/ 40 w 47"/>
                  <a:gd name="T1" fmla="*/ 0 h 33"/>
                  <a:gd name="T2" fmla="*/ 40 w 47"/>
                  <a:gd name="T3" fmla="*/ 11 h 33"/>
                  <a:gd name="T4" fmla="*/ 36 w 47"/>
                  <a:gd name="T5" fmla="*/ 15 h 33"/>
                  <a:gd name="T6" fmla="*/ 29 w 47"/>
                  <a:gd name="T7" fmla="*/ 18 h 33"/>
                  <a:gd name="T8" fmla="*/ 22 w 47"/>
                  <a:gd name="T9" fmla="*/ 18 h 33"/>
                  <a:gd name="T10" fmla="*/ 14 w 47"/>
                  <a:gd name="T11" fmla="*/ 22 h 33"/>
                  <a:gd name="T12" fmla="*/ 7 w 47"/>
                  <a:gd name="T13" fmla="*/ 22 h 33"/>
                  <a:gd name="T14" fmla="*/ 0 w 47"/>
                  <a:gd name="T15" fmla="*/ 29 h 33"/>
                  <a:gd name="T16" fmla="*/ 7 w 47"/>
                  <a:gd name="T17" fmla="*/ 33 h 33"/>
                  <a:gd name="T18" fmla="*/ 11 w 47"/>
                  <a:gd name="T19" fmla="*/ 29 h 33"/>
                  <a:gd name="T20" fmla="*/ 18 w 47"/>
                  <a:gd name="T21" fmla="*/ 29 h 33"/>
                  <a:gd name="T22" fmla="*/ 25 w 47"/>
                  <a:gd name="T23" fmla="*/ 26 h 33"/>
                  <a:gd name="T24" fmla="*/ 32 w 47"/>
                  <a:gd name="T25" fmla="*/ 26 h 33"/>
                  <a:gd name="T26" fmla="*/ 40 w 47"/>
                  <a:gd name="T27" fmla="*/ 22 h 33"/>
                  <a:gd name="T28" fmla="*/ 43 w 47"/>
                  <a:gd name="T29" fmla="*/ 18 h 33"/>
                  <a:gd name="T30" fmla="*/ 47 w 47"/>
                  <a:gd name="T31" fmla="*/ 8 h 33"/>
                  <a:gd name="T32" fmla="*/ 47 w 47"/>
                  <a:gd name="T33" fmla="*/ 0 h 33"/>
                  <a:gd name="T34" fmla="*/ 40 w 47"/>
                  <a:gd name="T35" fmla="*/ 0 h 3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7"/>
                  <a:gd name="T55" fmla="*/ 0 h 33"/>
                  <a:gd name="T56" fmla="*/ 47 w 47"/>
                  <a:gd name="T57" fmla="*/ 33 h 3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7" h="33">
                    <a:moveTo>
                      <a:pt x="40" y="0"/>
                    </a:moveTo>
                    <a:lnTo>
                      <a:pt x="40" y="11"/>
                    </a:lnTo>
                    <a:lnTo>
                      <a:pt x="36" y="15"/>
                    </a:lnTo>
                    <a:lnTo>
                      <a:pt x="29" y="18"/>
                    </a:lnTo>
                    <a:lnTo>
                      <a:pt x="22" y="18"/>
                    </a:lnTo>
                    <a:lnTo>
                      <a:pt x="14" y="22"/>
                    </a:lnTo>
                    <a:lnTo>
                      <a:pt x="7" y="22"/>
                    </a:lnTo>
                    <a:lnTo>
                      <a:pt x="0" y="29"/>
                    </a:lnTo>
                    <a:lnTo>
                      <a:pt x="7" y="33"/>
                    </a:lnTo>
                    <a:lnTo>
                      <a:pt x="11" y="29"/>
                    </a:lnTo>
                    <a:lnTo>
                      <a:pt x="18" y="29"/>
                    </a:lnTo>
                    <a:lnTo>
                      <a:pt x="25" y="26"/>
                    </a:lnTo>
                    <a:lnTo>
                      <a:pt x="32" y="26"/>
                    </a:lnTo>
                    <a:lnTo>
                      <a:pt x="40" y="22"/>
                    </a:lnTo>
                    <a:lnTo>
                      <a:pt x="43" y="18"/>
                    </a:lnTo>
                    <a:lnTo>
                      <a:pt x="47" y="8"/>
                    </a:lnTo>
                    <a:lnTo>
                      <a:pt x="47" y="0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56" name="Freeform 190"/>
              <p:cNvSpPr>
                <a:spLocks/>
              </p:cNvSpPr>
              <p:nvPr/>
            </p:nvSpPr>
            <p:spPr bwMode="auto">
              <a:xfrm>
                <a:off x="3031" y="1647"/>
                <a:ext cx="14" cy="14"/>
              </a:xfrm>
              <a:custGeom>
                <a:avLst/>
                <a:gdLst>
                  <a:gd name="T0" fmla="*/ 10 w 14"/>
                  <a:gd name="T1" fmla="*/ 0 h 14"/>
                  <a:gd name="T2" fmla="*/ 10 w 14"/>
                  <a:gd name="T3" fmla="*/ 4 h 14"/>
                  <a:gd name="T4" fmla="*/ 7 w 14"/>
                  <a:gd name="T5" fmla="*/ 4 h 14"/>
                  <a:gd name="T6" fmla="*/ 0 w 14"/>
                  <a:gd name="T7" fmla="*/ 11 h 14"/>
                  <a:gd name="T8" fmla="*/ 0 w 14"/>
                  <a:gd name="T9" fmla="*/ 14 h 14"/>
                  <a:gd name="T10" fmla="*/ 7 w 14"/>
                  <a:gd name="T11" fmla="*/ 14 h 14"/>
                  <a:gd name="T12" fmla="*/ 7 w 14"/>
                  <a:gd name="T13" fmla="*/ 11 h 14"/>
                  <a:gd name="T14" fmla="*/ 10 w 14"/>
                  <a:gd name="T15" fmla="*/ 11 h 14"/>
                  <a:gd name="T16" fmla="*/ 14 w 14"/>
                  <a:gd name="T17" fmla="*/ 7 h 14"/>
                  <a:gd name="T18" fmla="*/ 10 w 14"/>
                  <a:gd name="T19" fmla="*/ 0 h 14"/>
                  <a:gd name="T20" fmla="*/ 10 w 14"/>
                  <a:gd name="T21" fmla="*/ 4 h 14"/>
                  <a:gd name="T22" fmla="*/ 10 w 14"/>
                  <a:gd name="T23" fmla="*/ 0 h 1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4"/>
                  <a:gd name="T37" fmla="*/ 0 h 14"/>
                  <a:gd name="T38" fmla="*/ 14 w 14"/>
                  <a:gd name="T39" fmla="*/ 14 h 14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4" h="14">
                    <a:moveTo>
                      <a:pt x="10" y="0"/>
                    </a:moveTo>
                    <a:lnTo>
                      <a:pt x="10" y="4"/>
                    </a:lnTo>
                    <a:lnTo>
                      <a:pt x="7" y="4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7" y="14"/>
                    </a:lnTo>
                    <a:lnTo>
                      <a:pt x="7" y="11"/>
                    </a:lnTo>
                    <a:lnTo>
                      <a:pt x="10" y="11"/>
                    </a:lnTo>
                    <a:lnTo>
                      <a:pt x="14" y="7"/>
                    </a:lnTo>
                    <a:lnTo>
                      <a:pt x="10" y="0"/>
                    </a:lnTo>
                    <a:lnTo>
                      <a:pt x="10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57" name="Freeform 191"/>
              <p:cNvSpPr>
                <a:spLocks/>
              </p:cNvSpPr>
              <p:nvPr/>
            </p:nvSpPr>
            <p:spPr bwMode="auto">
              <a:xfrm>
                <a:off x="3041" y="1647"/>
                <a:ext cx="18" cy="22"/>
              </a:xfrm>
              <a:custGeom>
                <a:avLst/>
                <a:gdLst>
                  <a:gd name="T0" fmla="*/ 18 w 18"/>
                  <a:gd name="T1" fmla="*/ 22 h 22"/>
                  <a:gd name="T2" fmla="*/ 18 w 18"/>
                  <a:gd name="T3" fmla="*/ 7 h 22"/>
                  <a:gd name="T4" fmla="*/ 11 w 18"/>
                  <a:gd name="T5" fmla="*/ 0 h 22"/>
                  <a:gd name="T6" fmla="*/ 0 w 18"/>
                  <a:gd name="T7" fmla="*/ 0 h 22"/>
                  <a:gd name="T8" fmla="*/ 4 w 18"/>
                  <a:gd name="T9" fmla="*/ 7 h 22"/>
                  <a:gd name="T10" fmla="*/ 8 w 18"/>
                  <a:gd name="T11" fmla="*/ 7 h 22"/>
                  <a:gd name="T12" fmla="*/ 11 w 18"/>
                  <a:gd name="T13" fmla="*/ 11 h 22"/>
                  <a:gd name="T14" fmla="*/ 11 w 18"/>
                  <a:gd name="T15" fmla="*/ 22 h 22"/>
                  <a:gd name="T16" fmla="*/ 18 w 18"/>
                  <a:gd name="T17" fmla="*/ 22 h 2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22"/>
                  <a:gd name="T29" fmla="*/ 18 w 18"/>
                  <a:gd name="T30" fmla="*/ 22 h 2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22">
                    <a:moveTo>
                      <a:pt x="18" y="22"/>
                    </a:moveTo>
                    <a:lnTo>
                      <a:pt x="18" y="7"/>
                    </a:lnTo>
                    <a:lnTo>
                      <a:pt x="11" y="0"/>
                    </a:lnTo>
                    <a:lnTo>
                      <a:pt x="0" y="0"/>
                    </a:lnTo>
                    <a:lnTo>
                      <a:pt x="4" y="7"/>
                    </a:lnTo>
                    <a:lnTo>
                      <a:pt x="8" y="7"/>
                    </a:lnTo>
                    <a:lnTo>
                      <a:pt x="11" y="11"/>
                    </a:lnTo>
                    <a:lnTo>
                      <a:pt x="11" y="22"/>
                    </a:lnTo>
                    <a:lnTo>
                      <a:pt x="18" y="2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58" name="Freeform 192"/>
              <p:cNvSpPr>
                <a:spLocks/>
              </p:cNvSpPr>
              <p:nvPr/>
            </p:nvSpPr>
            <p:spPr bwMode="auto">
              <a:xfrm>
                <a:off x="3049" y="1669"/>
                <a:ext cx="10" cy="21"/>
              </a:xfrm>
              <a:custGeom>
                <a:avLst/>
                <a:gdLst>
                  <a:gd name="T0" fmla="*/ 0 w 10"/>
                  <a:gd name="T1" fmla="*/ 21 h 21"/>
                  <a:gd name="T2" fmla="*/ 7 w 10"/>
                  <a:gd name="T3" fmla="*/ 18 h 21"/>
                  <a:gd name="T4" fmla="*/ 10 w 10"/>
                  <a:gd name="T5" fmla="*/ 10 h 21"/>
                  <a:gd name="T6" fmla="*/ 10 w 10"/>
                  <a:gd name="T7" fmla="*/ 0 h 21"/>
                  <a:gd name="T8" fmla="*/ 3 w 10"/>
                  <a:gd name="T9" fmla="*/ 0 h 21"/>
                  <a:gd name="T10" fmla="*/ 3 w 10"/>
                  <a:gd name="T11" fmla="*/ 10 h 21"/>
                  <a:gd name="T12" fmla="*/ 0 w 10"/>
                  <a:gd name="T13" fmla="*/ 14 h 21"/>
                  <a:gd name="T14" fmla="*/ 0 w 10"/>
                  <a:gd name="T15" fmla="*/ 21 h 2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0"/>
                  <a:gd name="T25" fmla="*/ 0 h 21"/>
                  <a:gd name="T26" fmla="*/ 10 w 10"/>
                  <a:gd name="T27" fmla="*/ 21 h 2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0" h="21">
                    <a:moveTo>
                      <a:pt x="0" y="21"/>
                    </a:moveTo>
                    <a:lnTo>
                      <a:pt x="7" y="18"/>
                    </a:lnTo>
                    <a:lnTo>
                      <a:pt x="10" y="10"/>
                    </a:lnTo>
                    <a:lnTo>
                      <a:pt x="10" y="0"/>
                    </a:lnTo>
                    <a:lnTo>
                      <a:pt x="3" y="0"/>
                    </a:lnTo>
                    <a:lnTo>
                      <a:pt x="3" y="10"/>
                    </a:lnTo>
                    <a:lnTo>
                      <a:pt x="0" y="14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59" name="Freeform 193"/>
              <p:cNvSpPr>
                <a:spLocks/>
              </p:cNvSpPr>
              <p:nvPr/>
            </p:nvSpPr>
            <p:spPr bwMode="auto">
              <a:xfrm>
                <a:off x="3034" y="1676"/>
                <a:ext cx="15" cy="14"/>
              </a:xfrm>
              <a:custGeom>
                <a:avLst/>
                <a:gdLst>
                  <a:gd name="T0" fmla="*/ 7 w 15"/>
                  <a:gd name="T1" fmla="*/ 7 h 14"/>
                  <a:gd name="T2" fmla="*/ 0 w 15"/>
                  <a:gd name="T3" fmla="*/ 7 h 14"/>
                  <a:gd name="T4" fmla="*/ 4 w 15"/>
                  <a:gd name="T5" fmla="*/ 11 h 14"/>
                  <a:gd name="T6" fmla="*/ 11 w 15"/>
                  <a:gd name="T7" fmla="*/ 11 h 14"/>
                  <a:gd name="T8" fmla="*/ 15 w 15"/>
                  <a:gd name="T9" fmla="*/ 14 h 14"/>
                  <a:gd name="T10" fmla="*/ 15 w 15"/>
                  <a:gd name="T11" fmla="*/ 3 h 14"/>
                  <a:gd name="T12" fmla="*/ 0 w 15"/>
                  <a:gd name="T13" fmla="*/ 3 h 14"/>
                  <a:gd name="T14" fmla="*/ 4 w 15"/>
                  <a:gd name="T15" fmla="*/ 3 h 14"/>
                  <a:gd name="T16" fmla="*/ 4 w 15"/>
                  <a:gd name="T17" fmla="*/ 0 h 14"/>
                  <a:gd name="T18" fmla="*/ 0 w 15"/>
                  <a:gd name="T19" fmla="*/ 3 h 14"/>
                  <a:gd name="T20" fmla="*/ 7 w 15"/>
                  <a:gd name="T21" fmla="*/ 7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5"/>
                  <a:gd name="T34" fmla="*/ 0 h 14"/>
                  <a:gd name="T35" fmla="*/ 15 w 15"/>
                  <a:gd name="T36" fmla="*/ 14 h 1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5" h="14">
                    <a:moveTo>
                      <a:pt x="7" y="7"/>
                    </a:moveTo>
                    <a:lnTo>
                      <a:pt x="0" y="7"/>
                    </a:lnTo>
                    <a:lnTo>
                      <a:pt x="4" y="11"/>
                    </a:lnTo>
                    <a:lnTo>
                      <a:pt x="11" y="11"/>
                    </a:lnTo>
                    <a:lnTo>
                      <a:pt x="15" y="14"/>
                    </a:lnTo>
                    <a:lnTo>
                      <a:pt x="15" y="3"/>
                    </a:lnTo>
                    <a:lnTo>
                      <a:pt x="0" y="3"/>
                    </a:lnTo>
                    <a:lnTo>
                      <a:pt x="4" y="3"/>
                    </a:lnTo>
                    <a:lnTo>
                      <a:pt x="4" y="0"/>
                    </a:lnTo>
                    <a:lnTo>
                      <a:pt x="0" y="3"/>
                    </a:lnTo>
                    <a:lnTo>
                      <a:pt x="7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60" name="Freeform 194"/>
              <p:cNvSpPr>
                <a:spLocks/>
              </p:cNvSpPr>
              <p:nvPr/>
            </p:nvSpPr>
            <p:spPr bwMode="auto">
              <a:xfrm>
                <a:off x="3027" y="1679"/>
                <a:ext cx="14" cy="11"/>
              </a:xfrm>
              <a:custGeom>
                <a:avLst/>
                <a:gdLst>
                  <a:gd name="T0" fmla="*/ 7 w 14"/>
                  <a:gd name="T1" fmla="*/ 4 h 11"/>
                  <a:gd name="T2" fmla="*/ 7 w 14"/>
                  <a:gd name="T3" fmla="*/ 11 h 11"/>
                  <a:gd name="T4" fmla="*/ 14 w 14"/>
                  <a:gd name="T5" fmla="*/ 4 h 11"/>
                  <a:gd name="T6" fmla="*/ 7 w 14"/>
                  <a:gd name="T7" fmla="*/ 0 h 11"/>
                  <a:gd name="T8" fmla="*/ 0 w 14"/>
                  <a:gd name="T9" fmla="*/ 8 h 11"/>
                  <a:gd name="T10" fmla="*/ 4 w 14"/>
                  <a:gd name="T11" fmla="*/ 4 h 11"/>
                  <a:gd name="T12" fmla="*/ 0 w 14"/>
                  <a:gd name="T13" fmla="*/ 8 h 11"/>
                  <a:gd name="T14" fmla="*/ 7 w 14"/>
                  <a:gd name="T15" fmla="*/ 4 h 1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4"/>
                  <a:gd name="T25" fmla="*/ 0 h 11"/>
                  <a:gd name="T26" fmla="*/ 14 w 14"/>
                  <a:gd name="T27" fmla="*/ 11 h 1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4" h="11">
                    <a:moveTo>
                      <a:pt x="7" y="4"/>
                    </a:moveTo>
                    <a:lnTo>
                      <a:pt x="7" y="11"/>
                    </a:lnTo>
                    <a:lnTo>
                      <a:pt x="14" y="4"/>
                    </a:lnTo>
                    <a:lnTo>
                      <a:pt x="7" y="0"/>
                    </a:lnTo>
                    <a:lnTo>
                      <a:pt x="0" y="8"/>
                    </a:lnTo>
                    <a:lnTo>
                      <a:pt x="4" y="4"/>
                    </a:lnTo>
                    <a:lnTo>
                      <a:pt x="0" y="8"/>
                    </a:lnTo>
                    <a:lnTo>
                      <a:pt x="7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61" name="Freeform 195"/>
              <p:cNvSpPr>
                <a:spLocks/>
              </p:cNvSpPr>
              <p:nvPr/>
            </p:nvSpPr>
            <p:spPr bwMode="auto">
              <a:xfrm>
                <a:off x="3027" y="1683"/>
                <a:ext cx="29" cy="18"/>
              </a:xfrm>
              <a:custGeom>
                <a:avLst/>
                <a:gdLst>
                  <a:gd name="T0" fmla="*/ 25 w 29"/>
                  <a:gd name="T1" fmla="*/ 11 h 18"/>
                  <a:gd name="T2" fmla="*/ 22 w 29"/>
                  <a:gd name="T3" fmla="*/ 11 h 18"/>
                  <a:gd name="T4" fmla="*/ 18 w 29"/>
                  <a:gd name="T5" fmla="*/ 7 h 18"/>
                  <a:gd name="T6" fmla="*/ 14 w 29"/>
                  <a:gd name="T7" fmla="*/ 7 h 18"/>
                  <a:gd name="T8" fmla="*/ 7 w 29"/>
                  <a:gd name="T9" fmla="*/ 0 h 18"/>
                  <a:gd name="T10" fmla="*/ 0 w 29"/>
                  <a:gd name="T11" fmla="*/ 4 h 18"/>
                  <a:gd name="T12" fmla="*/ 7 w 29"/>
                  <a:gd name="T13" fmla="*/ 11 h 18"/>
                  <a:gd name="T14" fmla="*/ 11 w 29"/>
                  <a:gd name="T15" fmla="*/ 11 h 18"/>
                  <a:gd name="T16" fmla="*/ 14 w 29"/>
                  <a:gd name="T17" fmla="*/ 14 h 18"/>
                  <a:gd name="T18" fmla="*/ 18 w 29"/>
                  <a:gd name="T19" fmla="*/ 14 h 18"/>
                  <a:gd name="T20" fmla="*/ 22 w 29"/>
                  <a:gd name="T21" fmla="*/ 18 h 18"/>
                  <a:gd name="T22" fmla="*/ 29 w 29"/>
                  <a:gd name="T23" fmla="*/ 18 h 18"/>
                  <a:gd name="T24" fmla="*/ 25 w 29"/>
                  <a:gd name="T25" fmla="*/ 11 h 1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9"/>
                  <a:gd name="T40" fmla="*/ 0 h 18"/>
                  <a:gd name="T41" fmla="*/ 29 w 29"/>
                  <a:gd name="T42" fmla="*/ 18 h 1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9" h="18">
                    <a:moveTo>
                      <a:pt x="25" y="11"/>
                    </a:moveTo>
                    <a:lnTo>
                      <a:pt x="22" y="11"/>
                    </a:lnTo>
                    <a:lnTo>
                      <a:pt x="18" y="7"/>
                    </a:lnTo>
                    <a:lnTo>
                      <a:pt x="14" y="7"/>
                    </a:lnTo>
                    <a:lnTo>
                      <a:pt x="7" y="0"/>
                    </a:lnTo>
                    <a:lnTo>
                      <a:pt x="0" y="4"/>
                    </a:lnTo>
                    <a:lnTo>
                      <a:pt x="7" y="11"/>
                    </a:lnTo>
                    <a:lnTo>
                      <a:pt x="11" y="11"/>
                    </a:lnTo>
                    <a:lnTo>
                      <a:pt x="14" y="14"/>
                    </a:lnTo>
                    <a:lnTo>
                      <a:pt x="18" y="14"/>
                    </a:lnTo>
                    <a:lnTo>
                      <a:pt x="22" y="18"/>
                    </a:lnTo>
                    <a:lnTo>
                      <a:pt x="29" y="18"/>
                    </a:lnTo>
                    <a:lnTo>
                      <a:pt x="25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62" name="Freeform 196"/>
              <p:cNvSpPr>
                <a:spLocks/>
              </p:cNvSpPr>
              <p:nvPr/>
            </p:nvSpPr>
            <p:spPr bwMode="auto">
              <a:xfrm>
                <a:off x="3052" y="1651"/>
                <a:ext cx="18" cy="50"/>
              </a:xfrm>
              <a:custGeom>
                <a:avLst/>
                <a:gdLst>
                  <a:gd name="T0" fmla="*/ 11 w 18"/>
                  <a:gd name="T1" fmla="*/ 0 h 50"/>
                  <a:gd name="T2" fmla="*/ 11 w 18"/>
                  <a:gd name="T3" fmla="*/ 18 h 50"/>
                  <a:gd name="T4" fmla="*/ 15 w 18"/>
                  <a:gd name="T5" fmla="*/ 25 h 50"/>
                  <a:gd name="T6" fmla="*/ 7 w 18"/>
                  <a:gd name="T7" fmla="*/ 32 h 50"/>
                  <a:gd name="T8" fmla="*/ 7 w 18"/>
                  <a:gd name="T9" fmla="*/ 39 h 50"/>
                  <a:gd name="T10" fmla="*/ 0 w 18"/>
                  <a:gd name="T11" fmla="*/ 43 h 50"/>
                  <a:gd name="T12" fmla="*/ 4 w 18"/>
                  <a:gd name="T13" fmla="*/ 50 h 50"/>
                  <a:gd name="T14" fmla="*/ 11 w 18"/>
                  <a:gd name="T15" fmla="*/ 43 h 50"/>
                  <a:gd name="T16" fmla="*/ 15 w 18"/>
                  <a:gd name="T17" fmla="*/ 36 h 50"/>
                  <a:gd name="T18" fmla="*/ 18 w 18"/>
                  <a:gd name="T19" fmla="*/ 32 h 50"/>
                  <a:gd name="T20" fmla="*/ 18 w 18"/>
                  <a:gd name="T21" fmla="*/ 0 h 50"/>
                  <a:gd name="T22" fmla="*/ 11 w 18"/>
                  <a:gd name="T23" fmla="*/ 0 h 5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8"/>
                  <a:gd name="T37" fmla="*/ 0 h 50"/>
                  <a:gd name="T38" fmla="*/ 18 w 18"/>
                  <a:gd name="T39" fmla="*/ 50 h 50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8" h="50">
                    <a:moveTo>
                      <a:pt x="11" y="0"/>
                    </a:moveTo>
                    <a:lnTo>
                      <a:pt x="11" y="18"/>
                    </a:lnTo>
                    <a:lnTo>
                      <a:pt x="15" y="25"/>
                    </a:lnTo>
                    <a:lnTo>
                      <a:pt x="7" y="32"/>
                    </a:lnTo>
                    <a:lnTo>
                      <a:pt x="7" y="39"/>
                    </a:lnTo>
                    <a:lnTo>
                      <a:pt x="0" y="43"/>
                    </a:lnTo>
                    <a:lnTo>
                      <a:pt x="4" y="50"/>
                    </a:lnTo>
                    <a:lnTo>
                      <a:pt x="11" y="43"/>
                    </a:lnTo>
                    <a:lnTo>
                      <a:pt x="15" y="36"/>
                    </a:lnTo>
                    <a:lnTo>
                      <a:pt x="18" y="32"/>
                    </a:lnTo>
                    <a:lnTo>
                      <a:pt x="18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63" name="Freeform 197"/>
              <p:cNvSpPr>
                <a:spLocks/>
              </p:cNvSpPr>
              <p:nvPr/>
            </p:nvSpPr>
            <p:spPr bwMode="auto">
              <a:xfrm>
                <a:off x="3041" y="1636"/>
                <a:ext cx="29" cy="15"/>
              </a:xfrm>
              <a:custGeom>
                <a:avLst/>
                <a:gdLst>
                  <a:gd name="T0" fmla="*/ 0 w 29"/>
                  <a:gd name="T1" fmla="*/ 4 h 15"/>
                  <a:gd name="T2" fmla="*/ 4 w 29"/>
                  <a:gd name="T3" fmla="*/ 4 h 15"/>
                  <a:gd name="T4" fmla="*/ 8 w 29"/>
                  <a:gd name="T5" fmla="*/ 7 h 15"/>
                  <a:gd name="T6" fmla="*/ 15 w 29"/>
                  <a:gd name="T7" fmla="*/ 7 h 15"/>
                  <a:gd name="T8" fmla="*/ 18 w 29"/>
                  <a:gd name="T9" fmla="*/ 11 h 15"/>
                  <a:gd name="T10" fmla="*/ 22 w 29"/>
                  <a:gd name="T11" fmla="*/ 11 h 15"/>
                  <a:gd name="T12" fmla="*/ 22 w 29"/>
                  <a:gd name="T13" fmla="*/ 15 h 15"/>
                  <a:gd name="T14" fmla="*/ 29 w 29"/>
                  <a:gd name="T15" fmla="*/ 15 h 15"/>
                  <a:gd name="T16" fmla="*/ 26 w 29"/>
                  <a:gd name="T17" fmla="*/ 7 h 15"/>
                  <a:gd name="T18" fmla="*/ 26 w 29"/>
                  <a:gd name="T19" fmla="*/ 4 h 15"/>
                  <a:gd name="T20" fmla="*/ 15 w 29"/>
                  <a:gd name="T21" fmla="*/ 4 h 15"/>
                  <a:gd name="T22" fmla="*/ 11 w 29"/>
                  <a:gd name="T23" fmla="*/ 0 h 15"/>
                  <a:gd name="T24" fmla="*/ 4 w 29"/>
                  <a:gd name="T25" fmla="*/ 0 h 15"/>
                  <a:gd name="T26" fmla="*/ 8 w 29"/>
                  <a:gd name="T27" fmla="*/ 0 h 15"/>
                  <a:gd name="T28" fmla="*/ 0 w 29"/>
                  <a:gd name="T29" fmla="*/ 4 h 1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9"/>
                  <a:gd name="T46" fmla="*/ 0 h 15"/>
                  <a:gd name="T47" fmla="*/ 29 w 29"/>
                  <a:gd name="T48" fmla="*/ 15 h 15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9" h="15">
                    <a:moveTo>
                      <a:pt x="0" y="4"/>
                    </a:moveTo>
                    <a:lnTo>
                      <a:pt x="4" y="4"/>
                    </a:lnTo>
                    <a:lnTo>
                      <a:pt x="8" y="7"/>
                    </a:lnTo>
                    <a:lnTo>
                      <a:pt x="15" y="7"/>
                    </a:lnTo>
                    <a:lnTo>
                      <a:pt x="18" y="11"/>
                    </a:lnTo>
                    <a:lnTo>
                      <a:pt x="22" y="11"/>
                    </a:lnTo>
                    <a:lnTo>
                      <a:pt x="22" y="15"/>
                    </a:lnTo>
                    <a:lnTo>
                      <a:pt x="29" y="15"/>
                    </a:lnTo>
                    <a:lnTo>
                      <a:pt x="26" y="7"/>
                    </a:lnTo>
                    <a:lnTo>
                      <a:pt x="26" y="4"/>
                    </a:lnTo>
                    <a:lnTo>
                      <a:pt x="15" y="4"/>
                    </a:lnTo>
                    <a:lnTo>
                      <a:pt x="11" y="0"/>
                    </a:lnTo>
                    <a:lnTo>
                      <a:pt x="4" y="0"/>
                    </a:lnTo>
                    <a:lnTo>
                      <a:pt x="8" y="0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64" name="Freeform 198"/>
              <p:cNvSpPr>
                <a:spLocks/>
              </p:cNvSpPr>
              <p:nvPr/>
            </p:nvSpPr>
            <p:spPr bwMode="auto">
              <a:xfrm>
                <a:off x="3041" y="1625"/>
                <a:ext cx="26" cy="15"/>
              </a:xfrm>
              <a:custGeom>
                <a:avLst/>
                <a:gdLst>
                  <a:gd name="T0" fmla="*/ 18 w 26"/>
                  <a:gd name="T1" fmla="*/ 0 h 15"/>
                  <a:gd name="T2" fmla="*/ 22 w 26"/>
                  <a:gd name="T3" fmla="*/ 0 h 15"/>
                  <a:gd name="T4" fmla="*/ 11 w 26"/>
                  <a:gd name="T5" fmla="*/ 0 h 15"/>
                  <a:gd name="T6" fmla="*/ 8 w 26"/>
                  <a:gd name="T7" fmla="*/ 4 h 15"/>
                  <a:gd name="T8" fmla="*/ 4 w 26"/>
                  <a:gd name="T9" fmla="*/ 4 h 15"/>
                  <a:gd name="T10" fmla="*/ 0 w 26"/>
                  <a:gd name="T11" fmla="*/ 8 h 15"/>
                  <a:gd name="T12" fmla="*/ 0 w 26"/>
                  <a:gd name="T13" fmla="*/ 15 h 15"/>
                  <a:gd name="T14" fmla="*/ 8 w 26"/>
                  <a:gd name="T15" fmla="*/ 11 h 15"/>
                  <a:gd name="T16" fmla="*/ 11 w 26"/>
                  <a:gd name="T17" fmla="*/ 8 h 15"/>
                  <a:gd name="T18" fmla="*/ 18 w 26"/>
                  <a:gd name="T19" fmla="*/ 8 h 15"/>
                  <a:gd name="T20" fmla="*/ 26 w 26"/>
                  <a:gd name="T21" fmla="*/ 4 h 15"/>
                  <a:gd name="T22" fmla="*/ 18 w 26"/>
                  <a:gd name="T23" fmla="*/ 8 h 15"/>
                  <a:gd name="T24" fmla="*/ 22 w 26"/>
                  <a:gd name="T25" fmla="*/ 8 h 15"/>
                  <a:gd name="T26" fmla="*/ 26 w 26"/>
                  <a:gd name="T27" fmla="*/ 4 h 15"/>
                  <a:gd name="T28" fmla="*/ 18 w 26"/>
                  <a:gd name="T29" fmla="*/ 0 h 1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6"/>
                  <a:gd name="T46" fmla="*/ 0 h 15"/>
                  <a:gd name="T47" fmla="*/ 26 w 26"/>
                  <a:gd name="T48" fmla="*/ 15 h 15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6" h="15">
                    <a:moveTo>
                      <a:pt x="18" y="0"/>
                    </a:moveTo>
                    <a:lnTo>
                      <a:pt x="22" y="0"/>
                    </a:lnTo>
                    <a:lnTo>
                      <a:pt x="11" y="0"/>
                    </a:lnTo>
                    <a:lnTo>
                      <a:pt x="8" y="4"/>
                    </a:lnTo>
                    <a:lnTo>
                      <a:pt x="4" y="4"/>
                    </a:lnTo>
                    <a:lnTo>
                      <a:pt x="0" y="8"/>
                    </a:lnTo>
                    <a:lnTo>
                      <a:pt x="0" y="15"/>
                    </a:lnTo>
                    <a:lnTo>
                      <a:pt x="8" y="11"/>
                    </a:lnTo>
                    <a:lnTo>
                      <a:pt x="11" y="8"/>
                    </a:lnTo>
                    <a:lnTo>
                      <a:pt x="18" y="8"/>
                    </a:lnTo>
                    <a:lnTo>
                      <a:pt x="26" y="4"/>
                    </a:lnTo>
                    <a:lnTo>
                      <a:pt x="18" y="8"/>
                    </a:lnTo>
                    <a:lnTo>
                      <a:pt x="22" y="8"/>
                    </a:lnTo>
                    <a:lnTo>
                      <a:pt x="26" y="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65" name="Freeform 199"/>
              <p:cNvSpPr>
                <a:spLocks/>
              </p:cNvSpPr>
              <p:nvPr/>
            </p:nvSpPr>
            <p:spPr bwMode="auto">
              <a:xfrm>
                <a:off x="3059" y="1618"/>
                <a:ext cx="11" cy="11"/>
              </a:xfrm>
              <a:custGeom>
                <a:avLst/>
                <a:gdLst>
                  <a:gd name="T0" fmla="*/ 4 w 11"/>
                  <a:gd name="T1" fmla="*/ 4 h 11"/>
                  <a:gd name="T2" fmla="*/ 4 w 11"/>
                  <a:gd name="T3" fmla="*/ 7 h 11"/>
                  <a:gd name="T4" fmla="*/ 0 w 11"/>
                  <a:gd name="T5" fmla="*/ 7 h 11"/>
                  <a:gd name="T6" fmla="*/ 8 w 11"/>
                  <a:gd name="T7" fmla="*/ 11 h 11"/>
                  <a:gd name="T8" fmla="*/ 8 w 11"/>
                  <a:gd name="T9" fmla="*/ 7 h 11"/>
                  <a:gd name="T10" fmla="*/ 11 w 11"/>
                  <a:gd name="T11" fmla="*/ 4 h 11"/>
                  <a:gd name="T12" fmla="*/ 11 w 11"/>
                  <a:gd name="T13" fmla="*/ 0 h 11"/>
                  <a:gd name="T14" fmla="*/ 4 w 11"/>
                  <a:gd name="T15" fmla="*/ 4 h 1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1"/>
                  <a:gd name="T25" fmla="*/ 0 h 11"/>
                  <a:gd name="T26" fmla="*/ 11 w 11"/>
                  <a:gd name="T27" fmla="*/ 11 h 1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1" h="11">
                    <a:moveTo>
                      <a:pt x="4" y="4"/>
                    </a:moveTo>
                    <a:lnTo>
                      <a:pt x="4" y="7"/>
                    </a:lnTo>
                    <a:lnTo>
                      <a:pt x="0" y="7"/>
                    </a:lnTo>
                    <a:lnTo>
                      <a:pt x="8" y="11"/>
                    </a:lnTo>
                    <a:lnTo>
                      <a:pt x="8" y="7"/>
                    </a:lnTo>
                    <a:lnTo>
                      <a:pt x="11" y="4"/>
                    </a:lnTo>
                    <a:lnTo>
                      <a:pt x="11" y="0"/>
                    </a:lnTo>
                    <a:lnTo>
                      <a:pt x="4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66" name="Freeform 200"/>
              <p:cNvSpPr>
                <a:spLocks/>
              </p:cNvSpPr>
              <p:nvPr/>
            </p:nvSpPr>
            <p:spPr bwMode="auto">
              <a:xfrm>
                <a:off x="3041" y="1615"/>
                <a:ext cx="29" cy="7"/>
              </a:xfrm>
              <a:custGeom>
                <a:avLst/>
                <a:gdLst>
                  <a:gd name="T0" fmla="*/ 4 w 29"/>
                  <a:gd name="T1" fmla="*/ 7 h 7"/>
                  <a:gd name="T2" fmla="*/ 8 w 29"/>
                  <a:gd name="T3" fmla="*/ 7 h 7"/>
                  <a:gd name="T4" fmla="*/ 11 w 29"/>
                  <a:gd name="T5" fmla="*/ 3 h 7"/>
                  <a:gd name="T6" fmla="*/ 15 w 29"/>
                  <a:gd name="T7" fmla="*/ 3 h 7"/>
                  <a:gd name="T8" fmla="*/ 18 w 29"/>
                  <a:gd name="T9" fmla="*/ 7 h 7"/>
                  <a:gd name="T10" fmla="*/ 22 w 29"/>
                  <a:gd name="T11" fmla="*/ 7 h 7"/>
                  <a:gd name="T12" fmla="*/ 29 w 29"/>
                  <a:gd name="T13" fmla="*/ 3 h 7"/>
                  <a:gd name="T14" fmla="*/ 26 w 29"/>
                  <a:gd name="T15" fmla="*/ 3 h 7"/>
                  <a:gd name="T16" fmla="*/ 22 w 29"/>
                  <a:gd name="T17" fmla="*/ 0 h 7"/>
                  <a:gd name="T18" fmla="*/ 0 w 29"/>
                  <a:gd name="T19" fmla="*/ 0 h 7"/>
                  <a:gd name="T20" fmla="*/ 0 w 29"/>
                  <a:gd name="T21" fmla="*/ 3 h 7"/>
                  <a:gd name="T22" fmla="*/ 0 w 29"/>
                  <a:gd name="T23" fmla="*/ 0 h 7"/>
                  <a:gd name="T24" fmla="*/ 0 w 29"/>
                  <a:gd name="T25" fmla="*/ 3 h 7"/>
                  <a:gd name="T26" fmla="*/ 4 w 29"/>
                  <a:gd name="T27" fmla="*/ 7 h 7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29"/>
                  <a:gd name="T43" fmla="*/ 0 h 7"/>
                  <a:gd name="T44" fmla="*/ 29 w 29"/>
                  <a:gd name="T45" fmla="*/ 7 h 7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29" h="7">
                    <a:moveTo>
                      <a:pt x="4" y="7"/>
                    </a:moveTo>
                    <a:lnTo>
                      <a:pt x="8" y="7"/>
                    </a:lnTo>
                    <a:lnTo>
                      <a:pt x="11" y="3"/>
                    </a:lnTo>
                    <a:lnTo>
                      <a:pt x="15" y="3"/>
                    </a:lnTo>
                    <a:lnTo>
                      <a:pt x="18" y="7"/>
                    </a:lnTo>
                    <a:lnTo>
                      <a:pt x="22" y="7"/>
                    </a:lnTo>
                    <a:lnTo>
                      <a:pt x="29" y="3"/>
                    </a:lnTo>
                    <a:lnTo>
                      <a:pt x="26" y="3"/>
                    </a:lnTo>
                    <a:lnTo>
                      <a:pt x="22" y="0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4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67" name="Freeform 201"/>
              <p:cNvSpPr>
                <a:spLocks/>
              </p:cNvSpPr>
              <p:nvPr/>
            </p:nvSpPr>
            <p:spPr bwMode="auto">
              <a:xfrm>
                <a:off x="3027" y="1618"/>
                <a:ext cx="18" cy="22"/>
              </a:xfrm>
              <a:custGeom>
                <a:avLst/>
                <a:gdLst>
                  <a:gd name="T0" fmla="*/ 4 w 18"/>
                  <a:gd name="T1" fmla="*/ 7 h 22"/>
                  <a:gd name="T2" fmla="*/ 11 w 18"/>
                  <a:gd name="T3" fmla="*/ 11 h 22"/>
                  <a:gd name="T4" fmla="*/ 18 w 18"/>
                  <a:gd name="T5" fmla="*/ 4 h 22"/>
                  <a:gd name="T6" fmla="*/ 14 w 18"/>
                  <a:gd name="T7" fmla="*/ 0 h 22"/>
                  <a:gd name="T8" fmla="*/ 7 w 18"/>
                  <a:gd name="T9" fmla="*/ 4 h 22"/>
                  <a:gd name="T10" fmla="*/ 11 w 18"/>
                  <a:gd name="T11" fmla="*/ 7 h 22"/>
                  <a:gd name="T12" fmla="*/ 4 w 18"/>
                  <a:gd name="T13" fmla="*/ 7 h 22"/>
                  <a:gd name="T14" fmla="*/ 0 w 18"/>
                  <a:gd name="T15" fmla="*/ 22 h 22"/>
                  <a:gd name="T16" fmla="*/ 11 w 18"/>
                  <a:gd name="T17" fmla="*/ 11 h 22"/>
                  <a:gd name="T18" fmla="*/ 4 w 18"/>
                  <a:gd name="T19" fmla="*/ 7 h 2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"/>
                  <a:gd name="T31" fmla="*/ 0 h 22"/>
                  <a:gd name="T32" fmla="*/ 18 w 18"/>
                  <a:gd name="T33" fmla="*/ 22 h 2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" h="22">
                    <a:moveTo>
                      <a:pt x="4" y="7"/>
                    </a:moveTo>
                    <a:lnTo>
                      <a:pt x="11" y="11"/>
                    </a:lnTo>
                    <a:lnTo>
                      <a:pt x="18" y="4"/>
                    </a:lnTo>
                    <a:lnTo>
                      <a:pt x="14" y="0"/>
                    </a:lnTo>
                    <a:lnTo>
                      <a:pt x="7" y="4"/>
                    </a:lnTo>
                    <a:lnTo>
                      <a:pt x="11" y="7"/>
                    </a:lnTo>
                    <a:lnTo>
                      <a:pt x="4" y="7"/>
                    </a:lnTo>
                    <a:lnTo>
                      <a:pt x="0" y="22"/>
                    </a:lnTo>
                    <a:lnTo>
                      <a:pt x="11" y="11"/>
                    </a:lnTo>
                    <a:lnTo>
                      <a:pt x="4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68" name="Freeform 202"/>
              <p:cNvSpPr>
                <a:spLocks/>
              </p:cNvSpPr>
              <p:nvPr/>
            </p:nvSpPr>
            <p:spPr bwMode="auto">
              <a:xfrm>
                <a:off x="3031" y="1579"/>
                <a:ext cx="25" cy="46"/>
              </a:xfrm>
              <a:custGeom>
                <a:avLst/>
                <a:gdLst>
                  <a:gd name="T0" fmla="*/ 21 w 25"/>
                  <a:gd name="T1" fmla="*/ 0 h 46"/>
                  <a:gd name="T2" fmla="*/ 18 w 25"/>
                  <a:gd name="T3" fmla="*/ 0 h 46"/>
                  <a:gd name="T4" fmla="*/ 14 w 25"/>
                  <a:gd name="T5" fmla="*/ 3 h 46"/>
                  <a:gd name="T6" fmla="*/ 10 w 25"/>
                  <a:gd name="T7" fmla="*/ 10 h 46"/>
                  <a:gd name="T8" fmla="*/ 7 w 25"/>
                  <a:gd name="T9" fmla="*/ 18 h 46"/>
                  <a:gd name="T10" fmla="*/ 7 w 25"/>
                  <a:gd name="T11" fmla="*/ 25 h 46"/>
                  <a:gd name="T12" fmla="*/ 3 w 25"/>
                  <a:gd name="T13" fmla="*/ 32 h 46"/>
                  <a:gd name="T14" fmla="*/ 3 w 25"/>
                  <a:gd name="T15" fmla="*/ 43 h 46"/>
                  <a:gd name="T16" fmla="*/ 0 w 25"/>
                  <a:gd name="T17" fmla="*/ 46 h 46"/>
                  <a:gd name="T18" fmla="*/ 7 w 25"/>
                  <a:gd name="T19" fmla="*/ 46 h 46"/>
                  <a:gd name="T20" fmla="*/ 10 w 25"/>
                  <a:gd name="T21" fmla="*/ 43 h 46"/>
                  <a:gd name="T22" fmla="*/ 10 w 25"/>
                  <a:gd name="T23" fmla="*/ 32 h 46"/>
                  <a:gd name="T24" fmla="*/ 14 w 25"/>
                  <a:gd name="T25" fmla="*/ 25 h 46"/>
                  <a:gd name="T26" fmla="*/ 14 w 25"/>
                  <a:gd name="T27" fmla="*/ 21 h 46"/>
                  <a:gd name="T28" fmla="*/ 18 w 25"/>
                  <a:gd name="T29" fmla="*/ 14 h 46"/>
                  <a:gd name="T30" fmla="*/ 21 w 25"/>
                  <a:gd name="T31" fmla="*/ 7 h 46"/>
                  <a:gd name="T32" fmla="*/ 25 w 25"/>
                  <a:gd name="T33" fmla="*/ 3 h 46"/>
                  <a:gd name="T34" fmla="*/ 21 w 25"/>
                  <a:gd name="T35" fmla="*/ 3 h 46"/>
                  <a:gd name="T36" fmla="*/ 21 w 25"/>
                  <a:gd name="T37" fmla="*/ 0 h 46"/>
                  <a:gd name="T38" fmla="*/ 18 w 25"/>
                  <a:gd name="T39" fmla="*/ 0 h 46"/>
                  <a:gd name="T40" fmla="*/ 21 w 25"/>
                  <a:gd name="T41" fmla="*/ 0 h 4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5"/>
                  <a:gd name="T64" fmla="*/ 0 h 46"/>
                  <a:gd name="T65" fmla="*/ 25 w 25"/>
                  <a:gd name="T66" fmla="*/ 46 h 4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5" h="46">
                    <a:moveTo>
                      <a:pt x="21" y="0"/>
                    </a:moveTo>
                    <a:lnTo>
                      <a:pt x="18" y="0"/>
                    </a:lnTo>
                    <a:lnTo>
                      <a:pt x="14" y="3"/>
                    </a:lnTo>
                    <a:lnTo>
                      <a:pt x="10" y="10"/>
                    </a:lnTo>
                    <a:lnTo>
                      <a:pt x="7" y="18"/>
                    </a:lnTo>
                    <a:lnTo>
                      <a:pt x="7" y="25"/>
                    </a:lnTo>
                    <a:lnTo>
                      <a:pt x="3" y="32"/>
                    </a:lnTo>
                    <a:lnTo>
                      <a:pt x="3" y="43"/>
                    </a:lnTo>
                    <a:lnTo>
                      <a:pt x="0" y="46"/>
                    </a:lnTo>
                    <a:lnTo>
                      <a:pt x="7" y="46"/>
                    </a:lnTo>
                    <a:lnTo>
                      <a:pt x="10" y="43"/>
                    </a:lnTo>
                    <a:lnTo>
                      <a:pt x="10" y="32"/>
                    </a:lnTo>
                    <a:lnTo>
                      <a:pt x="14" y="25"/>
                    </a:lnTo>
                    <a:lnTo>
                      <a:pt x="14" y="21"/>
                    </a:lnTo>
                    <a:lnTo>
                      <a:pt x="18" y="14"/>
                    </a:lnTo>
                    <a:lnTo>
                      <a:pt x="21" y="7"/>
                    </a:lnTo>
                    <a:lnTo>
                      <a:pt x="25" y="3"/>
                    </a:lnTo>
                    <a:lnTo>
                      <a:pt x="21" y="3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" name="Group 404"/>
            <p:cNvGrpSpPr>
              <a:grpSpLocks/>
            </p:cNvGrpSpPr>
            <p:nvPr/>
          </p:nvGrpSpPr>
          <p:grpSpPr bwMode="auto">
            <a:xfrm>
              <a:off x="2502" y="1550"/>
              <a:ext cx="917" cy="1173"/>
              <a:chOff x="2502" y="1550"/>
              <a:chExt cx="917" cy="1173"/>
            </a:xfrm>
          </p:grpSpPr>
          <p:sp>
            <p:nvSpPr>
              <p:cNvPr id="11469" name="Freeform 204"/>
              <p:cNvSpPr>
                <a:spLocks/>
              </p:cNvSpPr>
              <p:nvPr/>
            </p:nvSpPr>
            <p:spPr bwMode="auto">
              <a:xfrm>
                <a:off x="3052" y="1575"/>
                <a:ext cx="29" cy="18"/>
              </a:xfrm>
              <a:custGeom>
                <a:avLst/>
                <a:gdLst>
                  <a:gd name="T0" fmla="*/ 29 w 29"/>
                  <a:gd name="T1" fmla="*/ 18 h 18"/>
                  <a:gd name="T2" fmla="*/ 25 w 29"/>
                  <a:gd name="T3" fmla="*/ 14 h 18"/>
                  <a:gd name="T4" fmla="*/ 25 w 29"/>
                  <a:gd name="T5" fmla="*/ 11 h 18"/>
                  <a:gd name="T6" fmla="*/ 22 w 29"/>
                  <a:gd name="T7" fmla="*/ 4 h 18"/>
                  <a:gd name="T8" fmla="*/ 15 w 29"/>
                  <a:gd name="T9" fmla="*/ 4 h 18"/>
                  <a:gd name="T10" fmla="*/ 7 w 29"/>
                  <a:gd name="T11" fmla="*/ 0 h 18"/>
                  <a:gd name="T12" fmla="*/ 4 w 29"/>
                  <a:gd name="T13" fmla="*/ 0 h 18"/>
                  <a:gd name="T14" fmla="*/ 0 w 29"/>
                  <a:gd name="T15" fmla="*/ 4 h 18"/>
                  <a:gd name="T16" fmla="*/ 0 w 29"/>
                  <a:gd name="T17" fmla="*/ 7 h 18"/>
                  <a:gd name="T18" fmla="*/ 11 w 29"/>
                  <a:gd name="T19" fmla="*/ 7 h 18"/>
                  <a:gd name="T20" fmla="*/ 15 w 29"/>
                  <a:gd name="T21" fmla="*/ 11 h 18"/>
                  <a:gd name="T22" fmla="*/ 18 w 29"/>
                  <a:gd name="T23" fmla="*/ 11 h 18"/>
                  <a:gd name="T24" fmla="*/ 18 w 29"/>
                  <a:gd name="T25" fmla="*/ 18 h 18"/>
                  <a:gd name="T26" fmla="*/ 29 w 29"/>
                  <a:gd name="T27" fmla="*/ 18 h 18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29"/>
                  <a:gd name="T43" fmla="*/ 0 h 18"/>
                  <a:gd name="T44" fmla="*/ 29 w 29"/>
                  <a:gd name="T45" fmla="*/ 18 h 18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29" h="18">
                    <a:moveTo>
                      <a:pt x="29" y="18"/>
                    </a:moveTo>
                    <a:lnTo>
                      <a:pt x="25" y="14"/>
                    </a:lnTo>
                    <a:lnTo>
                      <a:pt x="25" y="11"/>
                    </a:lnTo>
                    <a:lnTo>
                      <a:pt x="22" y="4"/>
                    </a:lnTo>
                    <a:lnTo>
                      <a:pt x="15" y="4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11" y="7"/>
                    </a:lnTo>
                    <a:lnTo>
                      <a:pt x="15" y="11"/>
                    </a:lnTo>
                    <a:lnTo>
                      <a:pt x="18" y="11"/>
                    </a:lnTo>
                    <a:lnTo>
                      <a:pt x="18" y="18"/>
                    </a:lnTo>
                    <a:lnTo>
                      <a:pt x="29" y="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70" name="Freeform 205"/>
              <p:cNvSpPr>
                <a:spLocks/>
              </p:cNvSpPr>
              <p:nvPr/>
            </p:nvSpPr>
            <p:spPr bwMode="auto">
              <a:xfrm>
                <a:off x="3070" y="1593"/>
                <a:ext cx="15" cy="18"/>
              </a:xfrm>
              <a:custGeom>
                <a:avLst/>
                <a:gdLst>
                  <a:gd name="T0" fmla="*/ 11 w 15"/>
                  <a:gd name="T1" fmla="*/ 7 h 18"/>
                  <a:gd name="T2" fmla="*/ 11 w 15"/>
                  <a:gd name="T3" fmla="*/ 0 h 18"/>
                  <a:gd name="T4" fmla="*/ 4 w 15"/>
                  <a:gd name="T5" fmla="*/ 0 h 18"/>
                  <a:gd name="T6" fmla="*/ 0 w 15"/>
                  <a:gd name="T7" fmla="*/ 7 h 18"/>
                  <a:gd name="T8" fmla="*/ 11 w 15"/>
                  <a:gd name="T9" fmla="*/ 18 h 18"/>
                  <a:gd name="T10" fmla="*/ 15 w 15"/>
                  <a:gd name="T11" fmla="*/ 14 h 18"/>
                  <a:gd name="T12" fmla="*/ 11 w 15"/>
                  <a:gd name="T13" fmla="*/ 18 h 18"/>
                  <a:gd name="T14" fmla="*/ 15 w 15"/>
                  <a:gd name="T15" fmla="*/ 14 h 18"/>
                  <a:gd name="T16" fmla="*/ 11 w 15"/>
                  <a:gd name="T17" fmla="*/ 7 h 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18"/>
                  <a:gd name="T29" fmla="*/ 15 w 15"/>
                  <a:gd name="T30" fmla="*/ 18 h 1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18">
                    <a:moveTo>
                      <a:pt x="11" y="7"/>
                    </a:moveTo>
                    <a:lnTo>
                      <a:pt x="11" y="0"/>
                    </a:lnTo>
                    <a:lnTo>
                      <a:pt x="4" y="0"/>
                    </a:lnTo>
                    <a:lnTo>
                      <a:pt x="0" y="7"/>
                    </a:lnTo>
                    <a:lnTo>
                      <a:pt x="11" y="18"/>
                    </a:lnTo>
                    <a:lnTo>
                      <a:pt x="15" y="14"/>
                    </a:lnTo>
                    <a:lnTo>
                      <a:pt x="11" y="18"/>
                    </a:lnTo>
                    <a:lnTo>
                      <a:pt x="15" y="14"/>
                    </a:lnTo>
                    <a:lnTo>
                      <a:pt x="11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71" name="Freeform 206"/>
              <p:cNvSpPr>
                <a:spLocks/>
              </p:cNvSpPr>
              <p:nvPr/>
            </p:nvSpPr>
            <p:spPr bwMode="auto">
              <a:xfrm>
                <a:off x="3077" y="1579"/>
                <a:ext cx="11" cy="28"/>
              </a:xfrm>
              <a:custGeom>
                <a:avLst/>
                <a:gdLst>
                  <a:gd name="T0" fmla="*/ 4 w 11"/>
                  <a:gd name="T1" fmla="*/ 0 h 28"/>
                  <a:gd name="T2" fmla="*/ 0 w 11"/>
                  <a:gd name="T3" fmla="*/ 0 h 28"/>
                  <a:gd name="T4" fmla="*/ 4 w 11"/>
                  <a:gd name="T5" fmla="*/ 7 h 28"/>
                  <a:gd name="T6" fmla="*/ 8 w 11"/>
                  <a:gd name="T7" fmla="*/ 14 h 28"/>
                  <a:gd name="T8" fmla="*/ 8 w 11"/>
                  <a:gd name="T9" fmla="*/ 21 h 28"/>
                  <a:gd name="T10" fmla="*/ 4 w 11"/>
                  <a:gd name="T11" fmla="*/ 21 h 28"/>
                  <a:gd name="T12" fmla="*/ 8 w 11"/>
                  <a:gd name="T13" fmla="*/ 28 h 28"/>
                  <a:gd name="T14" fmla="*/ 11 w 11"/>
                  <a:gd name="T15" fmla="*/ 21 h 28"/>
                  <a:gd name="T16" fmla="*/ 11 w 11"/>
                  <a:gd name="T17" fmla="*/ 0 h 28"/>
                  <a:gd name="T18" fmla="*/ 4 w 11"/>
                  <a:gd name="T19" fmla="*/ 0 h 2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1"/>
                  <a:gd name="T31" fmla="*/ 0 h 28"/>
                  <a:gd name="T32" fmla="*/ 11 w 11"/>
                  <a:gd name="T33" fmla="*/ 28 h 2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1" h="28">
                    <a:moveTo>
                      <a:pt x="4" y="0"/>
                    </a:moveTo>
                    <a:lnTo>
                      <a:pt x="0" y="0"/>
                    </a:lnTo>
                    <a:lnTo>
                      <a:pt x="4" y="7"/>
                    </a:lnTo>
                    <a:lnTo>
                      <a:pt x="8" y="14"/>
                    </a:lnTo>
                    <a:lnTo>
                      <a:pt x="8" y="21"/>
                    </a:lnTo>
                    <a:lnTo>
                      <a:pt x="4" y="21"/>
                    </a:lnTo>
                    <a:lnTo>
                      <a:pt x="8" y="28"/>
                    </a:lnTo>
                    <a:lnTo>
                      <a:pt x="11" y="21"/>
                    </a:lnTo>
                    <a:lnTo>
                      <a:pt x="11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72" name="Freeform 207"/>
              <p:cNvSpPr>
                <a:spLocks/>
              </p:cNvSpPr>
              <p:nvPr/>
            </p:nvSpPr>
            <p:spPr bwMode="auto">
              <a:xfrm>
                <a:off x="3041" y="1564"/>
                <a:ext cx="47" cy="15"/>
              </a:xfrm>
              <a:custGeom>
                <a:avLst/>
                <a:gdLst>
                  <a:gd name="T0" fmla="*/ 8 w 47"/>
                  <a:gd name="T1" fmla="*/ 11 h 15"/>
                  <a:gd name="T2" fmla="*/ 8 w 47"/>
                  <a:gd name="T3" fmla="*/ 7 h 15"/>
                  <a:gd name="T4" fmla="*/ 29 w 47"/>
                  <a:gd name="T5" fmla="*/ 7 h 15"/>
                  <a:gd name="T6" fmla="*/ 36 w 47"/>
                  <a:gd name="T7" fmla="*/ 15 h 15"/>
                  <a:gd name="T8" fmla="*/ 47 w 47"/>
                  <a:gd name="T9" fmla="*/ 15 h 15"/>
                  <a:gd name="T10" fmla="*/ 36 w 47"/>
                  <a:gd name="T11" fmla="*/ 4 h 15"/>
                  <a:gd name="T12" fmla="*/ 29 w 47"/>
                  <a:gd name="T13" fmla="*/ 0 h 15"/>
                  <a:gd name="T14" fmla="*/ 8 w 47"/>
                  <a:gd name="T15" fmla="*/ 0 h 15"/>
                  <a:gd name="T16" fmla="*/ 0 w 47"/>
                  <a:gd name="T17" fmla="*/ 4 h 15"/>
                  <a:gd name="T18" fmla="*/ 8 w 47"/>
                  <a:gd name="T19" fmla="*/ 11 h 1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7"/>
                  <a:gd name="T31" fmla="*/ 0 h 15"/>
                  <a:gd name="T32" fmla="*/ 47 w 47"/>
                  <a:gd name="T33" fmla="*/ 15 h 1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7" h="15">
                    <a:moveTo>
                      <a:pt x="8" y="11"/>
                    </a:moveTo>
                    <a:lnTo>
                      <a:pt x="8" y="7"/>
                    </a:lnTo>
                    <a:lnTo>
                      <a:pt x="29" y="7"/>
                    </a:lnTo>
                    <a:lnTo>
                      <a:pt x="36" y="15"/>
                    </a:lnTo>
                    <a:lnTo>
                      <a:pt x="47" y="15"/>
                    </a:lnTo>
                    <a:lnTo>
                      <a:pt x="36" y="4"/>
                    </a:lnTo>
                    <a:lnTo>
                      <a:pt x="29" y="0"/>
                    </a:lnTo>
                    <a:lnTo>
                      <a:pt x="8" y="0"/>
                    </a:lnTo>
                    <a:lnTo>
                      <a:pt x="0" y="4"/>
                    </a:lnTo>
                    <a:lnTo>
                      <a:pt x="8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73" name="Freeform 208"/>
              <p:cNvSpPr>
                <a:spLocks/>
              </p:cNvSpPr>
              <p:nvPr/>
            </p:nvSpPr>
            <p:spPr bwMode="auto">
              <a:xfrm>
                <a:off x="3016" y="1568"/>
                <a:ext cx="33" cy="97"/>
              </a:xfrm>
              <a:custGeom>
                <a:avLst/>
                <a:gdLst>
                  <a:gd name="T0" fmla="*/ 0 w 33"/>
                  <a:gd name="T1" fmla="*/ 79 h 97"/>
                  <a:gd name="T2" fmla="*/ 7 w 33"/>
                  <a:gd name="T3" fmla="*/ 79 h 97"/>
                  <a:gd name="T4" fmla="*/ 7 w 33"/>
                  <a:gd name="T5" fmla="*/ 72 h 97"/>
                  <a:gd name="T6" fmla="*/ 11 w 33"/>
                  <a:gd name="T7" fmla="*/ 61 h 97"/>
                  <a:gd name="T8" fmla="*/ 11 w 33"/>
                  <a:gd name="T9" fmla="*/ 54 h 97"/>
                  <a:gd name="T10" fmla="*/ 15 w 33"/>
                  <a:gd name="T11" fmla="*/ 43 h 97"/>
                  <a:gd name="T12" fmla="*/ 18 w 33"/>
                  <a:gd name="T13" fmla="*/ 32 h 97"/>
                  <a:gd name="T14" fmla="*/ 22 w 33"/>
                  <a:gd name="T15" fmla="*/ 21 h 97"/>
                  <a:gd name="T16" fmla="*/ 25 w 33"/>
                  <a:gd name="T17" fmla="*/ 14 h 97"/>
                  <a:gd name="T18" fmla="*/ 33 w 33"/>
                  <a:gd name="T19" fmla="*/ 7 h 97"/>
                  <a:gd name="T20" fmla="*/ 25 w 33"/>
                  <a:gd name="T21" fmla="*/ 0 h 97"/>
                  <a:gd name="T22" fmla="*/ 18 w 33"/>
                  <a:gd name="T23" fmla="*/ 11 h 97"/>
                  <a:gd name="T24" fmla="*/ 15 w 33"/>
                  <a:gd name="T25" fmla="*/ 21 h 97"/>
                  <a:gd name="T26" fmla="*/ 11 w 33"/>
                  <a:gd name="T27" fmla="*/ 32 h 97"/>
                  <a:gd name="T28" fmla="*/ 7 w 33"/>
                  <a:gd name="T29" fmla="*/ 43 h 97"/>
                  <a:gd name="T30" fmla="*/ 7 w 33"/>
                  <a:gd name="T31" fmla="*/ 50 h 97"/>
                  <a:gd name="T32" fmla="*/ 4 w 33"/>
                  <a:gd name="T33" fmla="*/ 61 h 97"/>
                  <a:gd name="T34" fmla="*/ 0 w 33"/>
                  <a:gd name="T35" fmla="*/ 72 h 97"/>
                  <a:gd name="T36" fmla="*/ 0 w 33"/>
                  <a:gd name="T37" fmla="*/ 79 h 97"/>
                  <a:gd name="T38" fmla="*/ 7 w 33"/>
                  <a:gd name="T39" fmla="*/ 79 h 97"/>
                  <a:gd name="T40" fmla="*/ 0 w 33"/>
                  <a:gd name="T41" fmla="*/ 79 h 97"/>
                  <a:gd name="T42" fmla="*/ 0 w 33"/>
                  <a:gd name="T43" fmla="*/ 97 h 97"/>
                  <a:gd name="T44" fmla="*/ 7 w 33"/>
                  <a:gd name="T45" fmla="*/ 79 h 97"/>
                  <a:gd name="T46" fmla="*/ 0 w 33"/>
                  <a:gd name="T47" fmla="*/ 79 h 97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3"/>
                  <a:gd name="T73" fmla="*/ 0 h 97"/>
                  <a:gd name="T74" fmla="*/ 33 w 33"/>
                  <a:gd name="T75" fmla="*/ 97 h 97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3" h="97">
                    <a:moveTo>
                      <a:pt x="0" y="79"/>
                    </a:moveTo>
                    <a:lnTo>
                      <a:pt x="7" y="79"/>
                    </a:lnTo>
                    <a:lnTo>
                      <a:pt x="7" y="72"/>
                    </a:lnTo>
                    <a:lnTo>
                      <a:pt x="11" y="61"/>
                    </a:lnTo>
                    <a:lnTo>
                      <a:pt x="11" y="54"/>
                    </a:lnTo>
                    <a:lnTo>
                      <a:pt x="15" y="43"/>
                    </a:lnTo>
                    <a:lnTo>
                      <a:pt x="18" y="32"/>
                    </a:lnTo>
                    <a:lnTo>
                      <a:pt x="22" y="21"/>
                    </a:lnTo>
                    <a:lnTo>
                      <a:pt x="25" y="14"/>
                    </a:lnTo>
                    <a:lnTo>
                      <a:pt x="33" y="7"/>
                    </a:lnTo>
                    <a:lnTo>
                      <a:pt x="25" y="0"/>
                    </a:lnTo>
                    <a:lnTo>
                      <a:pt x="18" y="11"/>
                    </a:lnTo>
                    <a:lnTo>
                      <a:pt x="15" y="21"/>
                    </a:lnTo>
                    <a:lnTo>
                      <a:pt x="11" y="32"/>
                    </a:lnTo>
                    <a:lnTo>
                      <a:pt x="7" y="43"/>
                    </a:lnTo>
                    <a:lnTo>
                      <a:pt x="7" y="50"/>
                    </a:lnTo>
                    <a:lnTo>
                      <a:pt x="4" y="61"/>
                    </a:lnTo>
                    <a:lnTo>
                      <a:pt x="0" y="72"/>
                    </a:lnTo>
                    <a:lnTo>
                      <a:pt x="0" y="79"/>
                    </a:lnTo>
                    <a:lnTo>
                      <a:pt x="7" y="79"/>
                    </a:lnTo>
                    <a:lnTo>
                      <a:pt x="0" y="79"/>
                    </a:lnTo>
                    <a:lnTo>
                      <a:pt x="0" y="97"/>
                    </a:lnTo>
                    <a:lnTo>
                      <a:pt x="7" y="79"/>
                    </a:lnTo>
                    <a:lnTo>
                      <a:pt x="0" y="7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74" name="Freeform 209"/>
              <p:cNvSpPr>
                <a:spLocks/>
              </p:cNvSpPr>
              <p:nvPr/>
            </p:nvSpPr>
            <p:spPr bwMode="auto">
              <a:xfrm>
                <a:off x="3013" y="1550"/>
                <a:ext cx="36" cy="97"/>
              </a:xfrm>
              <a:custGeom>
                <a:avLst/>
                <a:gdLst>
                  <a:gd name="T0" fmla="*/ 36 w 36"/>
                  <a:gd name="T1" fmla="*/ 0 h 97"/>
                  <a:gd name="T2" fmla="*/ 32 w 36"/>
                  <a:gd name="T3" fmla="*/ 0 h 97"/>
                  <a:gd name="T4" fmla="*/ 21 w 36"/>
                  <a:gd name="T5" fmla="*/ 11 h 97"/>
                  <a:gd name="T6" fmla="*/ 14 w 36"/>
                  <a:gd name="T7" fmla="*/ 21 h 97"/>
                  <a:gd name="T8" fmla="*/ 10 w 36"/>
                  <a:gd name="T9" fmla="*/ 32 h 97"/>
                  <a:gd name="T10" fmla="*/ 7 w 36"/>
                  <a:gd name="T11" fmla="*/ 47 h 97"/>
                  <a:gd name="T12" fmla="*/ 3 w 36"/>
                  <a:gd name="T13" fmla="*/ 57 h 97"/>
                  <a:gd name="T14" fmla="*/ 0 w 36"/>
                  <a:gd name="T15" fmla="*/ 72 h 97"/>
                  <a:gd name="T16" fmla="*/ 0 w 36"/>
                  <a:gd name="T17" fmla="*/ 86 h 97"/>
                  <a:gd name="T18" fmla="*/ 3 w 36"/>
                  <a:gd name="T19" fmla="*/ 97 h 97"/>
                  <a:gd name="T20" fmla="*/ 10 w 36"/>
                  <a:gd name="T21" fmla="*/ 97 h 97"/>
                  <a:gd name="T22" fmla="*/ 7 w 36"/>
                  <a:gd name="T23" fmla="*/ 86 h 97"/>
                  <a:gd name="T24" fmla="*/ 7 w 36"/>
                  <a:gd name="T25" fmla="*/ 72 h 97"/>
                  <a:gd name="T26" fmla="*/ 10 w 36"/>
                  <a:gd name="T27" fmla="*/ 61 h 97"/>
                  <a:gd name="T28" fmla="*/ 14 w 36"/>
                  <a:gd name="T29" fmla="*/ 47 h 97"/>
                  <a:gd name="T30" fmla="*/ 18 w 36"/>
                  <a:gd name="T31" fmla="*/ 36 h 97"/>
                  <a:gd name="T32" fmla="*/ 21 w 36"/>
                  <a:gd name="T33" fmla="*/ 25 h 97"/>
                  <a:gd name="T34" fmla="*/ 28 w 36"/>
                  <a:gd name="T35" fmla="*/ 14 h 97"/>
                  <a:gd name="T36" fmla="*/ 36 w 36"/>
                  <a:gd name="T37" fmla="*/ 7 h 97"/>
                  <a:gd name="T38" fmla="*/ 36 w 36"/>
                  <a:gd name="T39" fmla="*/ 0 h 97"/>
                  <a:gd name="T40" fmla="*/ 32 w 36"/>
                  <a:gd name="T41" fmla="*/ 0 h 97"/>
                  <a:gd name="T42" fmla="*/ 36 w 36"/>
                  <a:gd name="T43" fmla="*/ 0 h 9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6"/>
                  <a:gd name="T67" fmla="*/ 0 h 97"/>
                  <a:gd name="T68" fmla="*/ 36 w 36"/>
                  <a:gd name="T69" fmla="*/ 97 h 9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6" h="97">
                    <a:moveTo>
                      <a:pt x="36" y="0"/>
                    </a:moveTo>
                    <a:lnTo>
                      <a:pt x="32" y="0"/>
                    </a:lnTo>
                    <a:lnTo>
                      <a:pt x="21" y="11"/>
                    </a:lnTo>
                    <a:lnTo>
                      <a:pt x="14" y="21"/>
                    </a:lnTo>
                    <a:lnTo>
                      <a:pt x="10" y="32"/>
                    </a:lnTo>
                    <a:lnTo>
                      <a:pt x="7" y="47"/>
                    </a:lnTo>
                    <a:lnTo>
                      <a:pt x="3" y="57"/>
                    </a:lnTo>
                    <a:lnTo>
                      <a:pt x="0" y="72"/>
                    </a:lnTo>
                    <a:lnTo>
                      <a:pt x="0" y="86"/>
                    </a:lnTo>
                    <a:lnTo>
                      <a:pt x="3" y="97"/>
                    </a:lnTo>
                    <a:lnTo>
                      <a:pt x="10" y="97"/>
                    </a:lnTo>
                    <a:lnTo>
                      <a:pt x="7" y="86"/>
                    </a:lnTo>
                    <a:lnTo>
                      <a:pt x="7" y="72"/>
                    </a:lnTo>
                    <a:lnTo>
                      <a:pt x="10" y="61"/>
                    </a:lnTo>
                    <a:lnTo>
                      <a:pt x="14" y="47"/>
                    </a:lnTo>
                    <a:lnTo>
                      <a:pt x="18" y="36"/>
                    </a:lnTo>
                    <a:lnTo>
                      <a:pt x="21" y="25"/>
                    </a:lnTo>
                    <a:lnTo>
                      <a:pt x="28" y="14"/>
                    </a:lnTo>
                    <a:lnTo>
                      <a:pt x="36" y="7"/>
                    </a:lnTo>
                    <a:lnTo>
                      <a:pt x="36" y="0"/>
                    </a:lnTo>
                    <a:lnTo>
                      <a:pt x="32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75" name="Freeform 210"/>
              <p:cNvSpPr>
                <a:spLocks/>
              </p:cNvSpPr>
              <p:nvPr/>
            </p:nvSpPr>
            <p:spPr bwMode="auto">
              <a:xfrm>
                <a:off x="3049" y="1550"/>
                <a:ext cx="57" cy="50"/>
              </a:xfrm>
              <a:custGeom>
                <a:avLst/>
                <a:gdLst>
                  <a:gd name="T0" fmla="*/ 57 w 57"/>
                  <a:gd name="T1" fmla="*/ 47 h 50"/>
                  <a:gd name="T2" fmla="*/ 54 w 57"/>
                  <a:gd name="T3" fmla="*/ 39 h 50"/>
                  <a:gd name="T4" fmla="*/ 46 w 57"/>
                  <a:gd name="T5" fmla="*/ 29 h 50"/>
                  <a:gd name="T6" fmla="*/ 39 w 57"/>
                  <a:gd name="T7" fmla="*/ 21 h 50"/>
                  <a:gd name="T8" fmla="*/ 36 w 57"/>
                  <a:gd name="T9" fmla="*/ 14 h 50"/>
                  <a:gd name="T10" fmla="*/ 25 w 57"/>
                  <a:gd name="T11" fmla="*/ 11 h 50"/>
                  <a:gd name="T12" fmla="*/ 18 w 57"/>
                  <a:gd name="T13" fmla="*/ 3 h 50"/>
                  <a:gd name="T14" fmla="*/ 7 w 57"/>
                  <a:gd name="T15" fmla="*/ 0 h 50"/>
                  <a:gd name="T16" fmla="*/ 0 w 57"/>
                  <a:gd name="T17" fmla="*/ 0 h 50"/>
                  <a:gd name="T18" fmla="*/ 0 w 57"/>
                  <a:gd name="T19" fmla="*/ 7 h 50"/>
                  <a:gd name="T20" fmla="*/ 7 w 57"/>
                  <a:gd name="T21" fmla="*/ 7 h 50"/>
                  <a:gd name="T22" fmla="*/ 14 w 57"/>
                  <a:gd name="T23" fmla="*/ 11 h 50"/>
                  <a:gd name="T24" fmla="*/ 21 w 57"/>
                  <a:gd name="T25" fmla="*/ 14 h 50"/>
                  <a:gd name="T26" fmla="*/ 39 w 57"/>
                  <a:gd name="T27" fmla="*/ 32 h 50"/>
                  <a:gd name="T28" fmla="*/ 46 w 57"/>
                  <a:gd name="T29" fmla="*/ 43 h 50"/>
                  <a:gd name="T30" fmla="*/ 50 w 57"/>
                  <a:gd name="T31" fmla="*/ 50 h 50"/>
                  <a:gd name="T32" fmla="*/ 57 w 57"/>
                  <a:gd name="T33" fmla="*/ 47 h 5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7"/>
                  <a:gd name="T52" fmla="*/ 0 h 50"/>
                  <a:gd name="T53" fmla="*/ 57 w 57"/>
                  <a:gd name="T54" fmla="*/ 50 h 5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7" h="50">
                    <a:moveTo>
                      <a:pt x="57" y="47"/>
                    </a:moveTo>
                    <a:lnTo>
                      <a:pt x="54" y="39"/>
                    </a:lnTo>
                    <a:lnTo>
                      <a:pt x="46" y="29"/>
                    </a:lnTo>
                    <a:lnTo>
                      <a:pt x="39" y="21"/>
                    </a:lnTo>
                    <a:lnTo>
                      <a:pt x="36" y="14"/>
                    </a:lnTo>
                    <a:lnTo>
                      <a:pt x="25" y="11"/>
                    </a:lnTo>
                    <a:lnTo>
                      <a:pt x="18" y="3"/>
                    </a:lnTo>
                    <a:lnTo>
                      <a:pt x="7" y="0"/>
                    </a:lnTo>
                    <a:lnTo>
                      <a:pt x="0" y="0"/>
                    </a:lnTo>
                    <a:lnTo>
                      <a:pt x="0" y="7"/>
                    </a:lnTo>
                    <a:lnTo>
                      <a:pt x="7" y="7"/>
                    </a:lnTo>
                    <a:lnTo>
                      <a:pt x="14" y="11"/>
                    </a:lnTo>
                    <a:lnTo>
                      <a:pt x="21" y="14"/>
                    </a:lnTo>
                    <a:lnTo>
                      <a:pt x="39" y="32"/>
                    </a:lnTo>
                    <a:lnTo>
                      <a:pt x="46" y="43"/>
                    </a:lnTo>
                    <a:lnTo>
                      <a:pt x="50" y="50"/>
                    </a:lnTo>
                    <a:lnTo>
                      <a:pt x="57" y="4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76" name="Freeform 211"/>
              <p:cNvSpPr>
                <a:spLocks/>
              </p:cNvSpPr>
              <p:nvPr/>
            </p:nvSpPr>
            <p:spPr bwMode="auto">
              <a:xfrm>
                <a:off x="3092" y="1597"/>
                <a:ext cx="14" cy="140"/>
              </a:xfrm>
              <a:custGeom>
                <a:avLst/>
                <a:gdLst>
                  <a:gd name="T0" fmla="*/ 11 w 14"/>
                  <a:gd name="T1" fmla="*/ 140 h 140"/>
                  <a:gd name="T2" fmla="*/ 7 w 14"/>
                  <a:gd name="T3" fmla="*/ 122 h 140"/>
                  <a:gd name="T4" fmla="*/ 7 w 14"/>
                  <a:gd name="T5" fmla="*/ 104 h 140"/>
                  <a:gd name="T6" fmla="*/ 11 w 14"/>
                  <a:gd name="T7" fmla="*/ 86 h 140"/>
                  <a:gd name="T8" fmla="*/ 11 w 14"/>
                  <a:gd name="T9" fmla="*/ 68 h 140"/>
                  <a:gd name="T10" fmla="*/ 14 w 14"/>
                  <a:gd name="T11" fmla="*/ 54 h 140"/>
                  <a:gd name="T12" fmla="*/ 14 w 14"/>
                  <a:gd name="T13" fmla="*/ 0 h 140"/>
                  <a:gd name="T14" fmla="*/ 7 w 14"/>
                  <a:gd name="T15" fmla="*/ 3 h 140"/>
                  <a:gd name="T16" fmla="*/ 7 w 14"/>
                  <a:gd name="T17" fmla="*/ 54 h 140"/>
                  <a:gd name="T18" fmla="*/ 3 w 14"/>
                  <a:gd name="T19" fmla="*/ 68 h 140"/>
                  <a:gd name="T20" fmla="*/ 3 w 14"/>
                  <a:gd name="T21" fmla="*/ 86 h 140"/>
                  <a:gd name="T22" fmla="*/ 0 w 14"/>
                  <a:gd name="T23" fmla="*/ 104 h 140"/>
                  <a:gd name="T24" fmla="*/ 0 w 14"/>
                  <a:gd name="T25" fmla="*/ 122 h 140"/>
                  <a:gd name="T26" fmla="*/ 3 w 14"/>
                  <a:gd name="T27" fmla="*/ 140 h 140"/>
                  <a:gd name="T28" fmla="*/ 3 w 14"/>
                  <a:gd name="T29" fmla="*/ 136 h 140"/>
                  <a:gd name="T30" fmla="*/ 11 w 14"/>
                  <a:gd name="T31" fmla="*/ 140 h 140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4"/>
                  <a:gd name="T49" fmla="*/ 0 h 140"/>
                  <a:gd name="T50" fmla="*/ 14 w 14"/>
                  <a:gd name="T51" fmla="*/ 140 h 140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4" h="140">
                    <a:moveTo>
                      <a:pt x="11" y="140"/>
                    </a:moveTo>
                    <a:lnTo>
                      <a:pt x="7" y="122"/>
                    </a:lnTo>
                    <a:lnTo>
                      <a:pt x="7" y="104"/>
                    </a:lnTo>
                    <a:lnTo>
                      <a:pt x="11" y="86"/>
                    </a:lnTo>
                    <a:lnTo>
                      <a:pt x="11" y="68"/>
                    </a:lnTo>
                    <a:lnTo>
                      <a:pt x="14" y="54"/>
                    </a:lnTo>
                    <a:lnTo>
                      <a:pt x="14" y="0"/>
                    </a:lnTo>
                    <a:lnTo>
                      <a:pt x="7" y="3"/>
                    </a:lnTo>
                    <a:lnTo>
                      <a:pt x="7" y="54"/>
                    </a:lnTo>
                    <a:lnTo>
                      <a:pt x="3" y="68"/>
                    </a:lnTo>
                    <a:lnTo>
                      <a:pt x="3" y="86"/>
                    </a:lnTo>
                    <a:lnTo>
                      <a:pt x="0" y="104"/>
                    </a:lnTo>
                    <a:lnTo>
                      <a:pt x="0" y="122"/>
                    </a:lnTo>
                    <a:lnTo>
                      <a:pt x="3" y="140"/>
                    </a:lnTo>
                    <a:lnTo>
                      <a:pt x="3" y="136"/>
                    </a:lnTo>
                    <a:lnTo>
                      <a:pt x="11" y="14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77" name="Freeform 212"/>
              <p:cNvSpPr>
                <a:spLocks/>
              </p:cNvSpPr>
              <p:nvPr/>
            </p:nvSpPr>
            <p:spPr bwMode="auto">
              <a:xfrm>
                <a:off x="3077" y="1733"/>
                <a:ext cx="26" cy="26"/>
              </a:xfrm>
              <a:custGeom>
                <a:avLst/>
                <a:gdLst>
                  <a:gd name="T0" fmla="*/ 4 w 26"/>
                  <a:gd name="T1" fmla="*/ 26 h 26"/>
                  <a:gd name="T2" fmla="*/ 8 w 26"/>
                  <a:gd name="T3" fmla="*/ 26 h 26"/>
                  <a:gd name="T4" fmla="*/ 15 w 26"/>
                  <a:gd name="T5" fmla="*/ 18 h 26"/>
                  <a:gd name="T6" fmla="*/ 15 w 26"/>
                  <a:gd name="T7" fmla="*/ 15 h 26"/>
                  <a:gd name="T8" fmla="*/ 18 w 26"/>
                  <a:gd name="T9" fmla="*/ 15 h 26"/>
                  <a:gd name="T10" fmla="*/ 22 w 26"/>
                  <a:gd name="T11" fmla="*/ 11 h 26"/>
                  <a:gd name="T12" fmla="*/ 22 w 26"/>
                  <a:gd name="T13" fmla="*/ 8 h 26"/>
                  <a:gd name="T14" fmla="*/ 26 w 26"/>
                  <a:gd name="T15" fmla="*/ 4 h 26"/>
                  <a:gd name="T16" fmla="*/ 18 w 26"/>
                  <a:gd name="T17" fmla="*/ 0 h 26"/>
                  <a:gd name="T18" fmla="*/ 18 w 26"/>
                  <a:gd name="T19" fmla="*/ 4 h 26"/>
                  <a:gd name="T20" fmla="*/ 15 w 26"/>
                  <a:gd name="T21" fmla="*/ 8 h 26"/>
                  <a:gd name="T22" fmla="*/ 11 w 26"/>
                  <a:gd name="T23" fmla="*/ 8 h 26"/>
                  <a:gd name="T24" fmla="*/ 11 w 26"/>
                  <a:gd name="T25" fmla="*/ 15 h 26"/>
                  <a:gd name="T26" fmla="*/ 8 w 26"/>
                  <a:gd name="T27" fmla="*/ 15 h 26"/>
                  <a:gd name="T28" fmla="*/ 4 w 26"/>
                  <a:gd name="T29" fmla="*/ 18 h 26"/>
                  <a:gd name="T30" fmla="*/ 0 w 26"/>
                  <a:gd name="T31" fmla="*/ 18 h 26"/>
                  <a:gd name="T32" fmla="*/ 4 w 26"/>
                  <a:gd name="T33" fmla="*/ 18 h 26"/>
                  <a:gd name="T34" fmla="*/ 4 w 26"/>
                  <a:gd name="T35" fmla="*/ 26 h 2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26"/>
                  <a:gd name="T55" fmla="*/ 0 h 26"/>
                  <a:gd name="T56" fmla="*/ 26 w 26"/>
                  <a:gd name="T57" fmla="*/ 26 h 2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26" h="26">
                    <a:moveTo>
                      <a:pt x="4" y="26"/>
                    </a:moveTo>
                    <a:lnTo>
                      <a:pt x="8" y="26"/>
                    </a:lnTo>
                    <a:lnTo>
                      <a:pt x="15" y="18"/>
                    </a:lnTo>
                    <a:lnTo>
                      <a:pt x="15" y="15"/>
                    </a:lnTo>
                    <a:lnTo>
                      <a:pt x="18" y="15"/>
                    </a:lnTo>
                    <a:lnTo>
                      <a:pt x="22" y="11"/>
                    </a:lnTo>
                    <a:lnTo>
                      <a:pt x="22" y="8"/>
                    </a:lnTo>
                    <a:lnTo>
                      <a:pt x="26" y="4"/>
                    </a:lnTo>
                    <a:lnTo>
                      <a:pt x="18" y="0"/>
                    </a:lnTo>
                    <a:lnTo>
                      <a:pt x="18" y="4"/>
                    </a:lnTo>
                    <a:lnTo>
                      <a:pt x="15" y="8"/>
                    </a:lnTo>
                    <a:lnTo>
                      <a:pt x="11" y="8"/>
                    </a:lnTo>
                    <a:lnTo>
                      <a:pt x="11" y="15"/>
                    </a:lnTo>
                    <a:lnTo>
                      <a:pt x="8" y="15"/>
                    </a:lnTo>
                    <a:lnTo>
                      <a:pt x="4" y="18"/>
                    </a:lnTo>
                    <a:lnTo>
                      <a:pt x="0" y="18"/>
                    </a:lnTo>
                    <a:lnTo>
                      <a:pt x="4" y="18"/>
                    </a:lnTo>
                    <a:lnTo>
                      <a:pt x="4" y="2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78" name="Freeform 213"/>
              <p:cNvSpPr>
                <a:spLocks/>
              </p:cNvSpPr>
              <p:nvPr/>
            </p:nvSpPr>
            <p:spPr bwMode="auto">
              <a:xfrm>
                <a:off x="3038" y="1730"/>
                <a:ext cx="43" cy="29"/>
              </a:xfrm>
              <a:custGeom>
                <a:avLst/>
                <a:gdLst>
                  <a:gd name="T0" fmla="*/ 0 w 43"/>
                  <a:gd name="T1" fmla="*/ 0 h 29"/>
                  <a:gd name="T2" fmla="*/ 0 w 43"/>
                  <a:gd name="T3" fmla="*/ 3 h 29"/>
                  <a:gd name="T4" fmla="*/ 3 w 43"/>
                  <a:gd name="T5" fmla="*/ 7 h 29"/>
                  <a:gd name="T6" fmla="*/ 7 w 43"/>
                  <a:gd name="T7" fmla="*/ 14 h 29"/>
                  <a:gd name="T8" fmla="*/ 11 w 43"/>
                  <a:gd name="T9" fmla="*/ 18 h 29"/>
                  <a:gd name="T10" fmla="*/ 18 w 43"/>
                  <a:gd name="T11" fmla="*/ 21 h 29"/>
                  <a:gd name="T12" fmla="*/ 21 w 43"/>
                  <a:gd name="T13" fmla="*/ 25 h 29"/>
                  <a:gd name="T14" fmla="*/ 29 w 43"/>
                  <a:gd name="T15" fmla="*/ 29 h 29"/>
                  <a:gd name="T16" fmla="*/ 43 w 43"/>
                  <a:gd name="T17" fmla="*/ 29 h 29"/>
                  <a:gd name="T18" fmla="*/ 43 w 43"/>
                  <a:gd name="T19" fmla="*/ 21 h 29"/>
                  <a:gd name="T20" fmla="*/ 29 w 43"/>
                  <a:gd name="T21" fmla="*/ 21 h 29"/>
                  <a:gd name="T22" fmla="*/ 7 w 43"/>
                  <a:gd name="T23" fmla="*/ 0 h 29"/>
                  <a:gd name="T24" fmla="*/ 0 w 43"/>
                  <a:gd name="T25" fmla="*/ 0 h 29"/>
                  <a:gd name="T26" fmla="*/ 0 w 43"/>
                  <a:gd name="T27" fmla="*/ 3 h 29"/>
                  <a:gd name="T28" fmla="*/ 0 w 43"/>
                  <a:gd name="T29" fmla="*/ 0 h 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43"/>
                  <a:gd name="T46" fmla="*/ 0 h 29"/>
                  <a:gd name="T47" fmla="*/ 43 w 43"/>
                  <a:gd name="T48" fmla="*/ 29 h 29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43" h="29">
                    <a:moveTo>
                      <a:pt x="0" y="0"/>
                    </a:moveTo>
                    <a:lnTo>
                      <a:pt x="0" y="3"/>
                    </a:lnTo>
                    <a:lnTo>
                      <a:pt x="3" y="7"/>
                    </a:lnTo>
                    <a:lnTo>
                      <a:pt x="7" y="14"/>
                    </a:lnTo>
                    <a:lnTo>
                      <a:pt x="11" y="18"/>
                    </a:lnTo>
                    <a:lnTo>
                      <a:pt x="18" y="21"/>
                    </a:lnTo>
                    <a:lnTo>
                      <a:pt x="21" y="25"/>
                    </a:lnTo>
                    <a:lnTo>
                      <a:pt x="29" y="29"/>
                    </a:lnTo>
                    <a:lnTo>
                      <a:pt x="43" y="29"/>
                    </a:lnTo>
                    <a:lnTo>
                      <a:pt x="43" y="21"/>
                    </a:lnTo>
                    <a:lnTo>
                      <a:pt x="29" y="21"/>
                    </a:lnTo>
                    <a:lnTo>
                      <a:pt x="7" y="0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79" name="Freeform 214"/>
              <p:cNvSpPr>
                <a:spLocks/>
              </p:cNvSpPr>
              <p:nvPr/>
            </p:nvSpPr>
            <p:spPr bwMode="auto">
              <a:xfrm>
                <a:off x="3034" y="1715"/>
                <a:ext cx="11" cy="15"/>
              </a:xfrm>
              <a:custGeom>
                <a:avLst/>
                <a:gdLst>
                  <a:gd name="T0" fmla="*/ 4 w 11"/>
                  <a:gd name="T1" fmla="*/ 8 h 15"/>
                  <a:gd name="T2" fmla="*/ 0 w 11"/>
                  <a:gd name="T3" fmla="*/ 8 h 15"/>
                  <a:gd name="T4" fmla="*/ 4 w 11"/>
                  <a:gd name="T5" fmla="*/ 8 h 15"/>
                  <a:gd name="T6" fmla="*/ 4 w 11"/>
                  <a:gd name="T7" fmla="*/ 15 h 15"/>
                  <a:gd name="T8" fmla="*/ 11 w 11"/>
                  <a:gd name="T9" fmla="*/ 15 h 15"/>
                  <a:gd name="T10" fmla="*/ 11 w 11"/>
                  <a:gd name="T11" fmla="*/ 8 h 15"/>
                  <a:gd name="T12" fmla="*/ 7 w 11"/>
                  <a:gd name="T13" fmla="*/ 4 h 15"/>
                  <a:gd name="T14" fmla="*/ 0 w 11"/>
                  <a:gd name="T15" fmla="*/ 4 h 15"/>
                  <a:gd name="T16" fmla="*/ 7 w 11"/>
                  <a:gd name="T17" fmla="*/ 4 h 15"/>
                  <a:gd name="T18" fmla="*/ 4 w 11"/>
                  <a:gd name="T19" fmla="*/ 0 h 15"/>
                  <a:gd name="T20" fmla="*/ 0 w 11"/>
                  <a:gd name="T21" fmla="*/ 4 h 15"/>
                  <a:gd name="T22" fmla="*/ 4 w 11"/>
                  <a:gd name="T23" fmla="*/ 8 h 1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1"/>
                  <a:gd name="T37" fmla="*/ 0 h 15"/>
                  <a:gd name="T38" fmla="*/ 11 w 11"/>
                  <a:gd name="T39" fmla="*/ 15 h 15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1" h="15">
                    <a:moveTo>
                      <a:pt x="4" y="8"/>
                    </a:moveTo>
                    <a:lnTo>
                      <a:pt x="0" y="8"/>
                    </a:lnTo>
                    <a:lnTo>
                      <a:pt x="4" y="8"/>
                    </a:lnTo>
                    <a:lnTo>
                      <a:pt x="4" y="15"/>
                    </a:lnTo>
                    <a:lnTo>
                      <a:pt x="11" y="15"/>
                    </a:lnTo>
                    <a:lnTo>
                      <a:pt x="11" y="8"/>
                    </a:lnTo>
                    <a:lnTo>
                      <a:pt x="7" y="4"/>
                    </a:lnTo>
                    <a:lnTo>
                      <a:pt x="0" y="4"/>
                    </a:lnTo>
                    <a:lnTo>
                      <a:pt x="7" y="4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80" name="Freeform 215"/>
              <p:cNvSpPr>
                <a:spLocks/>
              </p:cNvSpPr>
              <p:nvPr/>
            </p:nvSpPr>
            <p:spPr bwMode="auto">
              <a:xfrm>
                <a:off x="3027" y="1719"/>
                <a:ext cx="18" cy="32"/>
              </a:xfrm>
              <a:custGeom>
                <a:avLst/>
                <a:gdLst>
                  <a:gd name="T0" fmla="*/ 18 w 18"/>
                  <a:gd name="T1" fmla="*/ 29 h 32"/>
                  <a:gd name="T2" fmla="*/ 11 w 18"/>
                  <a:gd name="T3" fmla="*/ 22 h 32"/>
                  <a:gd name="T4" fmla="*/ 11 w 18"/>
                  <a:gd name="T5" fmla="*/ 18 h 32"/>
                  <a:gd name="T6" fmla="*/ 7 w 18"/>
                  <a:gd name="T7" fmla="*/ 14 h 32"/>
                  <a:gd name="T8" fmla="*/ 7 w 18"/>
                  <a:gd name="T9" fmla="*/ 7 h 32"/>
                  <a:gd name="T10" fmla="*/ 11 w 18"/>
                  <a:gd name="T11" fmla="*/ 4 h 32"/>
                  <a:gd name="T12" fmla="*/ 7 w 18"/>
                  <a:gd name="T13" fmla="*/ 0 h 32"/>
                  <a:gd name="T14" fmla="*/ 4 w 18"/>
                  <a:gd name="T15" fmla="*/ 0 h 32"/>
                  <a:gd name="T16" fmla="*/ 0 w 18"/>
                  <a:gd name="T17" fmla="*/ 7 h 32"/>
                  <a:gd name="T18" fmla="*/ 0 w 18"/>
                  <a:gd name="T19" fmla="*/ 18 h 32"/>
                  <a:gd name="T20" fmla="*/ 4 w 18"/>
                  <a:gd name="T21" fmla="*/ 22 h 32"/>
                  <a:gd name="T22" fmla="*/ 4 w 18"/>
                  <a:gd name="T23" fmla="*/ 25 h 32"/>
                  <a:gd name="T24" fmla="*/ 11 w 18"/>
                  <a:gd name="T25" fmla="*/ 32 h 32"/>
                  <a:gd name="T26" fmla="*/ 18 w 18"/>
                  <a:gd name="T27" fmla="*/ 29 h 3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8"/>
                  <a:gd name="T43" fmla="*/ 0 h 32"/>
                  <a:gd name="T44" fmla="*/ 18 w 18"/>
                  <a:gd name="T45" fmla="*/ 32 h 32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8" h="32">
                    <a:moveTo>
                      <a:pt x="18" y="29"/>
                    </a:moveTo>
                    <a:lnTo>
                      <a:pt x="11" y="22"/>
                    </a:lnTo>
                    <a:lnTo>
                      <a:pt x="11" y="18"/>
                    </a:lnTo>
                    <a:lnTo>
                      <a:pt x="7" y="14"/>
                    </a:lnTo>
                    <a:lnTo>
                      <a:pt x="7" y="7"/>
                    </a:lnTo>
                    <a:lnTo>
                      <a:pt x="11" y="4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0" y="7"/>
                    </a:lnTo>
                    <a:lnTo>
                      <a:pt x="0" y="18"/>
                    </a:lnTo>
                    <a:lnTo>
                      <a:pt x="4" y="22"/>
                    </a:lnTo>
                    <a:lnTo>
                      <a:pt x="4" y="25"/>
                    </a:lnTo>
                    <a:lnTo>
                      <a:pt x="11" y="32"/>
                    </a:lnTo>
                    <a:lnTo>
                      <a:pt x="18" y="2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81" name="Freeform 216"/>
              <p:cNvSpPr>
                <a:spLocks/>
              </p:cNvSpPr>
              <p:nvPr/>
            </p:nvSpPr>
            <p:spPr bwMode="auto">
              <a:xfrm>
                <a:off x="3038" y="1748"/>
                <a:ext cx="54" cy="21"/>
              </a:xfrm>
              <a:custGeom>
                <a:avLst/>
                <a:gdLst>
                  <a:gd name="T0" fmla="*/ 47 w 54"/>
                  <a:gd name="T1" fmla="*/ 14 h 21"/>
                  <a:gd name="T2" fmla="*/ 50 w 54"/>
                  <a:gd name="T3" fmla="*/ 14 h 21"/>
                  <a:gd name="T4" fmla="*/ 25 w 54"/>
                  <a:gd name="T5" fmla="*/ 14 h 21"/>
                  <a:gd name="T6" fmla="*/ 21 w 54"/>
                  <a:gd name="T7" fmla="*/ 11 h 21"/>
                  <a:gd name="T8" fmla="*/ 14 w 54"/>
                  <a:gd name="T9" fmla="*/ 7 h 21"/>
                  <a:gd name="T10" fmla="*/ 7 w 54"/>
                  <a:gd name="T11" fmla="*/ 0 h 21"/>
                  <a:gd name="T12" fmla="*/ 0 w 54"/>
                  <a:gd name="T13" fmla="*/ 3 h 21"/>
                  <a:gd name="T14" fmla="*/ 11 w 54"/>
                  <a:gd name="T15" fmla="*/ 14 h 21"/>
                  <a:gd name="T16" fmla="*/ 18 w 54"/>
                  <a:gd name="T17" fmla="*/ 18 h 21"/>
                  <a:gd name="T18" fmla="*/ 25 w 54"/>
                  <a:gd name="T19" fmla="*/ 21 h 21"/>
                  <a:gd name="T20" fmla="*/ 50 w 54"/>
                  <a:gd name="T21" fmla="*/ 21 h 21"/>
                  <a:gd name="T22" fmla="*/ 54 w 54"/>
                  <a:gd name="T23" fmla="*/ 18 h 21"/>
                  <a:gd name="T24" fmla="*/ 50 w 54"/>
                  <a:gd name="T25" fmla="*/ 21 h 21"/>
                  <a:gd name="T26" fmla="*/ 54 w 54"/>
                  <a:gd name="T27" fmla="*/ 18 h 21"/>
                  <a:gd name="T28" fmla="*/ 47 w 54"/>
                  <a:gd name="T29" fmla="*/ 14 h 2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54"/>
                  <a:gd name="T46" fmla="*/ 0 h 21"/>
                  <a:gd name="T47" fmla="*/ 54 w 54"/>
                  <a:gd name="T48" fmla="*/ 21 h 21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54" h="21">
                    <a:moveTo>
                      <a:pt x="47" y="14"/>
                    </a:moveTo>
                    <a:lnTo>
                      <a:pt x="50" y="14"/>
                    </a:lnTo>
                    <a:lnTo>
                      <a:pt x="25" y="14"/>
                    </a:lnTo>
                    <a:lnTo>
                      <a:pt x="21" y="11"/>
                    </a:lnTo>
                    <a:lnTo>
                      <a:pt x="14" y="7"/>
                    </a:lnTo>
                    <a:lnTo>
                      <a:pt x="7" y="0"/>
                    </a:lnTo>
                    <a:lnTo>
                      <a:pt x="0" y="3"/>
                    </a:lnTo>
                    <a:lnTo>
                      <a:pt x="11" y="14"/>
                    </a:lnTo>
                    <a:lnTo>
                      <a:pt x="18" y="18"/>
                    </a:lnTo>
                    <a:lnTo>
                      <a:pt x="25" y="21"/>
                    </a:lnTo>
                    <a:lnTo>
                      <a:pt x="50" y="21"/>
                    </a:lnTo>
                    <a:lnTo>
                      <a:pt x="54" y="18"/>
                    </a:lnTo>
                    <a:lnTo>
                      <a:pt x="50" y="21"/>
                    </a:lnTo>
                    <a:lnTo>
                      <a:pt x="54" y="18"/>
                    </a:lnTo>
                    <a:lnTo>
                      <a:pt x="47" y="1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82" name="Freeform 217"/>
              <p:cNvSpPr>
                <a:spLocks/>
              </p:cNvSpPr>
              <p:nvPr/>
            </p:nvSpPr>
            <p:spPr bwMode="auto">
              <a:xfrm>
                <a:off x="3085" y="1751"/>
                <a:ext cx="39" cy="22"/>
              </a:xfrm>
              <a:custGeom>
                <a:avLst/>
                <a:gdLst>
                  <a:gd name="T0" fmla="*/ 39 w 39"/>
                  <a:gd name="T1" fmla="*/ 18 h 22"/>
                  <a:gd name="T2" fmla="*/ 39 w 39"/>
                  <a:gd name="T3" fmla="*/ 15 h 22"/>
                  <a:gd name="T4" fmla="*/ 36 w 39"/>
                  <a:gd name="T5" fmla="*/ 11 h 22"/>
                  <a:gd name="T6" fmla="*/ 28 w 39"/>
                  <a:gd name="T7" fmla="*/ 8 h 22"/>
                  <a:gd name="T8" fmla="*/ 25 w 39"/>
                  <a:gd name="T9" fmla="*/ 8 h 22"/>
                  <a:gd name="T10" fmla="*/ 21 w 39"/>
                  <a:gd name="T11" fmla="*/ 4 h 22"/>
                  <a:gd name="T12" fmla="*/ 14 w 39"/>
                  <a:gd name="T13" fmla="*/ 0 h 22"/>
                  <a:gd name="T14" fmla="*/ 10 w 39"/>
                  <a:gd name="T15" fmla="*/ 0 h 22"/>
                  <a:gd name="T16" fmla="*/ 0 w 39"/>
                  <a:gd name="T17" fmla="*/ 11 h 22"/>
                  <a:gd name="T18" fmla="*/ 7 w 39"/>
                  <a:gd name="T19" fmla="*/ 15 h 22"/>
                  <a:gd name="T20" fmla="*/ 10 w 39"/>
                  <a:gd name="T21" fmla="*/ 11 h 22"/>
                  <a:gd name="T22" fmla="*/ 10 w 39"/>
                  <a:gd name="T23" fmla="*/ 8 h 22"/>
                  <a:gd name="T24" fmla="*/ 18 w 39"/>
                  <a:gd name="T25" fmla="*/ 8 h 22"/>
                  <a:gd name="T26" fmla="*/ 28 w 39"/>
                  <a:gd name="T27" fmla="*/ 18 h 22"/>
                  <a:gd name="T28" fmla="*/ 36 w 39"/>
                  <a:gd name="T29" fmla="*/ 22 h 22"/>
                  <a:gd name="T30" fmla="*/ 32 w 39"/>
                  <a:gd name="T31" fmla="*/ 22 h 22"/>
                  <a:gd name="T32" fmla="*/ 39 w 39"/>
                  <a:gd name="T33" fmla="*/ 18 h 22"/>
                  <a:gd name="T34" fmla="*/ 39 w 39"/>
                  <a:gd name="T35" fmla="*/ 15 h 22"/>
                  <a:gd name="T36" fmla="*/ 39 w 39"/>
                  <a:gd name="T37" fmla="*/ 18 h 2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39"/>
                  <a:gd name="T58" fmla="*/ 0 h 22"/>
                  <a:gd name="T59" fmla="*/ 39 w 39"/>
                  <a:gd name="T60" fmla="*/ 22 h 22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39" h="22">
                    <a:moveTo>
                      <a:pt x="39" y="18"/>
                    </a:moveTo>
                    <a:lnTo>
                      <a:pt x="39" y="15"/>
                    </a:lnTo>
                    <a:lnTo>
                      <a:pt x="36" y="11"/>
                    </a:lnTo>
                    <a:lnTo>
                      <a:pt x="28" y="8"/>
                    </a:lnTo>
                    <a:lnTo>
                      <a:pt x="25" y="8"/>
                    </a:lnTo>
                    <a:lnTo>
                      <a:pt x="21" y="4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0" y="11"/>
                    </a:lnTo>
                    <a:lnTo>
                      <a:pt x="7" y="15"/>
                    </a:lnTo>
                    <a:lnTo>
                      <a:pt x="10" y="11"/>
                    </a:lnTo>
                    <a:lnTo>
                      <a:pt x="10" y="8"/>
                    </a:lnTo>
                    <a:lnTo>
                      <a:pt x="18" y="8"/>
                    </a:lnTo>
                    <a:lnTo>
                      <a:pt x="28" y="18"/>
                    </a:lnTo>
                    <a:lnTo>
                      <a:pt x="36" y="22"/>
                    </a:lnTo>
                    <a:lnTo>
                      <a:pt x="32" y="22"/>
                    </a:lnTo>
                    <a:lnTo>
                      <a:pt x="39" y="18"/>
                    </a:lnTo>
                    <a:lnTo>
                      <a:pt x="39" y="15"/>
                    </a:lnTo>
                    <a:lnTo>
                      <a:pt x="39" y="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83" name="Freeform 218"/>
              <p:cNvSpPr>
                <a:spLocks/>
              </p:cNvSpPr>
              <p:nvPr/>
            </p:nvSpPr>
            <p:spPr bwMode="auto">
              <a:xfrm>
                <a:off x="3117" y="1769"/>
                <a:ext cx="25" cy="54"/>
              </a:xfrm>
              <a:custGeom>
                <a:avLst/>
                <a:gdLst>
                  <a:gd name="T0" fmla="*/ 18 w 25"/>
                  <a:gd name="T1" fmla="*/ 54 h 54"/>
                  <a:gd name="T2" fmla="*/ 22 w 25"/>
                  <a:gd name="T3" fmla="*/ 51 h 54"/>
                  <a:gd name="T4" fmla="*/ 22 w 25"/>
                  <a:gd name="T5" fmla="*/ 44 h 54"/>
                  <a:gd name="T6" fmla="*/ 25 w 25"/>
                  <a:gd name="T7" fmla="*/ 36 h 54"/>
                  <a:gd name="T8" fmla="*/ 22 w 25"/>
                  <a:gd name="T9" fmla="*/ 29 h 54"/>
                  <a:gd name="T10" fmla="*/ 22 w 25"/>
                  <a:gd name="T11" fmla="*/ 22 h 54"/>
                  <a:gd name="T12" fmla="*/ 18 w 25"/>
                  <a:gd name="T13" fmla="*/ 15 h 54"/>
                  <a:gd name="T14" fmla="*/ 14 w 25"/>
                  <a:gd name="T15" fmla="*/ 11 h 54"/>
                  <a:gd name="T16" fmla="*/ 11 w 25"/>
                  <a:gd name="T17" fmla="*/ 4 h 54"/>
                  <a:gd name="T18" fmla="*/ 7 w 25"/>
                  <a:gd name="T19" fmla="*/ 0 h 54"/>
                  <a:gd name="T20" fmla="*/ 0 w 25"/>
                  <a:gd name="T21" fmla="*/ 4 h 54"/>
                  <a:gd name="T22" fmla="*/ 7 w 25"/>
                  <a:gd name="T23" fmla="*/ 8 h 54"/>
                  <a:gd name="T24" fmla="*/ 11 w 25"/>
                  <a:gd name="T25" fmla="*/ 15 h 54"/>
                  <a:gd name="T26" fmla="*/ 11 w 25"/>
                  <a:gd name="T27" fmla="*/ 18 h 54"/>
                  <a:gd name="T28" fmla="*/ 14 w 25"/>
                  <a:gd name="T29" fmla="*/ 26 h 54"/>
                  <a:gd name="T30" fmla="*/ 14 w 25"/>
                  <a:gd name="T31" fmla="*/ 51 h 54"/>
                  <a:gd name="T32" fmla="*/ 14 w 25"/>
                  <a:gd name="T33" fmla="*/ 47 h 54"/>
                  <a:gd name="T34" fmla="*/ 18 w 25"/>
                  <a:gd name="T35" fmla="*/ 54 h 54"/>
                  <a:gd name="T36" fmla="*/ 22 w 25"/>
                  <a:gd name="T37" fmla="*/ 54 h 54"/>
                  <a:gd name="T38" fmla="*/ 22 w 25"/>
                  <a:gd name="T39" fmla="*/ 51 h 54"/>
                  <a:gd name="T40" fmla="*/ 18 w 25"/>
                  <a:gd name="T41" fmla="*/ 54 h 5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5"/>
                  <a:gd name="T64" fmla="*/ 0 h 54"/>
                  <a:gd name="T65" fmla="*/ 25 w 25"/>
                  <a:gd name="T66" fmla="*/ 54 h 5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5" h="54">
                    <a:moveTo>
                      <a:pt x="18" y="54"/>
                    </a:moveTo>
                    <a:lnTo>
                      <a:pt x="22" y="51"/>
                    </a:lnTo>
                    <a:lnTo>
                      <a:pt x="22" y="44"/>
                    </a:lnTo>
                    <a:lnTo>
                      <a:pt x="25" y="36"/>
                    </a:lnTo>
                    <a:lnTo>
                      <a:pt x="22" y="29"/>
                    </a:lnTo>
                    <a:lnTo>
                      <a:pt x="22" y="22"/>
                    </a:lnTo>
                    <a:lnTo>
                      <a:pt x="18" y="15"/>
                    </a:lnTo>
                    <a:lnTo>
                      <a:pt x="14" y="11"/>
                    </a:lnTo>
                    <a:lnTo>
                      <a:pt x="11" y="4"/>
                    </a:lnTo>
                    <a:lnTo>
                      <a:pt x="7" y="0"/>
                    </a:lnTo>
                    <a:lnTo>
                      <a:pt x="0" y="4"/>
                    </a:lnTo>
                    <a:lnTo>
                      <a:pt x="7" y="8"/>
                    </a:lnTo>
                    <a:lnTo>
                      <a:pt x="11" y="15"/>
                    </a:lnTo>
                    <a:lnTo>
                      <a:pt x="11" y="18"/>
                    </a:lnTo>
                    <a:lnTo>
                      <a:pt x="14" y="26"/>
                    </a:lnTo>
                    <a:lnTo>
                      <a:pt x="14" y="51"/>
                    </a:lnTo>
                    <a:lnTo>
                      <a:pt x="14" y="47"/>
                    </a:lnTo>
                    <a:lnTo>
                      <a:pt x="18" y="54"/>
                    </a:lnTo>
                    <a:lnTo>
                      <a:pt x="22" y="54"/>
                    </a:lnTo>
                    <a:lnTo>
                      <a:pt x="22" y="51"/>
                    </a:lnTo>
                    <a:lnTo>
                      <a:pt x="18" y="5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84" name="Freeform 219"/>
              <p:cNvSpPr>
                <a:spLocks/>
              </p:cNvSpPr>
              <p:nvPr/>
            </p:nvSpPr>
            <p:spPr bwMode="auto">
              <a:xfrm>
                <a:off x="3128" y="1816"/>
                <a:ext cx="11" cy="29"/>
              </a:xfrm>
              <a:custGeom>
                <a:avLst/>
                <a:gdLst>
                  <a:gd name="T0" fmla="*/ 11 w 11"/>
                  <a:gd name="T1" fmla="*/ 29 h 29"/>
                  <a:gd name="T2" fmla="*/ 11 w 11"/>
                  <a:gd name="T3" fmla="*/ 18 h 29"/>
                  <a:gd name="T4" fmla="*/ 3 w 11"/>
                  <a:gd name="T5" fmla="*/ 11 h 29"/>
                  <a:gd name="T6" fmla="*/ 7 w 11"/>
                  <a:gd name="T7" fmla="*/ 7 h 29"/>
                  <a:gd name="T8" fmla="*/ 3 w 11"/>
                  <a:gd name="T9" fmla="*/ 0 h 29"/>
                  <a:gd name="T10" fmla="*/ 0 w 11"/>
                  <a:gd name="T11" fmla="*/ 7 h 29"/>
                  <a:gd name="T12" fmla="*/ 0 w 11"/>
                  <a:gd name="T13" fmla="*/ 15 h 29"/>
                  <a:gd name="T14" fmla="*/ 3 w 11"/>
                  <a:gd name="T15" fmla="*/ 22 h 29"/>
                  <a:gd name="T16" fmla="*/ 3 w 11"/>
                  <a:gd name="T17" fmla="*/ 25 h 29"/>
                  <a:gd name="T18" fmla="*/ 11 w 11"/>
                  <a:gd name="T19" fmla="*/ 29 h 29"/>
                  <a:gd name="T20" fmla="*/ 11 w 11"/>
                  <a:gd name="T21" fmla="*/ 25 h 29"/>
                  <a:gd name="T22" fmla="*/ 11 w 11"/>
                  <a:gd name="T23" fmla="*/ 29 h 2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1"/>
                  <a:gd name="T37" fmla="*/ 0 h 29"/>
                  <a:gd name="T38" fmla="*/ 11 w 11"/>
                  <a:gd name="T39" fmla="*/ 29 h 2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1" h="29">
                    <a:moveTo>
                      <a:pt x="11" y="29"/>
                    </a:moveTo>
                    <a:lnTo>
                      <a:pt x="11" y="18"/>
                    </a:lnTo>
                    <a:lnTo>
                      <a:pt x="3" y="11"/>
                    </a:lnTo>
                    <a:lnTo>
                      <a:pt x="7" y="7"/>
                    </a:lnTo>
                    <a:lnTo>
                      <a:pt x="3" y="0"/>
                    </a:lnTo>
                    <a:lnTo>
                      <a:pt x="0" y="7"/>
                    </a:lnTo>
                    <a:lnTo>
                      <a:pt x="0" y="15"/>
                    </a:lnTo>
                    <a:lnTo>
                      <a:pt x="3" y="22"/>
                    </a:lnTo>
                    <a:lnTo>
                      <a:pt x="3" y="25"/>
                    </a:lnTo>
                    <a:lnTo>
                      <a:pt x="11" y="29"/>
                    </a:lnTo>
                    <a:lnTo>
                      <a:pt x="11" y="25"/>
                    </a:lnTo>
                    <a:lnTo>
                      <a:pt x="11" y="2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85" name="Freeform 220"/>
              <p:cNvSpPr>
                <a:spLocks/>
              </p:cNvSpPr>
              <p:nvPr/>
            </p:nvSpPr>
            <p:spPr bwMode="auto">
              <a:xfrm>
                <a:off x="3067" y="1841"/>
                <a:ext cx="72" cy="112"/>
              </a:xfrm>
              <a:custGeom>
                <a:avLst/>
                <a:gdLst>
                  <a:gd name="T0" fmla="*/ 0 w 72"/>
                  <a:gd name="T1" fmla="*/ 108 h 112"/>
                  <a:gd name="T2" fmla="*/ 7 w 72"/>
                  <a:gd name="T3" fmla="*/ 108 h 112"/>
                  <a:gd name="T4" fmla="*/ 28 w 72"/>
                  <a:gd name="T5" fmla="*/ 87 h 112"/>
                  <a:gd name="T6" fmla="*/ 39 w 72"/>
                  <a:gd name="T7" fmla="*/ 72 h 112"/>
                  <a:gd name="T8" fmla="*/ 46 w 72"/>
                  <a:gd name="T9" fmla="*/ 58 h 112"/>
                  <a:gd name="T10" fmla="*/ 54 w 72"/>
                  <a:gd name="T11" fmla="*/ 44 h 112"/>
                  <a:gd name="T12" fmla="*/ 61 w 72"/>
                  <a:gd name="T13" fmla="*/ 29 h 112"/>
                  <a:gd name="T14" fmla="*/ 64 w 72"/>
                  <a:gd name="T15" fmla="*/ 18 h 112"/>
                  <a:gd name="T16" fmla="*/ 72 w 72"/>
                  <a:gd name="T17" fmla="*/ 4 h 112"/>
                  <a:gd name="T18" fmla="*/ 64 w 72"/>
                  <a:gd name="T19" fmla="*/ 0 h 112"/>
                  <a:gd name="T20" fmla="*/ 57 w 72"/>
                  <a:gd name="T21" fmla="*/ 15 h 112"/>
                  <a:gd name="T22" fmla="*/ 50 w 72"/>
                  <a:gd name="T23" fmla="*/ 29 h 112"/>
                  <a:gd name="T24" fmla="*/ 46 w 72"/>
                  <a:gd name="T25" fmla="*/ 44 h 112"/>
                  <a:gd name="T26" fmla="*/ 39 w 72"/>
                  <a:gd name="T27" fmla="*/ 58 h 112"/>
                  <a:gd name="T28" fmla="*/ 32 w 72"/>
                  <a:gd name="T29" fmla="*/ 69 h 112"/>
                  <a:gd name="T30" fmla="*/ 21 w 72"/>
                  <a:gd name="T31" fmla="*/ 80 h 112"/>
                  <a:gd name="T32" fmla="*/ 14 w 72"/>
                  <a:gd name="T33" fmla="*/ 94 h 112"/>
                  <a:gd name="T34" fmla="*/ 0 w 72"/>
                  <a:gd name="T35" fmla="*/ 101 h 112"/>
                  <a:gd name="T36" fmla="*/ 7 w 72"/>
                  <a:gd name="T37" fmla="*/ 105 h 112"/>
                  <a:gd name="T38" fmla="*/ 0 w 72"/>
                  <a:gd name="T39" fmla="*/ 108 h 112"/>
                  <a:gd name="T40" fmla="*/ 3 w 72"/>
                  <a:gd name="T41" fmla="*/ 112 h 112"/>
                  <a:gd name="T42" fmla="*/ 7 w 72"/>
                  <a:gd name="T43" fmla="*/ 108 h 112"/>
                  <a:gd name="T44" fmla="*/ 0 w 72"/>
                  <a:gd name="T45" fmla="*/ 108 h 112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72"/>
                  <a:gd name="T70" fmla="*/ 0 h 112"/>
                  <a:gd name="T71" fmla="*/ 72 w 72"/>
                  <a:gd name="T72" fmla="*/ 112 h 112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72" h="112">
                    <a:moveTo>
                      <a:pt x="0" y="108"/>
                    </a:moveTo>
                    <a:lnTo>
                      <a:pt x="7" y="108"/>
                    </a:lnTo>
                    <a:lnTo>
                      <a:pt x="28" y="87"/>
                    </a:lnTo>
                    <a:lnTo>
                      <a:pt x="39" y="72"/>
                    </a:lnTo>
                    <a:lnTo>
                      <a:pt x="46" y="58"/>
                    </a:lnTo>
                    <a:lnTo>
                      <a:pt x="54" y="44"/>
                    </a:lnTo>
                    <a:lnTo>
                      <a:pt x="61" y="29"/>
                    </a:lnTo>
                    <a:lnTo>
                      <a:pt x="64" y="18"/>
                    </a:lnTo>
                    <a:lnTo>
                      <a:pt x="72" y="4"/>
                    </a:lnTo>
                    <a:lnTo>
                      <a:pt x="64" y="0"/>
                    </a:lnTo>
                    <a:lnTo>
                      <a:pt x="57" y="15"/>
                    </a:lnTo>
                    <a:lnTo>
                      <a:pt x="50" y="29"/>
                    </a:lnTo>
                    <a:lnTo>
                      <a:pt x="46" y="44"/>
                    </a:lnTo>
                    <a:lnTo>
                      <a:pt x="39" y="58"/>
                    </a:lnTo>
                    <a:lnTo>
                      <a:pt x="32" y="69"/>
                    </a:lnTo>
                    <a:lnTo>
                      <a:pt x="21" y="80"/>
                    </a:lnTo>
                    <a:lnTo>
                      <a:pt x="14" y="94"/>
                    </a:lnTo>
                    <a:lnTo>
                      <a:pt x="0" y="101"/>
                    </a:lnTo>
                    <a:lnTo>
                      <a:pt x="7" y="105"/>
                    </a:lnTo>
                    <a:lnTo>
                      <a:pt x="0" y="108"/>
                    </a:lnTo>
                    <a:lnTo>
                      <a:pt x="3" y="112"/>
                    </a:lnTo>
                    <a:lnTo>
                      <a:pt x="7" y="108"/>
                    </a:lnTo>
                    <a:lnTo>
                      <a:pt x="0" y="10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86" name="Freeform 221"/>
              <p:cNvSpPr>
                <a:spLocks/>
              </p:cNvSpPr>
              <p:nvPr/>
            </p:nvSpPr>
            <p:spPr bwMode="auto">
              <a:xfrm>
                <a:off x="3056" y="1899"/>
                <a:ext cx="18" cy="50"/>
              </a:xfrm>
              <a:custGeom>
                <a:avLst/>
                <a:gdLst>
                  <a:gd name="T0" fmla="*/ 3 w 18"/>
                  <a:gd name="T1" fmla="*/ 4 h 50"/>
                  <a:gd name="T2" fmla="*/ 0 w 18"/>
                  <a:gd name="T3" fmla="*/ 7 h 50"/>
                  <a:gd name="T4" fmla="*/ 3 w 18"/>
                  <a:gd name="T5" fmla="*/ 7 h 50"/>
                  <a:gd name="T6" fmla="*/ 7 w 18"/>
                  <a:gd name="T7" fmla="*/ 11 h 50"/>
                  <a:gd name="T8" fmla="*/ 7 w 18"/>
                  <a:gd name="T9" fmla="*/ 36 h 50"/>
                  <a:gd name="T10" fmla="*/ 11 w 18"/>
                  <a:gd name="T11" fmla="*/ 43 h 50"/>
                  <a:gd name="T12" fmla="*/ 11 w 18"/>
                  <a:gd name="T13" fmla="*/ 50 h 50"/>
                  <a:gd name="T14" fmla="*/ 18 w 18"/>
                  <a:gd name="T15" fmla="*/ 47 h 50"/>
                  <a:gd name="T16" fmla="*/ 14 w 18"/>
                  <a:gd name="T17" fmla="*/ 40 h 50"/>
                  <a:gd name="T18" fmla="*/ 14 w 18"/>
                  <a:gd name="T19" fmla="*/ 7 h 50"/>
                  <a:gd name="T20" fmla="*/ 11 w 18"/>
                  <a:gd name="T21" fmla="*/ 4 h 50"/>
                  <a:gd name="T22" fmla="*/ 0 w 18"/>
                  <a:gd name="T23" fmla="*/ 0 h 50"/>
                  <a:gd name="T24" fmla="*/ 3 w 18"/>
                  <a:gd name="T25" fmla="*/ 4 h 5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8"/>
                  <a:gd name="T40" fmla="*/ 0 h 50"/>
                  <a:gd name="T41" fmla="*/ 18 w 18"/>
                  <a:gd name="T42" fmla="*/ 50 h 5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8" h="50">
                    <a:moveTo>
                      <a:pt x="3" y="4"/>
                    </a:moveTo>
                    <a:lnTo>
                      <a:pt x="0" y="7"/>
                    </a:lnTo>
                    <a:lnTo>
                      <a:pt x="3" y="7"/>
                    </a:lnTo>
                    <a:lnTo>
                      <a:pt x="7" y="11"/>
                    </a:lnTo>
                    <a:lnTo>
                      <a:pt x="7" y="36"/>
                    </a:lnTo>
                    <a:lnTo>
                      <a:pt x="11" y="43"/>
                    </a:lnTo>
                    <a:lnTo>
                      <a:pt x="11" y="50"/>
                    </a:lnTo>
                    <a:lnTo>
                      <a:pt x="18" y="47"/>
                    </a:lnTo>
                    <a:lnTo>
                      <a:pt x="14" y="40"/>
                    </a:lnTo>
                    <a:lnTo>
                      <a:pt x="14" y="7"/>
                    </a:lnTo>
                    <a:lnTo>
                      <a:pt x="11" y="4"/>
                    </a:lnTo>
                    <a:lnTo>
                      <a:pt x="0" y="0"/>
                    </a:lnTo>
                    <a:lnTo>
                      <a:pt x="3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87" name="Freeform 222"/>
              <p:cNvSpPr>
                <a:spLocks/>
              </p:cNvSpPr>
              <p:nvPr/>
            </p:nvSpPr>
            <p:spPr bwMode="auto">
              <a:xfrm>
                <a:off x="3049" y="1899"/>
                <a:ext cx="10" cy="32"/>
              </a:xfrm>
              <a:custGeom>
                <a:avLst/>
                <a:gdLst>
                  <a:gd name="T0" fmla="*/ 10 w 10"/>
                  <a:gd name="T1" fmla="*/ 32 h 32"/>
                  <a:gd name="T2" fmla="*/ 10 w 10"/>
                  <a:gd name="T3" fmla="*/ 14 h 32"/>
                  <a:gd name="T4" fmla="*/ 7 w 10"/>
                  <a:gd name="T5" fmla="*/ 11 h 32"/>
                  <a:gd name="T6" fmla="*/ 10 w 10"/>
                  <a:gd name="T7" fmla="*/ 4 h 32"/>
                  <a:gd name="T8" fmla="*/ 7 w 10"/>
                  <a:gd name="T9" fmla="*/ 0 h 32"/>
                  <a:gd name="T10" fmla="*/ 0 w 10"/>
                  <a:gd name="T11" fmla="*/ 11 h 32"/>
                  <a:gd name="T12" fmla="*/ 3 w 10"/>
                  <a:gd name="T13" fmla="*/ 18 h 32"/>
                  <a:gd name="T14" fmla="*/ 3 w 10"/>
                  <a:gd name="T15" fmla="*/ 32 h 32"/>
                  <a:gd name="T16" fmla="*/ 10 w 10"/>
                  <a:gd name="T17" fmla="*/ 32 h 3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"/>
                  <a:gd name="T28" fmla="*/ 0 h 32"/>
                  <a:gd name="T29" fmla="*/ 10 w 10"/>
                  <a:gd name="T30" fmla="*/ 32 h 3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" h="32">
                    <a:moveTo>
                      <a:pt x="10" y="32"/>
                    </a:moveTo>
                    <a:lnTo>
                      <a:pt x="10" y="14"/>
                    </a:lnTo>
                    <a:lnTo>
                      <a:pt x="7" y="11"/>
                    </a:lnTo>
                    <a:lnTo>
                      <a:pt x="10" y="4"/>
                    </a:lnTo>
                    <a:lnTo>
                      <a:pt x="7" y="0"/>
                    </a:lnTo>
                    <a:lnTo>
                      <a:pt x="0" y="11"/>
                    </a:lnTo>
                    <a:lnTo>
                      <a:pt x="3" y="18"/>
                    </a:lnTo>
                    <a:lnTo>
                      <a:pt x="3" y="32"/>
                    </a:lnTo>
                    <a:lnTo>
                      <a:pt x="10" y="3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88" name="Freeform 223"/>
              <p:cNvSpPr>
                <a:spLocks/>
              </p:cNvSpPr>
              <p:nvPr/>
            </p:nvSpPr>
            <p:spPr bwMode="auto">
              <a:xfrm>
                <a:off x="2973" y="1931"/>
                <a:ext cx="86" cy="126"/>
              </a:xfrm>
              <a:custGeom>
                <a:avLst/>
                <a:gdLst>
                  <a:gd name="T0" fmla="*/ 4 w 86"/>
                  <a:gd name="T1" fmla="*/ 126 h 126"/>
                  <a:gd name="T2" fmla="*/ 4 w 86"/>
                  <a:gd name="T3" fmla="*/ 123 h 126"/>
                  <a:gd name="T4" fmla="*/ 18 w 86"/>
                  <a:gd name="T5" fmla="*/ 112 h 126"/>
                  <a:gd name="T6" fmla="*/ 32 w 86"/>
                  <a:gd name="T7" fmla="*/ 98 h 126"/>
                  <a:gd name="T8" fmla="*/ 47 w 86"/>
                  <a:gd name="T9" fmla="*/ 87 h 126"/>
                  <a:gd name="T10" fmla="*/ 61 w 86"/>
                  <a:gd name="T11" fmla="*/ 72 h 126"/>
                  <a:gd name="T12" fmla="*/ 72 w 86"/>
                  <a:gd name="T13" fmla="*/ 54 h 126"/>
                  <a:gd name="T14" fmla="*/ 79 w 86"/>
                  <a:gd name="T15" fmla="*/ 40 h 126"/>
                  <a:gd name="T16" fmla="*/ 86 w 86"/>
                  <a:gd name="T17" fmla="*/ 18 h 126"/>
                  <a:gd name="T18" fmla="*/ 86 w 86"/>
                  <a:gd name="T19" fmla="*/ 0 h 126"/>
                  <a:gd name="T20" fmla="*/ 79 w 86"/>
                  <a:gd name="T21" fmla="*/ 0 h 126"/>
                  <a:gd name="T22" fmla="*/ 79 w 86"/>
                  <a:gd name="T23" fmla="*/ 18 h 126"/>
                  <a:gd name="T24" fmla="*/ 76 w 86"/>
                  <a:gd name="T25" fmla="*/ 36 h 126"/>
                  <a:gd name="T26" fmla="*/ 65 w 86"/>
                  <a:gd name="T27" fmla="*/ 51 h 126"/>
                  <a:gd name="T28" fmla="*/ 54 w 86"/>
                  <a:gd name="T29" fmla="*/ 65 h 126"/>
                  <a:gd name="T30" fmla="*/ 43 w 86"/>
                  <a:gd name="T31" fmla="*/ 80 h 126"/>
                  <a:gd name="T32" fmla="*/ 29 w 86"/>
                  <a:gd name="T33" fmla="*/ 94 h 126"/>
                  <a:gd name="T34" fmla="*/ 14 w 86"/>
                  <a:gd name="T35" fmla="*/ 105 h 126"/>
                  <a:gd name="T36" fmla="*/ 0 w 86"/>
                  <a:gd name="T37" fmla="*/ 119 h 126"/>
                  <a:gd name="T38" fmla="*/ 4 w 86"/>
                  <a:gd name="T39" fmla="*/ 126 h 126"/>
                  <a:gd name="T40" fmla="*/ 4 w 86"/>
                  <a:gd name="T41" fmla="*/ 123 h 126"/>
                  <a:gd name="T42" fmla="*/ 4 w 86"/>
                  <a:gd name="T43" fmla="*/ 126 h 12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86"/>
                  <a:gd name="T67" fmla="*/ 0 h 126"/>
                  <a:gd name="T68" fmla="*/ 86 w 86"/>
                  <a:gd name="T69" fmla="*/ 126 h 12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86" h="126">
                    <a:moveTo>
                      <a:pt x="4" y="126"/>
                    </a:moveTo>
                    <a:lnTo>
                      <a:pt x="4" y="123"/>
                    </a:lnTo>
                    <a:lnTo>
                      <a:pt x="18" y="112"/>
                    </a:lnTo>
                    <a:lnTo>
                      <a:pt x="32" y="98"/>
                    </a:lnTo>
                    <a:lnTo>
                      <a:pt x="47" y="87"/>
                    </a:lnTo>
                    <a:lnTo>
                      <a:pt x="61" y="72"/>
                    </a:lnTo>
                    <a:lnTo>
                      <a:pt x="72" y="54"/>
                    </a:lnTo>
                    <a:lnTo>
                      <a:pt x="79" y="40"/>
                    </a:lnTo>
                    <a:lnTo>
                      <a:pt x="86" y="18"/>
                    </a:lnTo>
                    <a:lnTo>
                      <a:pt x="86" y="0"/>
                    </a:lnTo>
                    <a:lnTo>
                      <a:pt x="79" y="0"/>
                    </a:lnTo>
                    <a:lnTo>
                      <a:pt x="79" y="18"/>
                    </a:lnTo>
                    <a:lnTo>
                      <a:pt x="76" y="36"/>
                    </a:lnTo>
                    <a:lnTo>
                      <a:pt x="65" y="51"/>
                    </a:lnTo>
                    <a:lnTo>
                      <a:pt x="54" y="65"/>
                    </a:lnTo>
                    <a:lnTo>
                      <a:pt x="43" y="80"/>
                    </a:lnTo>
                    <a:lnTo>
                      <a:pt x="29" y="94"/>
                    </a:lnTo>
                    <a:lnTo>
                      <a:pt x="14" y="105"/>
                    </a:lnTo>
                    <a:lnTo>
                      <a:pt x="0" y="119"/>
                    </a:lnTo>
                    <a:lnTo>
                      <a:pt x="4" y="126"/>
                    </a:lnTo>
                    <a:lnTo>
                      <a:pt x="4" y="123"/>
                    </a:lnTo>
                    <a:lnTo>
                      <a:pt x="4" y="12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89" name="Freeform 224"/>
              <p:cNvSpPr>
                <a:spLocks/>
              </p:cNvSpPr>
              <p:nvPr/>
            </p:nvSpPr>
            <p:spPr bwMode="auto">
              <a:xfrm>
                <a:off x="2826" y="2050"/>
                <a:ext cx="151" cy="61"/>
              </a:xfrm>
              <a:custGeom>
                <a:avLst/>
                <a:gdLst>
                  <a:gd name="T0" fmla="*/ 3 w 151"/>
                  <a:gd name="T1" fmla="*/ 61 h 61"/>
                  <a:gd name="T2" fmla="*/ 10 w 151"/>
                  <a:gd name="T3" fmla="*/ 61 h 61"/>
                  <a:gd name="T4" fmla="*/ 21 w 151"/>
                  <a:gd name="T5" fmla="*/ 58 h 61"/>
                  <a:gd name="T6" fmla="*/ 32 w 151"/>
                  <a:gd name="T7" fmla="*/ 54 h 61"/>
                  <a:gd name="T8" fmla="*/ 43 w 151"/>
                  <a:gd name="T9" fmla="*/ 54 h 61"/>
                  <a:gd name="T10" fmla="*/ 50 w 151"/>
                  <a:gd name="T11" fmla="*/ 51 h 61"/>
                  <a:gd name="T12" fmla="*/ 61 w 151"/>
                  <a:gd name="T13" fmla="*/ 47 h 61"/>
                  <a:gd name="T14" fmla="*/ 68 w 151"/>
                  <a:gd name="T15" fmla="*/ 43 h 61"/>
                  <a:gd name="T16" fmla="*/ 79 w 151"/>
                  <a:gd name="T17" fmla="*/ 40 h 61"/>
                  <a:gd name="T18" fmla="*/ 86 w 151"/>
                  <a:gd name="T19" fmla="*/ 36 h 61"/>
                  <a:gd name="T20" fmla="*/ 97 w 151"/>
                  <a:gd name="T21" fmla="*/ 33 h 61"/>
                  <a:gd name="T22" fmla="*/ 104 w 151"/>
                  <a:gd name="T23" fmla="*/ 25 h 61"/>
                  <a:gd name="T24" fmla="*/ 115 w 151"/>
                  <a:gd name="T25" fmla="*/ 25 h 61"/>
                  <a:gd name="T26" fmla="*/ 122 w 151"/>
                  <a:gd name="T27" fmla="*/ 18 h 61"/>
                  <a:gd name="T28" fmla="*/ 133 w 151"/>
                  <a:gd name="T29" fmla="*/ 15 h 61"/>
                  <a:gd name="T30" fmla="*/ 143 w 151"/>
                  <a:gd name="T31" fmla="*/ 11 h 61"/>
                  <a:gd name="T32" fmla="*/ 151 w 151"/>
                  <a:gd name="T33" fmla="*/ 7 h 61"/>
                  <a:gd name="T34" fmla="*/ 147 w 151"/>
                  <a:gd name="T35" fmla="*/ 0 h 61"/>
                  <a:gd name="T36" fmla="*/ 140 w 151"/>
                  <a:gd name="T37" fmla="*/ 4 h 61"/>
                  <a:gd name="T38" fmla="*/ 129 w 151"/>
                  <a:gd name="T39" fmla="*/ 7 h 61"/>
                  <a:gd name="T40" fmla="*/ 122 w 151"/>
                  <a:gd name="T41" fmla="*/ 11 h 61"/>
                  <a:gd name="T42" fmla="*/ 111 w 151"/>
                  <a:gd name="T43" fmla="*/ 18 h 61"/>
                  <a:gd name="T44" fmla="*/ 104 w 151"/>
                  <a:gd name="T45" fmla="*/ 22 h 61"/>
                  <a:gd name="T46" fmla="*/ 93 w 151"/>
                  <a:gd name="T47" fmla="*/ 25 h 61"/>
                  <a:gd name="T48" fmla="*/ 86 w 151"/>
                  <a:gd name="T49" fmla="*/ 29 h 61"/>
                  <a:gd name="T50" fmla="*/ 75 w 151"/>
                  <a:gd name="T51" fmla="*/ 33 h 61"/>
                  <a:gd name="T52" fmla="*/ 68 w 151"/>
                  <a:gd name="T53" fmla="*/ 36 h 61"/>
                  <a:gd name="T54" fmla="*/ 57 w 151"/>
                  <a:gd name="T55" fmla="*/ 40 h 61"/>
                  <a:gd name="T56" fmla="*/ 50 w 151"/>
                  <a:gd name="T57" fmla="*/ 43 h 61"/>
                  <a:gd name="T58" fmla="*/ 39 w 151"/>
                  <a:gd name="T59" fmla="*/ 47 h 61"/>
                  <a:gd name="T60" fmla="*/ 28 w 151"/>
                  <a:gd name="T61" fmla="*/ 47 h 61"/>
                  <a:gd name="T62" fmla="*/ 21 w 151"/>
                  <a:gd name="T63" fmla="*/ 51 h 61"/>
                  <a:gd name="T64" fmla="*/ 10 w 151"/>
                  <a:gd name="T65" fmla="*/ 54 h 61"/>
                  <a:gd name="T66" fmla="*/ 0 w 151"/>
                  <a:gd name="T67" fmla="*/ 54 h 61"/>
                  <a:gd name="T68" fmla="*/ 3 w 151"/>
                  <a:gd name="T69" fmla="*/ 54 h 61"/>
                  <a:gd name="T70" fmla="*/ 0 w 151"/>
                  <a:gd name="T71" fmla="*/ 54 h 61"/>
                  <a:gd name="T72" fmla="*/ 3 w 151"/>
                  <a:gd name="T73" fmla="*/ 61 h 61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51"/>
                  <a:gd name="T112" fmla="*/ 0 h 61"/>
                  <a:gd name="T113" fmla="*/ 151 w 151"/>
                  <a:gd name="T114" fmla="*/ 61 h 61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51" h="61">
                    <a:moveTo>
                      <a:pt x="3" y="61"/>
                    </a:moveTo>
                    <a:lnTo>
                      <a:pt x="10" y="61"/>
                    </a:lnTo>
                    <a:lnTo>
                      <a:pt x="21" y="58"/>
                    </a:lnTo>
                    <a:lnTo>
                      <a:pt x="32" y="54"/>
                    </a:lnTo>
                    <a:lnTo>
                      <a:pt x="43" y="54"/>
                    </a:lnTo>
                    <a:lnTo>
                      <a:pt x="50" y="51"/>
                    </a:lnTo>
                    <a:lnTo>
                      <a:pt x="61" y="47"/>
                    </a:lnTo>
                    <a:lnTo>
                      <a:pt x="68" y="43"/>
                    </a:lnTo>
                    <a:lnTo>
                      <a:pt x="79" y="40"/>
                    </a:lnTo>
                    <a:lnTo>
                      <a:pt x="86" y="36"/>
                    </a:lnTo>
                    <a:lnTo>
                      <a:pt x="97" y="33"/>
                    </a:lnTo>
                    <a:lnTo>
                      <a:pt x="104" y="25"/>
                    </a:lnTo>
                    <a:lnTo>
                      <a:pt x="115" y="25"/>
                    </a:lnTo>
                    <a:lnTo>
                      <a:pt x="122" y="18"/>
                    </a:lnTo>
                    <a:lnTo>
                      <a:pt x="133" y="15"/>
                    </a:lnTo>
                    <a:lnTo>
                      <a:pt x="143" y="11"/>
                    </a:lnTo>
                    <a:lnTo>
                      <a:pt x="151" y="7"/>
                    </a:lnTo>
                    <a:lnTo>
                      <a:pt x="147" y="0"/>
                    </a:lnTo>
                    <a:lnTo>
                      <a:pt x="140" y="4"/>
                    </a:lnTo>
                    <a:lnTo>
                      <a:pt x="129" y="7"/>
                    </a:lnTo>
                    <a:lnTo>
                      <a:pt x="122" y="11"/>
                    </a:lnTo>
                    <a:lnTo>
                      <a:pt x="111" y="18"/>
                    </a:lnTo>
                    <a:lnTo>
                      <a:pt x="104" y="22"/>
                    </a:lnTo>
                    <a:lnTo>
                      <a:pt x="93" y="25"/>
                    </a:lnTo>
                    <a:lnTo>
                      <a:pt x="86" y="29"/>
                    </a:lnTo>
                    <a:lnTo>
                      <a:pt x="75" y="33"/>
                    </a:lnTo>
                    <a:lnTo>
                      <a:pt x="68" y="36"/>
                    </a:lnTo>
                    <a:lnTo>
                      <a:pt x="57" y="40"/>
                    </a:lnTo>
                    <a:lnTo>
                      <a:pt x="50" y="43"/>
                    </a:lnTo>
                    <a:lnTo>
                      <a:pt x="39" y="47"/>
                    </a:lnTo>
                    <a:lnTo>
                      <a:pt x="28" y="47"/>
                    </a:lnTo>
                    <a:lnTo>
                      <a:pt x="21" y="51"/>
                    </a:lnTo>
                    <a:lnTo>
                      <a:pt x="10" y="54"/>
                    </a:lnTo>
                    <a:lnTo>
                      <a:pt x="0" y="54"/>
                    </a:lnTo>
                    <a:lnTo>
                      <a:pt x="3" y="54"/>
                    </a:lnTo>
                    <a:lnTo>
                      <a:pt x="0" y="54"/>
                    </a:lnTo>
                    <a:lnTo>
                      <a:pt x="3" y="6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90" name="Freeform 225"/>
              <p:cNvSpPr>
                <a:spLocks/>
              </p:cNvSpPr>
              <p:nvPr/>
            </p:nvSpPr>
            <p:spPr bwMode="auto">
              <a:xfrm>
                <a:off x="2775" y="2090"/>
                <a:ext cx="54" cy="25"/>
              </a:xfrm>
              <a:custGeom>
                <a:avLst/>
                <a:gdLst>
                  <a:gd name="T0" fmla="*/ 0 w 54"/>
                  <a:gd name="T1" fmla="*/ 7 h 25"/>
                  <a:gd name="T2" fmla="*/ 7 w 54"/>
                  <a:gd name="T3" fmla="*/ 11 h 25"/>
                  <a:gd name="T4" fmla="*/ 15 w 54"/>
                  <a:gd name="T5" fmla="*/ 14 h 25"/>
                  <a:gd name="T6" fmla="*/ 18 w 54"/>
                  <a:gd name="T7" fmla="*/ 18 h 25"/>
                  <a:gd name="T8" fmla="*/ 25 w 54"/>
                  <a:gd name="T9" fmla="*/ 21 h 25"/>
                  <a:gd name="T10" fmla="*/ 33 w 54"/>
                  <a:gd name="T11" fmla="*/ 21 h 25"/>
                  <a:gd name="T12" fmla="*/ 40 w 54"/>
                  <a:gd name="T13" fmla="*/ 25 h 25"/>
                  <a:gd name="T14" fmla="*/ 47 w 54"/>
                  <a:gd name="T15" fmla="*/ 21 h 25"/>
                  <a:gd name="T16" fmla="*/ 54 w 54"/>
                  <a:gd name="T17" fmla="*/ 21 h 25"/>
                  <a:gd name="T18" fmla="*/ 51 w 54"/>
                  <a:gd name="T19" fmla="*/ 14 h 25"/>
                  <a:gd name="T20" fmla="*/ 29 w 54"/>
                  <a:gd name="T21" fmla="*/ 14 h 25"/>
                  <a:gd name="T22" fmla="*/ 22 w 54"/>
                  <a:gd name="T23" fmla="*/ 11 h 25"/>
                  <a:gd name="T24" fmla="*/ 18 w 54"/>
                  <a:gd name="T25" fmla="*/ 7 h 25"/>
                  <a:gd name="T26" fmla="*/ 11 w 54"/>
                  <a:gd name="T27" fmla="*/ 3 h 25"/>
                  <a:gd name="T28" fmla="*/ 7 w 54"/>
                  <a:gd name="T29" fmla="*/ 0 h 25"/>
                  <a:gd name="T30" fmla="*/ 0 w 54"/>
                  <a:gd name="T31" fmla="*/ 7 h 25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54"/>
                  <a:gd name="T49" fmla="*/ 0 h 25"/>
                  <a:gd name="T50" fmla="*/ 54 w 54"/>
                  <a:gd name="T51" fmla="*/ 25 h 25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54" h="25">
                    <a:moveTo>
                      <a:pt x="0" y="7"/>
                    </a:moveTo>
                    <a:lnTo>
                      <a:pt x="7" y="11"/>
                    </a:lnTo>
                    <a:lnTo>
                      <a:pt x="15" y="14"/>
                    </a:lnTo>
                    <a:lnTo>
                      <a:pt x="18" y="18"/>
                    </a:lnTo>
                    <a:lnTo>
                      <a:pt x="25" y="21"/>
                    </a:lnTo>
                    <a:lnTo>
                      <a:pt x="33" y="21"/>
                    </a:lnTo>
                    <a:lnTo>
                      <a:pt x="40" y="25"/>
                    </a:lnTo>
                    <a:lnTo>
                      <a:pt x="47" y="21"/>
                    </a:lnTo>
                    <a:lnTo>
                      <a:pt x="54" y="21"/>
                    </a:lnTo>
                    <a:lnTo>
                      <a:pt x="51" y="14"/>
                    </a:lnTo>
                    <a:lnTo>
                      <a:pt x="29" y="14"/>
                    </a:lnTo>
                    <a:lnTo>
                      <a:pt x="22" y="11"/>
                    </a:lnTo>
                    <a:lnTo>
                      <a:pt x="18" y="7"/>
                    </a:lnTo>
                    <a:lnTo>
                      <a:pt x="11" y="3"/>
                    </a:lnTo>
                    <a:lnTo>
                      <a:pt x="7" y="0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91" name="Freeform 226"/>
              <p:cNvSpPr>
                <a:spLocks/>
              </p:cNvSpPr>
              <p:nvPr/>
            </p:nvSpPr>
            <p:spPr bwMode="auto">
              <a:xfrm>
                <a:off x="2736" y="2025"/>
                <a:ext cx="46" cy="72"/>
              </a:xfrm>
              <a:custGeom>
                <a:avLst/>
                <a:gdLst>
                  <a:gd name="T0" fmla="*/ 3 w 46"/>
                  <a:gd name="T1" fmla="*/ 11 h 72"/>
                  <a:gd name="T2" fmla="*/ 0 w 46"/>
                  <a:gd name="T3" fmla="*/ 7 h 72"/>
                  <a:gd name="T4" fmla="*/ 7 w 46"/>
                  <a:gd name="T5" fmla="*/ 14 h 72"/>
                  <a:gd name="T6" fmla="*/ 10 w 46"/>
                  <a:gd name="T7" fmla="*/ 22 h 72"/>
                  <a:gd name="T8" fmla="*/ 14 w 46"/>
                  <a:gd name="T9" fmla="*/ 32 h 72"/>
                  <a:gd name="T10" fmla="*/ 18 w 46"/>
                  <a:gd name="T11" fmla="*/ 40 h 72"/>
                  <a:gd name="T12" fmla="*/ 25 w 46"/>
                  <a:gd name="T13" fmla="*/ 47 h 72"/>
                  <a:gd name="T14" fmla="*/ 28 w 46"/>
                  <a:gd name="T15" fmla="*/ 54 h 72"/>
                  <a:gd name="T16" fmla="*/ 36 w 46"/>
                  <a:gd name="T17" fmla="*/ 65 h 72"/>
                  <a:gd name="T18" fmla="*/ 39 w 46"/>
                  <a:gd name="T19" fmla="*/ 72 h 72"/>
                  <a:gd name="T20" fmla="*/ 46 w 46"/>
                  <a:gd name="T21" fmla="*/ 65 h 72"/>
                  <a:gd name="T22" fmla="*/ 39 w 46"/>
                  <a:gd name="T23" fmla="*/ 58 h 72"/>
                  <a:gd name="T24" fmla="*/ 36 w 46"/>
                  <a:gd name="T25" fmla="*/ 50 h 72"/>
                  <a:gd name="T26" fmla="*/ 28 w 46"/>
                  <a:gd name="T27" fmla="*/ 43 h 72"/>
                  <a:gd name="T28" fmla="*/ 25 w 46"/>
                  <a:gd name="T29" fmla="*/ 36 h 72"/>
                  <a:gd name="T30" fmla="*/ 21 w 46"/>
                  <a:gd name="T31" fmla="*/ 29 h 72"/>
                  <a:gd name="T32" fmla="*/ 18 w 46"/>
                  <a:gd name="T33" fmla="*/ 18 h 72"/>
                  <a:gd name="T34" fmla="*/ 10 w 46"/>
                  <a:gd name="T35" fmla="*/ 11 h 72"/>
                  <a:gd name="T36" fmla="*/ 7 w 46"/>
                  <a:gd name="T37" fmla="*/ 4 h 72"/>
                  <a:gd name="T38" fmla="*/ 3 w 46"/>
                  <a:gd name="T39" fmla="*/ 0 h 72"/>
                  <a:gd name="T40" fmla="*/ 7 w 46"/>
                  <a:gd name="T41" fmla="*/ 4 h 72"/>
                  <a:gd name="T42" fmla="*/ 3 w 46"/>
                  <a:gd name="T43" fmla="*/ 0 h 72"/>
                  <a:gd name="T44" fmla="*/ 3 w 46"/>
                  <a:gd name="T45" fmla="*/ 11 h 72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46"/>
                  <a:gd name="T70" fmla="*/ 0 h 72"/>
                  <a:gd name="T71" fmla="*/ 46 w 46"/>
                  <a:gd name="T72" fmla="*/ 72 h 72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46" h="72">
                    <a:moveTo>
                      <a:pt x="3" y="11"/>
                    </a:moveTo>
                    <a:lnTo>
                      <a:pt x="0" y="7"/>
                    </a:lnTo>
                    <a:lnTo>
                      <a:pt x="7" y="14"/>
                    </a:lnTo>
                    <a:lnTo>
                      <a:pt x="10" y="22"/>
                    </a:lnTo>
                    <a:lnTo>
                      <a:pt x="14" y="32"/>
                    </a:lnTo>
                    <a:lnTo>
                      <a:pt x="18" y="40"/>
                    </a:lnTo>
                    <a:lnTo>
                      <a:pt x="25" y="47"/>
                    </a:lnTo>
                    <a:lnTo>
                      <a:pt x="28" y="54"/>
                    </a:lnTo>
                    <a:lnTo>
                      <a:pt x="36" y="65"/>
                    </a:lnTo>
                    <a:lnTo>
                      <a:pt x="39" y="72"/>
                    </a:lnTo>
                    <a:lnTo>
                      <a:pt x="46" y="65"/>
                    </a:lnTo>
                    <a:lnTo>
                      <a:pt x="39" y="58"/>
                    </a:lnTo>
                    <a:lnTo>
                      <a:pt x="36" y="50"/>
                    </a:lnTo>
                    <a:lnTo>
                      <a:pt x="28" y="43"/>
                    </a:lnTo>
                    <a:lnTo>
                      <a:pt x="25" y="36"/>
                    </a:lnTo>
                    <a:lnTo>
                      <a:pt x="21" y="29"/>
                    </a:lnTo>
                    <a:lnTo>
                      <a:pt x="18" y="18"/>
                    </a:lnTo>
                    <a:lnTo>
                      <a:pt x="10" y="11"/>
                    </a:lnTo>
                    <a:lnTo>
                      <a:pt x="7" y="4"/>
                    </a:lnTo>
                    <a:lnTo>
                      <a:pt x="3" y="0"/>
                    </a:lnTo>
                    <a:lnTo>
                      <a:pt x="7" y="4"/>
                    </a:lnTo>
                    <a:lnTo>
                      <a:pt x="3" y="0"/>
                    </a:lnTo>
                    <a:lnTo>
                      <a:pt x="3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92" name="Freeform 227"/>
              <p:cNvSpPr>
                <a:spLocks/>
              </p:cNvSpPr>
              <p:nvPr/>
            </p:nvSpPr>
            <p:spPr bwMode="auto">
              <a:xfrm>
                <a:off x="2725" y="2025"/>
                <a:ext cx="14" cy="14"/>
              </a:xfrm>
              <a:custGeom>
                <a:avLst/>
                <a:gdLst>
                  <a:gd name="T0" fmla="*/ 3 w 14"/>
                  <a:gd name="T1" fmla="*/ 14 h 14"/>
                  <a:gd name="T2" fmla="*/ 7 w 14"/>
                  <a:gd name="T3" fmla="*/ 11 h 14"/>
                  <a:gd name="T4" fmla="*/ 14 w 14"/>
                  <a:gd name="T5" fmla="*/ 11 h 14"/>
                  <a:gd name="T6" fmla="*/ 14 w 14"/>
                  <a:gd name="T7" fmla="*/ 0 h 14"/>
                  <a:gd name="T8" fmla="*/ 11 w 14"/>
                  <a:gd name="T9" fmla="*/ 4 h 14"/>
                  <a:gd name="T10" fmla="*/ 7 w 14"/>
                  <a:gd name="T11" fmla="*/ 4 h 14"/>
                  <a:gd name="T12" fmla="*/ 0 w 14"/>
                  <a:gd name="T13" fmla="*/ 7 h 14"/>
                  <a:gd name="T14" fmla="*/ 0 w 14"/>
                  <a:gd name="T15" fmla="*/ 11 h 14"/>
                  <a:gd name="T16" fmla="*/ 3 w 14"/>
                  <a:gd name="T17" fmla="*/ 7 h 14"/>
                  <a:gd name="T18" fmla="*/ 3 w 14"/>
                  <a:gd name="T19" fmla="*/ 14 h 14"/>
                  <a:gd name="T20" fmla="*/ 7 w 14"/>
                  <a:gd name="T21" fmla="*/ 14 h 14"/>
                  <a:gd name="T22" fmla="*/ 7 w 14"/>
                  <a:gd name="T23" fmla="*/ 11 h 14"/>
                  <a:gd name="T24" fmla="*/ 3 w 14"/>
                  <a:gd name="T25" fmla="*/ 14 h 1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4"/>
                  <a:gd name="T40" fmla="*/ 0 h 14"/>
                  <a:gd name="T41" fmla="*/ 14 w 14"/>
                  <a:gd name="T42" fmla="*/ 14 h 1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4" h="14">
                    <a:moveTo>
                      <a:pt x="3" y="14"/>
                    </a:moveTo>
                    <a:lnTo>
                      <a:pt x="7" y="11"/>
                    </a:lnTo>
                    <a:lnTo>
                      <a:pt x="14" y="11"/>
                    </a:lnTo>
                    <a:lnTo>
                      <a:pt x="14" y="0"/>
                    </a:lnTo>
                    <a:lnTo>
                      <a:pt x="11" y="4"/>
                    </a:lnTo>
                    <a:lnTo>
                      <a:pt x="7" y="4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3" y="7"/>
                    </a:lnTo>
                    <a:lnTo>
                      <a:pt x="3" y="14"/>
                    </a:lnTo>
                    <a:lnTo>
                      <a:pt x="7" y="14"/>
                    </a:lnTo>
                    <a:lnTo>
                      <a:pt x="7" y="11"/>
                    </a:lnTo>
                    <a:lnTo>
                      <a:pt x="3" y="1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93" name="Freeform 228"/>
              <p:cNvSpPr>
                <a:spLocks/>
              </p:cNvSpPr>
              <p:nvPr/>
            </p:nvSpPr>
            <p:spPr bwMode="auto">
              <a:xfrm>
                <a:off x="2620" y="1888"/>
                <a:ext cx="108" cy="151"/>
              </a:xfrm>
              <a:custGeom>
                <a:avLst/>
                <a:gdLst>
                  <a:gd name="T0" fmla="*/ 8 w 108"/>
                  <a:gd name="T1" fmla="*/ 0 h 151"/>
                  <a:gd name="T2" fmla="*/ 4 w 108"/>
                  <a:gd name="T3" fmla="*/ 7 h 151"/>
                  <a:gd name="T4" fmla="*/ 8 w 108"/>
                  <a:gd name="T5" fmla="*/ 15 h 151"/>
                  <a:gd name="T6" fmla="*/ 11 w 108"/>
                  <a:gd name="T7" fmla="*/ 25 h 151"/>
                  <a:gd name="T8" fmla="*/ 15 w 108"/>
                  <a:gd name="T9" fmla="*/ 36 h 151"/>
                  <a:gd name="T10" fmla="*/ 22 w 108"/>
                  <a:gd name="T11" fmla="*/ 47 h 151"/>
                  <a:gd name="T12" fmla="*/ 26 w 108"/>
                  <a:gd name="T13" fmla="*/ 58 h 151"/>
                  <a:gd name="T14" fmla="*/ 29 w 108"/>
                  <a:gd name="T15" fmla="*/ 69 h 151"/>
                  <a:gd name="T16" fmla="*/ 33 w 108"/>
                  <a:gd name="T17" fmla="*/ 83 h 151"/>
                  <a:gd name="T18" fmla="*/ 36 w 108"/>
                  <a:gd name="T19" fmla="*/ 94 h 151"/>
                  <a:gd name="T20" fmla="*/ 44 w 108"/>
                  <a:gd name="T21" fmla="*/ 105 h 151"/>
                  <a:gd name="T22" fmla="*/ 47 w 108"/>
                  <a:gd name="T23" fmla="*/ 112 h 151"/>
                  <a:gd name="T24" fmla="*/ 54 w 108"/>
                  <a:gd name="T25" fmla="*/ 123 h 151"/>
                  <a:gd name="T26" fmla="*/ 65 w 108"/>
                  <a:gd name="T27" fmla="*/ 130 h 151"/>
                  <a:gd name="T28" fmla="*/ 72 w 108"/>
                  <a:gd name="T29" fmla="*/ 137 h 151"/>
                  <a:gd name="T30" fmla="*/ 83 w 108"/>
                  <a:gd name="T31" fmla="*/ 144 h 151"/>
                  <a:gd name="T32" fmla="*/ 94 w 108"/>
                  <a:gd name="T33" fmla="*/ 148 h 151"/>
                  <a:gd name="T34" fmla="*/ 108 w 108"/>
                  <a:gd name="T35" fmla="*/ 151 h 151"/>
                  <a:gd name="T36" fmla="*/ 108 w 108"/>
                  <a:gd name="T37" fmla="*/ 144 h 151"/>
                  <a:gd name="T38" fmla="*/ 94 w 108"/>
                  <a:gd name="T39" fmla="*/ 141 h 151"/>
                  <a:gd name="T40" fmla="*/ 87 w 108"/>
                  <a:gd name="T41" fmla="*/ 137 h 151"/>
                  <a:gd name="T42" fmla="*/ 76 w 108"/>
                  <a:gd name="T43" fmla="*/ 133 h 151"/>
                  <a:gd name="T44" fmla="*/ 62 w 108"/>
                  <a:gd name="T45" fmla="*/ 119 h 151"/>
                  <a:gd name="T46" fmla="*/ 54 w 108"/>
                  <a:gd name="T47" fmla="*/ 108 h 151"/>
                  <a:gd name="T48" fmla="*/ 51 w 108"/>
                  <a:gd name="T49" fmla="*/ 101 h 151"/>
                  <a:gd name="T50" fmla="*/ 44 w 108"/>
                  <a:gd name="T51" fmla="*/ 90 h 151"/>
                  <a:gd name="T52" fmla="*/ 40 w 108"/>
                  <a:gd name="T53" fmla="*/ 79 h 151"/>
                  <a:gd name="T54" fmla="*/ 36 w 108"/>
                  <a:gd name="T55" fmla="*/ 69 h 151"/>
                  <a:gd name="T56" fmla="*/ 29 w 108"/>
                  <a:gd name="T57" fmla="*/ 58 h 151"/>
                  <a:gd name="T58" fmla="*/ 29 w 108"/>
                  <a:gd name="T59" fmla="*/ 47 h 151"/>
                  <a:gd name="T60" fmla="*/ 22 w 108"/>
                  <a:gd name="T61" fmla="*/ 36 h 151"/>
                  <a:gd name="T62" fmla="*/ 18 w 108"/>
                  <a:gd name="T63" fmla="*/ 25 h 151"/>
                  <a:gd name="T64" fmla="*/ 15 w 108"/>
                  <a:gd name="T65" fmla="*/ 11 h 151"/>
                  <a:gd name="T66" fmla="*/ 11 w 108"/>
                  <a:gd name="T67" fmla="*/ 4 h 151"/>
                  <a:gd name="T68" fmla="*/ 8 w 108"/>
                  <a:gd name="T69" fmla="*/ 7 h 151"/>
                  <a:gd name="T70" fmla="*/ 8 w 108"/>
                  <a:gd name="T71" fmla="*/ 0 h 151"/>
                  <a:gd name="T72" fmla="*/ 0 w 108"/>
                  <a:gd name="T73" fmla="*/ 0 h 151"/>
                  <a:gd name="T74" fmla="*/ 4 w 108"/>
                  <a:gd name="T75" fmla="*/ 7 h 151"/>
                  <a:gd name="T76" fmla="*/ 8 w 108"/>
                  <a:gd name="T77" fmla="*/ 0 h 151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108"/>
                  <a:gd name="T118" fmla="*/ 0 h 151"/>
                  <a:gd name="T119" fmla="*/ 108 w 108"/>
                  <a:gd name="T120" fmla="*/ 151 h 151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108" h="151">
                    <a:moveTo>
                      <a:pt x="8" y="0"/>
                    </a:moveTo>
                    <a:lnTo>
                      <a:pt x="4" y="7"/>
                    </a:lnTo>
                    <a:lnTo>
                      <a:pt x="8" y="15"/>
                    </a:lnTo>
                    <a:lnTo>
                      <a:pt x="11" y="25"/>
                    </a:lnTo>
                    <a:lnTo>
                      <a:pt x="15" y="36"/>
                    </a:lnTo>
                    <a:lnTo>
                      <a:pt x="22" y="47"/>
                    </a:lnTo>
                    <a:lnTo>
                      <a:pt x="26" y="58"/>
                    </a:lnTo>
                    <a:lnTo>
                      <a:pt x="29" y="69"/>
                    </a:lnTo>
                    <a:lnTo>
                      <a:pt x="33" y="83"/>
                    </a:lnTo>
                    <a:lnTo>
                      <a:pt x="36" y="94"/>
                    </a:lnTo>
                    <a:lnTo>
                      <a:pt x="44" y="105"/>
                    </a:lnTo>
                    <a:lnTo>
                      <a:pt x="47" y="112"/>
                    </a:lnTo>
                    <a:lnTo>
                      <a:pt x="54" y="123"/>
                    </a:lnTo>
                    <a:lnTo>
                      <a:pt x="65" y="130"/>
                    </a:lnTo>
                    <a:lnTo>
                      <a:pt x="72" y="137"/>
                    </a:lnTo>
                    <a:lnTo>
                      <a:pt x="83" y="144"/>
                    </a:lnTo>
                    <a:lnTo>
                      <a:pt x="94" y="148"/>
                    </a:lnTo>
                    <a:lnTo>
                      <a:pt x="108" y="151"/>
                    </a:lnTo>
                    <a:lnTo>
                      <a:pt x="108" y="144"/>
                    </a:lnTo>
                    <a:lnTo>
                      <a:pt x="94" y="141"/>
                    </a:lnTo>
                    <a:lnTo>
                      <a:pt x="87" y="137"/>
                    </a:lnTo>
                    <a:lnTo>
                      <a:pt x="76" y="133"/>
                    </a:lnTo>
                    <a:lnTo>
                      <a:pt x="62" y="119"/>
                    </a:lnTo>
                    <a:lnTo>
                      <a:pt x="54" y="108"/>
                    </a:lnTo>
                    <a:lnTo>
                      <a:pt x="51" y="101"/>
                    </a:lnTo>
                    <a:lnTo>
                      <a:pt x="44" y="90"/>
                    </a:lnTo>
                    <a:lnTo>
                      <a:pt x="40" y="79"/>
                    </a:lnTo>
                    <a:lnTo>
                      <a:pt x="36" y="69"/>
                    </a:lnTo>
                    <a:lnTo>
                      <a:pt x="29" y="58"/>
                    </a:lnTo>
                    <a:lnTo>
                      <a:pt x="29" y="47"/>
                    </a:lnTo>
                    <a:lnTo>
                      <a:pt x="22" y="36"/>
                    </a:lnTo>
                    <a:lnTo>
                      <a:pt x="18" y="25"/>
                    </a:lnTo>
                    <a:lnTo>
                      <a:pt x="15" y="11"/>
                    </a:lnTo>
                    <a:lnTo>
                      <a:pt x="11" y="4"/>
                    </a:lnTo>
                    <a:lnTo>
                      <a:pt x="8" y="7"/>
                    </a:lnTo>
                    <a:lnTo>
                      <a:pt x="8" y="0"/>
                    </a:lnTo>
                    <a:lnTo>
                      <a:pt x="0" y="0"/>
                    </a:lnTo>
                    <a:lnTo>
                      <a:pt x="4" y="7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94" name="Freeform 229"/>
              <p:cNvSpPr>
                <a:spLocks/>
              </p:cNvSpPr>
              <p:nvPr/>
            </p:nvSpPr>
            <p:spPr bwMode="auto">
              <a:xfrm>
                <a:off x="2628" y="1867"/>
                <a:ext cx="75" cy="28"/>
              </a:xfrm>
              <a:custGeom>
                <a:avLst/>
                <a:gdLst>
                  <a:gd name="T0" fmla="*/ 75 w 75"/>
                  <a:gd name="T1" fmla="*/ 3 h 28"/>
                  <a:gd name="T2" fmla="*/ 68 w 75"/>
                  <a:gd name="T3" fmla="*/ 0 h 28"/>
                  <a:gd name="T4" fmla="*/ 61 w 75"/>
                  <a:gd name="T5" fmla="*/ 3 h 28"/>
                  <a:gd name="T6" fmla="*/ 54 w 75"/>
                  <a:gd name="T7" fmla="*/ 7 h 28"/>
                  <a:gd name="T8" fmla="*/ 43 w 75"/>
                  <a:gd name="T9" fmla="*/ 10 h 28"/>
                  <a:gd name="T10" fmla="*/ 36 w 75"/>
                  <a:gd name="T11" fmla="*/ 14 h 28"/>
                  <a:gd name="T12" fmla="*/ 25 w 75"/>
                  <a:gd name="T13" fmla="*/ 18 h 28"/>
                  <a:gd name="T14" fmla="*/ 18 w 75"/>
                  <a:gd name="T15" fmla="*/ 21 h 28"/>
                  <a:gd name="T16" fmla="*/ 0 w 75"/>
                  <a:gd name="T17" fmla="*/ 21 h 28"/>
                  <a:gd name="T18" fmla="*/ 0 w 75"/>
                  <a:gd name="T19" fmla="*/ 28 h 28"/>
                  <a:gd name="T20" fmla="*/ 18 w 75"/>
                  <a:gd name="T21" fmla="*/ 28 h 28"/>
                  <a:gd name="T22" fmla="*/ 28 w 75"/>
                  <a:gd name="T23" fmla="*/ 25 h 28"/>
                  <a:gd name="T24" fmla="*/ 36 w 75"/>
                  <a:gd name="T25" fmla="*/ 21 h 28"/>
                  <a:gd name="T26" fmla="*/ 46 w 75"/>
                  <a:gd name="T27" fmla="*/ 18 h 28"/>
                  <a:gd name="T28" fmla="*/ 54 w 75"/>
                  <a:gd name="T29" fmla="*/ 14 h 28"/>
                  <a:gd name="T30" fmla="*/ 61 w 75"/>
                  <a:gd name="T31" fmla="*/ 10 h 28"/>
                  <a:gd name="T32" fmla="*/ 72 w 75"/>
                  <a:gd name="T33" fmla="*/ 7 h 28"/>
                  <a:gd name="T34" fmla="*/ 68 w 75"/>
                  <a:gd name="T35" fmla="*/ 3 h 28"/>
                  <a:gd name="T36" fmla="*/ 75 w 75"/>
                  <a:gd name="T37" fmla="*/ 3 h 28"/>
                  <a:gd name="T38" fmla="*/ 72 w 75"/>
                  <a:gd name="T39" fmla="*/ 0 h 28"/>
                  <a:gd name="T40" fmla="*/ 68 w 75"/>
                  <a:gd name="T41" fmla="*/ 0 h 28"/>
                  <a:gd name="T42" fmla="*/ 75 w 75"/>
                  <a:gd name="T43" fmla="*/ 3 h 2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75"/>
                  <a:gd name="T67" fmla="*/ 0 h 28"/>
                  <a:gd name="T68" fmla="*/ 75 w 75"/>
                  <a:gd name="T69" fmla="*/ 28 h 2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75" h="28">
                    <a:moveTo>
                      <a:pt x="75" y="3"/>
                    </a:moveTo>
                    <a:lnTo>
                      <a:pt x="68" y="0"/>
                    </a:lnTo>
                    <a:lnTo>
                      <a:pt x="61" y="3"/>
                    </a:lnTo>
                    <a:lnTo>
                      <a:pt x="54" y="7"/>
                    </a:lnTo>
                    <a:lnTo>
                      <a:pt x="43" y="10"/>
                    </a:lnTo>
                    <a:lnTo>
                      <a:pt x="36" y="14"/>
                    </a:lnTo>
                    <a:lnTo>
                      <a:pt x="25" y="18"/>
                    </a:lnTo>
                    <a:lnTo>
                      <a:pt x="18" y="21"/>
                    </a:lnTo>
                    <a:lnTo>
                      <a:pt x="0" y="21"/>
                    </a:lnTo>
                    <a:lnTo>
                      <a:pt x="0" y="28"/>
                    </a:lnTo>
                    <a:lnTo>
                      <a:pt x="18" y="28"/>
                    </a:lnTo>
                    <a:lnTo>
                      <a:pt x="28" y="25"/>
                    </a:lnTo>
                    <a:lnTo>
                      <a:pt x="36" y="21"/>
                    </a:lnTo>
                    <a:lnTo>
                      <a:pt x="46" y="18"/>
                    </a:lnTo>
                    <a:lnTo>
                      <a:pt x="54" y="14"/>
                    </a:lnTo>
                    <a:lnTo>
                      <a:pt x="61" y="10"/>
                    </a:lnTo>
                    <a:lnTo>
                      <a:pt x="72" y="7"/>
                    </a:lnTo>
                    <a:lnTo>
                      <a:pt x="68" y="3"/>
                    </a:lnTo>
                    <a:lnTo>
                      <a:pt x="75" y="3"/>
                    </a:lnTo>
                    <a:lnTo>
                      <a:pt x="72" y="0"/>
                    </a:lnTo>
                    <a:lnTo>
                      <a:pt x="68" y="0"/>
                    </a:lnTo>
                    <a:lnTo>
                      <a:pt x="75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95" name="Freeform 230"/>
              <p:cNvSpPr>
                <a:spLocks/>
              </p:cNvSpPr>
              <p:nvPr/>
            </p:nvSpPr>
            <p:spPr bwMode="auto">
              <a:xfrm>
                <a:off x="2696" y="1870"/>
                <a:ext cx="32" cy="90"/>
              </a:xfrm>
              <a:custGeom>
                <a:avLst/>
                <a:gdLst>
                  <a:gd name="T0" fmla="*/ 32 w 32"/>
                  <a:gd name="T1" fmla="*/ 83 h 90"/>
                  <a:gd name="T2" fmla="*/ 22 w 32"/>
                  <a:gd name="T3" fmla="*/ 79 h 90"/>
                  <a:gd name="T4" fmla="*/ 18 w 32"/>
                  <a:gd name="T5" fmla="*/ 72 h 90"/>
                  <a:gd name="T6" fmla="*/ 14 w 32"/>
                  <a:gd name="T7" fmla="*/ 61 h 90"/>
                  <a:gd name="T8" fmla="*/ 11 w 32"/>
                  <a:gd name="T9" fmla="*/ 51 h 90"/>
                  <a:gd name="T10" fmla="*/ 11 w 32"/>
                  <a:gd name="T11" fmla="*/ 22 h 90"/>
                  <a:gd name="T12" fmla="*/ 7 w 32"/>
                  <a:gd name="T13" fmla="*/ 11 h 90"/>
                  <a:gd name="T14" fmla="*/ 7 w 32"/>
                  <a:gd name="T15" fmla="*/ 0 h 90"/>
                  <a:gd name="T16" fmla="*/ 0 w 32"/>
                  <a:gd name="T17" fmla="*/ 0 h 90"/>
                  <a:gd name="T18" fmla="*/ 0 w 32"/>
                  <a:gd name="T19" fmla="*/ 11 h 90"/>
                  <a:gd name="T20" fmla="*/ 4 w 32"/>
                  <a:gd name="T21" fmla="*/ 22 h 90"/>
                  <a:gd name="T22" fmla="*/ 4 w 32"/>
                  <a:gd name="T23" fmla="*/ 51 h 90"/>
                  <a:gd name="T24" fmla="*/ 7 w 32"/>
                  <a:gd name="T25" fmla="*/ 61 h 90"/>
                  <a:gd name="T26" fmla="*/ 11 w 32"/>
                  <a:gd name="T27" fmla="*/ 76 h 90"/>
                  <a:gd name="T28" fmla="*/ 18 w 32"/>
                  <a:gd name="T29" fmla="*/ 83 h 90"/>
                  <a:gd name="T30" fmla="*/ 32 w 32"/>
                  <a:gd name="T31" fmla="*/ 90 h 90"/>
                  <a:gd name="T32" fmla="*/ 32 w 32"/>
                  <a:gd name="T33" fmla="*/ 83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2"/>
                  <a:gd name="T52" fmla="*/ 0 h 90"/>
                  <a:gd name="T53" fmla="*/ 32 w 32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2" h="90">
                    <a:moveTo>
                      <a:pt x="32" y="83"/>
                    </a:moveTo>
                    <a:lnTo>
                      <a:pt x="22" y="79"/>
                    </a:lnTo>
                    <a:lnTo>
                      <a:pt x="18" y="72"/>
                    </a:lnTo>
                    <a:lnTo>
                      <a:pt x="14" y="61"/>
                    </a:lnTo>
                    <a:lnTo>
                      <a:pt x="11" y="51"/>
                    </a:lnTo>
                    <a:lnTo>
                      <a:pt x="11" y="22"/>
                    </a:lnTo>
                    <a:lnTo>
                      <a:pt x="7" y="11"/>
                    </a:lnTo>
                    <a:lnTo>
                      <a:pt x="7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4" y="22"/>
                    </a:lnTo>
                    <a:lnTo>
                      <a:pt x="4" y="51"/>
                    </a:lnTo>
                    <a:lnTo>
                      <a:pt x="7" y="61"/>
                    </a:lnTo>
                    <a:lnTo>
                      <a:pt x="11" y="76"/>
                    </a:lnTo>
                    <a:lnTo>
                      <a:pt x="18" y="83"/>
                    </a:lnTo>
                    <a:lnTo>
                      <a:pt x="32" y="90"/>
                    </a:lnTo>
                    <a:lnTo>
                      <a:pt x="32" y="8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96" name="Freeform 231"/>
              <p:cNvSpPr>
                <a:spLocks/>
              </p:cNvSpPr>
              <p:nvPr/>
            </p:nvSpPr>
            <p:spPr bwMode="auto">
              <a:xfrm>
                <a:off x="2728" y="1906"/>
                <a:ext cx="98" cy="54"/>
              </a:xfrm>
              <a:custGeom>
                <a:avLst/>
                <a:gdLst>
                  <a:gd name="T0" fmla="*/ 90 w 98"/>
                  <a:gd name="T1" fmla="*/ 4 h 54"/>
                  <a:gd name="T2" fmla="*/ 94 w 98"/>
                  <a:gd name="T3" fmla="*/ 0 h 54"/>
                  <a:gd name="T4" fmla="*/ 87 w 98"/>
                  <a:gd name="T5" fmla="*/ 4 h 54"/>
                  <a:gd name="T6" fmla="*/ 80 w 98"/>
                  <a:gd name="T7" fmla="*/ 4 h 54"/>
                  <a:gd name="T8" fmla="*/ 72 w 98"/>
                  <a:gd name="T9" fmla="*/ 7 h 54"/>
                  <a:gd name="T10" fmla="*/ 69 w 98"/>
                  <a:gd name="T11" fmla="*/ 11 h 54"/>
                  <a:gd name="T12" fmla="*/ 62 w 98"/>
                  <a:gd name="T13" fmla="*/ 15 h 54"/>
                  <a:gd name="T14" fmla="*/ 58 w 98"/>
                  <a:gd name="T15" fmla="*/ 18 h 54"/>
                  <a:gd name="T16" fmla="*/ 51 w 98"/>
                  <a:gd name="T17" fmla="*/ 22 h 54"/>
                  <a:gd name="T18" fmla="*/ 47 w 98"/>
                  <a:gd name="T19" fmla="*/ 29 h 54"/>
                  <a:gd name="T20" fmla="*/ 40 w 98"/>
                  <a:gd name="T21" fmla="*/ 33 h 54"/>
                  <a:gd name="T22" fmla="*/ 36 w 98"/>
                  <a:gd name="T23" fmla="*/ 36 h 54"/>
                  <a:gd name="T24" fmla="*/ 29 w 98"/>
                  <a:gd name="T25" fmla="*/ 40 h 54"/>
                  <a:gd name="T26" fmla="*/ 26 w 98"/>
                  <a:gd name="T27" fmla="*/ 40 h 54"/>
                  <a:gd name="T28" fmla="*/ 18 w 98"/>
                  <a:gd name="T29" fmla="*/ 43 h 54"/>
                  <a:gd name="T30" fmla="*/ 11 w 98"/>
                  <a:gd name="T31" fmla="*/ 47 h 54"/>
                  <a:gd name="T32" fmla="*/ 0 w 98"/>
                  <a:gd name="T33" fmla="*/ 47 h 54"/>
                  <a:gd name="T34" fmla="*/ 0 w 98"/>
                  <a:gd name="T35" fmla="*/ 54 h 54"/>
                  <a:gd name="T36" fmla="*/ 15 w 98"/>
                  <a:gd name="T37" fmla="*/ 54 h 54"/>
                  <a:gd name="T38" fmla="*/ 22 w 98"/>
                  <a:gd name="T39" fmla="*/ 51 h 54"/>
                  <a:gd name="T40" fmla="*/ 29 w 98"/>
                  <a:gd name="T41" fmla="*/ 47 h 54"/>
                  <a:gd name="T42" fmla="*/ 33 w 98"/>
                  <a:gd name="T43" fmla="*/ 43 h 54"/>
                  <a:gd name="T44" fmla="*/ 40 w 98"/>
                  <a:gd name="T45" fmla="*/ 40 h 54"/>
                  <a:gd name="T46" fmla="*/ 44 w 98"/>
                  <a:gd name="T47" fmla="*/ 36 h 54"/>
                  <a:gd name="T48" fmla="*/ 51 w 98"/>
                  <a:gd name="T49" fmla="*/ 33 h 54"/>
                  <a:gd name="T50" fmla="*/ 54 w 98"/>
                  <a:gd name="T51" fmla="*/ 29 h 54"/>
                  <a:gd name="T52" fmla="*/ 62 w 98"/>
                  <a:gd name="T53" fmla="*/ 25 h 54"/>
                  <a:gd name="T54" fmla="*/ 65 w 98"/>
                  <a:gd name="T55" fmla="*/ 22 h 54"/>
                  <a:gd name="T56" fmla="*/ 72 w 98"/>
                  <a:gd name="T57" fmla="*/ 18 h 54"/>
                  <a:gd name="T58" fmla="*/ 76 w 98"/>
                  <a:gd name="T59" fmla="*/ 15 h 54"/>
                  <a:gd name="T60" fmla="*/ 83 w 98"/>
                  <a:gd name="T61" fmla="*/ 11 h 54"/>
                  <a:gd name="T62" fmla="*/ 90 w 98"/>
                  <a:gd name="T63" fmla="*/ 11 h 54"/>
                  <a:gd name="T64" fmla="*/ 98 w 98"/>
                  <a:gd name="T65" fmla="*/ 4 h 54"/>
                  <a:gd name="T66" fmla="*/ 94 w 98"/>
                  <a:gd name="T67" fmla="*/ 7 h 54"/>
                  <a:gd name="T68" fmla="*/ 98 w 98"/>
                  <a:gd name="T69" fmla="*/ 7 h 54"/>
                  <a:gd name="T70" fmla="*/ 98 w 98"/>
                  <a:gd name="T71" fmla="*/ 4 h 54"/>
                  <a:gd name="T72" fmla="*/ 90 w 98"/>
                  <a:gd name="T73" fmla="*/ 4 h 54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98"/>
                  <a:gd name="T112" fmla="*/ 0 h 54"/>
                  <a:gd name="T113" fmla="*/ 98 w 98"/>
                  <a:gd name="T114" fmla="*/ 54 h 54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98" h="54">
                    <a:moveTo>
                      <a:pt x="90" y="4"/>
                    </a:moveTo>
                    <a:lnTo>
                      <a:pt x="94" y="0"/>
                    </a:lnTo>
                    <a:lnTo>
                      <a:pt x="87" y="4"/>
                    </a:lnTo>
                    <a:lnTo>
                      <a:pt x="80" y="4"/>
                    </a:lnTo>
                    <a:lnTo>
                      <a:pt x="72" y="7"/>
                    </a:lnTo>
                    <a:lnTo>
                      <a:pt x="69" y="11"/>
                    </a:lnTo>
                    <a:lnTo>
                      <a:pt x="62" y="15"/>
                    </a:lnTo>
                    <a:lnTo>
                      <a:pt x="58" y="18"/>
                    </a:lnTo>
                    <a:lnTo>
                      <a:pt x="51" y="22"/>
                    </a:lnTo>
                    <a:lnTo>
                      <a:pt x="47" y="29"/>
                    </a:lnTo>
                    <a:lnTo>
                      <a:pt x="40" y="33"/>
                    </a:lnTo>
                    <a:lnTo>
                      <a:pt x="36" y="36"/>
                    </a:lnTo>
                    <a:lnTo>
                      <a:pt x="29" y="40"/>
                    </a:lnTo>
                    <a:lnTo>
                      <a:pt x="26" y="40"/>
                    </a:lnTo>
                    <a:lnTo>
                      <a:pt x="18" y="43"/>
                    </a:lnTo>
                    <a:lnTo>
                      <a:pt x="11" y="47"/>
                    </a:lnTo>
                    <a:lnTo>
                      <a:pt x="0" y="47"/>
                    </a:lnTo>
                    <a:lnTo>
                      <a:pt x="0" y="54"/>
                    </a:lnTo>
                    <a:lnTo>
                      <a:pt x="15" y="54"/>
                    </a:lnTo>
                    <a:lnTo>
                      <a:pt x="22" y="51"/>
                    </a:lnTo>
                    <a:lnTo>
                      <a:pt x="29" y="47"/>
                    </a:lnTo>
                    <a:lnTo>
                      <a:pt x="33" y="43"/>
                    </a:lnTo>
                    <a:lnTo>
                      <a:pt x="40" y="40"/>
                    </a:lnTo>
                    <a:lnTo>
                      <a:pt x="44" y="36"/>
                    </a:lnTo>
                    <a:lnTo>
                      <a:pt x="51" y="33"/>
                    </a:lnTo>
                    <a:lnTo>
                      <a:pt x="54" y="29"/>
                    </a:lnTo>
                    <a:lnTo>
                      <a:pt x="62" y="25"/>
                    </a:lnTo>
                    <a:lnTo>
                      <a:pt x="65" y="22"/>
                    </a:lnTo>
                    <a:lnTo>
                      <a:pt x="72" y="18"/>
                    </a:lnTo>
                    <a:lnTo>
                      <a:pt x="76" y="15"/>
                    </a:lnTo>
                    <a:lnTo>
                      <a:pt x="83" y="11"/>
                    </a:lnTo>
                    <a:lnTo>
                      <a:pt x="90" y="11"/>
                    </a:lnTo>
                    <a:lnTo>
                      <a:pt x="98" y="4"/>
                    </a:lnTo>
                    <a:lnTo>
                      <a:pt x="94" y="7"/>
                    </a:lnTo>
                    <a:lnTo>
                      <a:pt x="98" y="7"/>
                    </a:lnTo>
                    <a:lnTo>
                      <a:pt x="98" y="4"/>
                    </a:lnTo>
                    <a:lnTo>
                      <a:pt x="9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97" name="Freeform 232"/>
              <p:cNvSpPr>
                <a:spLocks/>
              </p:cNvSpPr>
              <p:nvPr/>
            </p:nvSpPr>
            <p:spPr bwMode="auto">
              <a:xfrm>
                <a:off x="2818" y="1895"/>
                <a:ext cx="47" cy="15"/>
              </a:xfrm>
              <a:custGeom>
                <a:avLst/>
                <a:gdLst>
                  <a:gd name="T0" fmla="*/ 47 w 47"/>
                  <a:gd name="T1" fmla="*/ 4 h 15"/>
                  <a:gd name="T2" fmla="*/ 29 w 47"/>
                  <a:gd name="T3" fmla="*/ 4 h 15"/>
                  <a:gd name="T4" fmla="*/ 22 w 47"/>
                  <a:gd name="T5" fmla="*/ 0 h 15"/>
                  <a:gd name="T6" fmla="*/ 11 w 47"/>
                  <a:gd name="T7" fmla="*/ 0 h 15"/>
                  <a:gd name="T8" fmla="*/ 4 w 47"/>
                  <a:gd name="T9" fmla="*/ 4 h 15"/>
                  <a:gd name="T10" fmla="*/ 0 w 47"/>
                  <a:gd name="T11" fmla="*/ 15 h 15"/>
                  <a:gd name="T12" fmla="*/ 8 w 47"/>
                  <a:gd name="T13" fmla="*/ 15 h 15"/>
                  <a:gd name="T14" fmla="*/ 11 w 47"/>
                  <a:gd name="T15" fmla="*/ 8 h 15"/>
                  <a:gd name="T16" fmla="*/ 22 w 47"/>
                  <a:gd name="T17" fmla="*/ 8 h 15"/>
                  <a:gd name="T18" fmla="*/ 26 w 47"/>
                  <a:gd name="T19" fmla="*/ 11 h 15"/>
                  <a:gd name="T20" fmla="*/ 33 w 47"/>
                  <a:gd name="T21" fmla="*/ 11 h 15"/>
                  <a:gd name="T22" fmla="*/ 40 w 47"/>
                  <a:gd name="T23" fmla="*/ 15 h 15"/>
                  <a:gd name="T24" fmla="*/ 47 w 47"/>
                  <a:gd name="T25" fmla="*/ 11 h 15"/>
                  <a:gd name="T26" fmla="*/ 47 w 47"/>
                  <a:gd name="T27" fmla="*/ 4 h 15"/>
                  <a:gd name="T28" fmla="*/ 44 w 47"/>
                  <a:gd name="T29" fmla="*/ 4 h 15"/>
                  <a:gd name="T30" fmla="*/ 47 w 47"/>
                  <a:gd name="T31" fmla="*/ 4 h 15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47"/>
                  <a:gd name="T49" fmla="*/ 0 h 15"/>
                  <a:gd name="T50" fmla="*/ 47 w 47"/>
                  <a:gd name="T51" fmla="*/ 15 h 15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47" h="15">
                    <a:moveTo>
                      <a:pt x="47" y="4"/>
                    </a:moveTo>
                    <a:lnTo>
                      <a:pt x="29" y="4"/>
                    </a:lnTo>
                    <a:lnTo>
                      <a:pt x="22" y="0"/>
                    </a:lnTo>
                    <a:lnTo>
                      <a:pt x="11" y="0"/>
                    </a:lnTo>
                    <a:lnTo>
                      <a:pt x="4" y="4"/>
                    </a:lnTo>
                    <a:lnTo>
                      <a:pt x="0" y="15"/>
                    </a:lnTo>
                    <a:lnTo>
                      <a:pt x="8" y="15"/>
                    </a:lnTo>
                    <a:lnTo>
                      <a:pt x="11" y="8"/>
                    </a:lnTo>
                    <a:lnTo>
                      <a:pt x="22" y="8"/>
                    </a:lnTo>
                    <a:lnTo>
                      <a:pt x="26" y="11"/>
                    </a:lnTo>
                    <a:lnTo>
                      <a:pt x="33" y="11"/>
                    </a:lnTo>
                    <a:lnTo>
                      <a:pt x="40" y="15"/>
                    </a:lnTo>
                    <a:lnTo>
                      <a:pt x="47" y="11"/>
                    </a:lnTo>
                    <a:lnTo>
                      <a:pt x="47" y="4"/>
                    </a:lnTo>
                    <a:lnTo>
                      <a:pt x="44" y="4"/>
                    </a:lnTo>
                    <a:lnTo>
                      <a:pt x="47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98" name="Freeform 233"/>
              <p:cNvSpPr>
                <a:spLocks/>
              </p:cNvSpPr>
              <p:nvPr/>
            </p:nvSpPr>
            <p:spPr bwMode="auto">
              <a:xfrm>
                <a:off x="2865" y="1899"/>
                <a:ext cx="58" cy="14"/>
              </a:xfrm>
              <a:custGeom>
                <a:avLst/>
                <a:gdLst>
                  <a:gd name="T0" fmla="*/ 58 w 58"/>
                  <a:gd name="T1" fmla="*/ 11 h 14"/>
                  <a:gd name="T2" fmla="*/ 58 w 58"/>
                  <a:gd name="T3" fmla="*/ 7 h 14"/>
                  <a:gd name="T4" fmla="*/ 50 w 58"/>
                  <a:gd name="T5" fmla="*/ 4 h 14"/>
                  <a:gd name="T6" fmla="*/ 43 w 58"/>
                  <a:gd name="T7" fmla="*/ 0 h 14"/>
                  <a:gd name="T8" fmla="*/ 0 w 58"/>
                  <a:gd name="T9" fmla="*/ 0 h 14"/>
                  <a:gd name="T10" fmla="*/ 0 w 58"/>
                  <a:gd name="T11" fmla="*/ 7 h 14"/>
                  <a:gd name="T12" fmla="*/ 22 w 58"/>
                  <a:gd name="T13" fmla="*/ 7 h 14"/>
                  <a:gd name="T14" fmla="*/ 29 w 58"/>
                  <a:gd name="T15" fmla="*/ 4 h 14"/>
                  <a:gd name="T16" fmla="*/ 36 w 58"/>
                  <a:gd name="T17" fmla="*/ 4 h 14"/>
                  <a:gd name="T18" fmla="*/ 43 w 58"/>
                  <a:gd name="T19" fmla="*/ 7 h 14"/>
                  <a:gd name="T20" fmla="*/ 47 w 58"/>
                  <a:gd name="T21" fmla="*/ 7 h 14"/>
                  <a:gd name="T22" fmla="*/ 54 w 58"/>
                  <a:gd name="T23" fmla="*/ 14 h 14"/>
                  <a:gd name="T24" fmla="*/ 50 w 58"/>
                  <a:gd name="T25" fmla="*/ 11 h 14"/>
                  <a:gd name="T26" fmla="*/ 58 w 58"/>
                  <a:gd name="T27" fmla="*/ 11 h 14"/>
                  <a:gd name="T28" fmla="*/ 58 w 58"/>
                  <a:gd name="T29" fmla="*/ 7 h 14"/>
                  <a:gd name="T30" fmla="*/ 58 w 58"/>
                  <a:gd name="T31" fmla="*/ 11 h 1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58"/>
                  <a:gd name="T49" fmla="*/ 0 h 14"/>
                  <a:gd name="T50" fmla="*/ 58 w 58"/>
                  <a:gd name="T51" fmla="*/ 14 h 14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58" h="14">
                    <a:moveTo>
                      <a:pt x="58" y="11"/>
                    </a:moveTo>
                    <a:lnTo>
                      <a:pt x="58" y="7"/>
                    </a:lnTo>
                    <a:lnTo>
                      <a:pt x="50" y="4"/>
                    </a:lnTo>
                    <a:lnTo>
                      <a:pt x="43" y="0"/>
                    </a:lnTo>
                    <a:lnTo>
                      <a:pt x="0" y="0"/>
                    </a:lnTo>
                    <a:lnTo>
                      <a:pt x="0" y="7"/>
                    </a:lnTo>
                    <a:lnTo>
                      <a:pt x="22" y="7"/>
                    </a:lnTo>
                    <a:lnTo>
                      <a:pt x="29" y="4"/>
                    </a:lnTo>
                    <a:lnTo>
                      <a:pt x="36" y="4"/>
                    </a:lnTo>
                    <a:lnTo>
                      <a:pt x="43" y="7"/>
                    </a:lnTo>
                    <a:lnTo>
                      <a:pt x="47" y="7"/>
                    </a:lnTo>
                    <a:lnTo>
                      <a:pt x="54" y="14"/>
                    </a:lnTo>
                    <a:lnTo>
                      <a:pt x="50" y="11"/>
                    </a:lnTo>
                    <a:lnTo>
                      <a:pt x="58" y="11"/>
                    </a:lnTo>
                    <a:lnTo>
                      <a:pt x="58" y="7"/>
                    </a:lnTo>
                    <a:lnTo>
                      <a:pt x="58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99" name="Freeform 234"/>
              <p:cNvSpPr>
                <a:spLocks/>
              </p:cNvSpPr>
              <p:nvPr/>
            </p:nvSpPr>
            <p:spPr bwMode="auto">
              <a:xfrm>
                <a:off x="2915" y="1910"/>
                <a:ext cx="36" cy="65"/>
              </a:xfrm>
              <a:custGeom>
                <a:avLst/>
                <a:gdLst>
                  <a:gd name="T0" fmla="*/ 33 w 36"/>
                  <a:gd name="T1" fmla="*/ 57 h 65"/>
                  <a:gd name="T2" fmla="*/ 36 w 36"/>
                  <a:gd name="T3" fmla="*/ 61 h 65"/>
                  <a:gd name="T4" fmla="*/ 8 w 36"/>
                  <a:gd name="T5" fmla="*/ 0 h 65"/>
                  <a:gd name="T6" fmla="*/ 0 w 36"/>
                  <a:gd name="T7" fmla="*/ 0 h 65"/>
                  <a:gd name="T8" fmla="*/ 33 w 36"/>
                  <a:gd name="T9" fmla="*/ 61 h 65"/>
                  <a:gd name="T10" fmla="*/ 33 w 36"/>
                  <a:gd name="T11" fmla="*/ 65 h 65"/>
                  <a:gd name="T12" fmla="*/ 33 w 36"/>
                  <a:gd name="T13" fmla="*/ 61 h 65"/>
                  <a:gd name="T14" fmla="*/ 33 w 36"/>
                  <a:gd name="T15" fmla="*/ 65 h 65"/>
                  <a:gd name="T16" fmla="*/ 33 w 36"/>
                  <a:gd name="T17" fmla="*/ 57 h 6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6"/>
                  <a:gd name="T28" fmla="*/ 0 h 65"/>
                  <a:gd name="T29" fmla="*/ 36 w 36"/>
                  <a:gd name="T30" fmla="*/ 65 h 6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6" h="65">
                    <a:moveTo>
                      <a:pt x="33" y="57"/>
                    </a:moveTo>
                    <a:lnTo>
                      <a:pt x="36" y="61"/>
                    </a:lnTo>
                    <a:lnTo>
                      <a:pt x="8" y="0"/>
                    </a:lnTo>
                    <a:lnTo>
                      <a:pt x="0" y="0"/>
                    </a:lnTo>
                    <a:lnTo>
                      <a:pt x="33" y="61"/>
                    </a:lnTo>
                    <a:lnTo>
                      <a:pt x="33" y="65"/>
                    </a:lnTo>
                    <a:lnTo>
                      <a:pt x="33" y="61"/>
                    </a:lnTo>
                    <a:lnTo>
                      <a:pt x="33" y="65"/>
                    </a:lnTo>
                    <a:lnTo>
                      <a:pt x="33" y="5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00" name="Freeform 235"/>
              <p:cNvSpPr>
                <a:spLocks/>
              </p:cNvSpPr>
              <p:nvPr/>
            </p:nvSpPr>
            <p:spPr bwMode="auto">
              <a:xfrm>
                <a:off x="2948" y="1957"/>
                <a:ext cx="14" cy="18"/>
              </a:xfrm>
              <a:custGeom>
                <a:avLst/>
                <a:gdLst>
                  <a:gd name="T0" fmla="*/ 7 w 14"/>
                  <a:gd name="T1" fmla="*/ 3 h 18"/>
                  <a:gd name="T2" fmla="*/ 7 w 14"/>
                  <a:gd name="T3" fmla="*/ 10 h 18"/>
                  <a:gd name="T4" fmla="*/ 0 w 14"/>
                  <a:gd name="T5" fmla="*/ 10 h 18"/>
                  <a:gd name="T6" fmla="*/ 0 w 14"/>
                  <a:gd name="T7" fmla="*/ 18 h 18"/>
                  <a:gd name="T8" fmla="*/ 7 w 14"/>
                  <a:gd name="T9" fmla="*/ 18 h 18"/>
                  <a:gd name="T10" fmla="*/ 11 w 14"/>
                  <a:gd name="T11" fmla="*/ 14 h 18"/>
                  <a:gd name="T12" fmla="*/ 14 w 14"/>
                  <a:gd name="T13" fmla="*/ 7 h 18"/>
                  <a:gd name="T14" fmla="*/ 11 w 14"/>
                  <a:gd name="T15" fmla="*/ 0 h 18"/>
                  <a:gd name="T16" fmla="*/ 14 w 14"/>
                  <a:gd name="T17" fmla="*/ 0 h 18"/>
                  <a:gd name="T18" fmla="*/ 7 w 14"/>
                  <a:gd name="T19" fmla="*/ 3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4"/>
                  <a:gd name="T31" fmla="*/ 0 h 18"/>
                  <a:gd name="T32" fmla="*/ 14 w 14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4" h="18">
                    <a:moveTo>
                      <a:pt x="7" y="3"/>
                    </a:moveTo>
                    <a:lnTo>
                      <a:pt x="7" y="10"/>
                    </a:lnTo>
                    <a:lnTo>
                      <a:pt x="0" y="10"/>
                    </a:lnTo>
                    <a:lnTo>
                      <a:pt x="0" y="18"/>
                    </a:lnTo>
                    <a:lnTo>
                      <a:pt x="7" y="18"/>
                    </a:lnTo>
                    <a:lnTo>
                      <a:pt x="11" y="14"/>
                    </a:lnTo>
                    <a:lnTo>
                      <a:pt x="14" y="7"/>
                    </a:lnTo>
                    <a:lnTo>
                      <a:pt x="11" y="0"/>
                    </a:lnTo>
                    <a:lnTo>
                      <a:pt x="14" y="0"/>
                    </a:lnTo>
                    <a:lnTo>
                      <a:pt x="7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01" name="Freeform 236"/>
              <p:cNvSpPr>
                <a:spLocks/>
              </p:cNvSpPr>
              <p:nvPr/>
            </p:nvSpPr>
            <p:spPr bwMode="auto">
              <a:xfrm>
                <a:off x="2915" y="1888"/>
                <a:ext cx="47" cy="72"/>
              </a:xfrm>
              <a:custGeom>
                <a:avLst/>
                <a:gdLst>
                  <a:gd name="T0" fmla="*/ 0 w 47"/>
                  <a:gd name="T1" fmla="*/ 7 h 72"/>
                  <a:gd name="T2" fmla="*/ 8 w 47"/>
                  <a:gd name="T3" fmla="*/ 15 h 72"/>
                  <a:gd name="T4" fmla="*/ 15 w 47"/>
                  <a:gd name="T5" fmla="*/ 18 h 72"/>
                  <a:gd name="T6" fmla="*/ 18 w 47"/>
                  <a:gd name="T7" fmla="*/ 29 h 72"/>
                  <a:gd name="T8" fmla="*/ 26 w 47"/>
                  <a:gd name="T9" fmla="*/ 36 h 72"/>
                  <a:gd name="T10" fmla="*/ 29 w 47"/>
                  <a:gd name="T11" fmla="*/ 47 h 72"/>
                  <a:gd name="T12" fmla="*/ 33 w 47"/>
                  <a:gd name="T13" fmla="*/ 54 h 72"/>
                  <a:gd name="T14" fmla="*/ 36 w 47"/>
                  <a:gd name="T15" fmla="*/ 65 h 72"/>
                  <a:gd name="T16" fmla="*/ 40 w 47"/>
                  <a:gd name="T17" fmla="*/ 72 h 72"/>
                  <a:gd name="T18" fmla="*/ 47 w 47"/>
                  <a:gd name="T19" fmla="*/ 69 h 72"/>
                  <a:gd name="T20" fmla="*/ 44 w 47"/>
                  <a:gd name="T21" fmla="*/ 61 h 72"/>
                  <a:gd name="T22" fmla="*/ 40 w 47"/>
                  <a:gd name="T23" fmla="*/ 51 h 72"/>
                  <a:gd name="T24" fmla="*/ 33 w 47"/>
                  <a:gd name="T25" fmla="*/ 43 h 72"/>
                  <a:gd name="T26" fmla="*/ 33 w 47"/>
                  <a:gd name="T27" fmla="*/ 33 h 72"/>
                  <a:gd name="T28" fmla="*/ 26 w 47"/>
                  <a:gd name="T29" fmla="*/ 25 h 72"/>
                  <a:gd name="T30" fmla="*/ 22 w 47"/>
                  <a:gd name="T31" fmla="*/ 15 h 72"/>
                  <a:gd name="T32" fmla="*/ 15 w 47"/>
                  <a:gd name="T33" fmla="*/ 7 h 72"/>
                  <a:gd name="T34" fmla="*/ 4 w 47"/>
                  <a:gd name="T35" fmla="*/ 0 h 72"/>
                  <a:gd name="T36" fmla="*/ 0 w 47"/>
                  <a:gd name="T37" fmla="*/ 7 h 7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47"/>
                  <a:gd name="T58" fmla="*/ 0 h 72"/>
                  <a:gd name="T59" fmla="*/ 47 w 47"/>
                  <a:gd name="T60" fmla="*/ 72 h 72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47" h="72">
                    <a:moveTo>
                      <a:pt x="0" y="7"/>
                    </a:moveTo>
                    <a:lnTo>
                      <a:pt x="8" y="15"/>
                    </a:lnTo>
                    <a:lnTo>
                      <a:pt x="15" y="18"/>
                    </a:lnTo>
                    <a:lnTo>
                      <a:pt x="18" y="29"/>
                    </a:lnTo>
                    <a:lnTo>
                      <a:pt x="26" y="36"/>
                    </a:lnTo>
                    <a:lnTo>
                      <a:pt x="29" y="47"/>
                    </a:lnTo>
                    <a:lnTo>
                      <a:pt x="33" y="54"/>
                    </a:lnTo>
                    <a:lnTo>
                      <a:pt x="36" y="65"/>
                    </a:lnTo>
                    <a:lnTo>
                      <a:pt x="40" y="72"/>
                    </a:lnTo>
                    <a:lnTo>
                      <a:pt x="47" y="69"/>
                    </a:lnTo>
                    <a:lnTo>
                      <a:pt x="44" y="61"/>
                    </a:lnTo>
                    <a:lnTo>
                      <a:pt x="40" y="51"/>
                    </a:lnTo>
                    <a:lnTo>
                      <a:pt x="33" y="43"/>
                    </a:lnTo>
                    <a:lnTo>
                      <a:pt x="33" y="33"/>
                    </a:lnTo>
                    <a:lnTo>
                      <a:pt x="26" y="25"/>
                    </a:lnTo>
                    <a:lnTo>
                      <a:pt x="22" y="15"/>
                    </a:lnTo>
                    <a:lnTo>
                      <a:pt x="15" y="7"/>
                    </a:lnTo>
                    <a:lnTo>
                      <a:pt x="4" y="0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02" name="Freeform 237"/>
              <p:cNvSpPr>
                <a:spLocks/>
              </p:cNvSpPr>
              <p:nvPr/>
            </p:nvSpPr>
            <p:spPr bwMode="auto">
              <a:xfrm>
                <a:off x="2811" y="1859"/>
                <a:ext cx="108" cy="36"/>
              </a:xfrm>
              <a:custGeom>
                <a:avLst/>
                <a:gdLst>
                  <a:gd name="T0" fmla="*/ 0 w 108"/>
                  <a:gd name="T1" fmla="*/ 8 h 36"/>
                  <a:gd name="T2" fmla="*/ 0 w 108"/>
                  <a:gd name="T3" fmla="*/ 4 h 36"/>
                  <a:gd name="T4" fmla="*/ 4 w 108"/>
                  <a:gd name="T5" fmla="*/ 15 h 36"/>
                  <a:gd name="T6" fmla="*/ 15 w 108"/>
                  <a:gd name="T7" fmla="*/ 26 h 36"/>
                  <a:gd name="T8" fmla="*/ 22 w 108"/>
                  <a:gd name="T9" fmla="*/ 29 h 36"/>
                  <a:gd name="T10" fmla="*/ 29 w 108"/>
                  <a:gd name="T11" fmla="*/ 33 h 36"/>
                  <a:gd name="T12" fmla="*/ 36 w 108"/>
                  <a:gd name="T13" fmla="*/ 33 h 36"/>
                  <a:gd name="T14" fmla="*/ 43 w 108"/>
                  <a:gd name="T15" fmla="*/ 36 h 36"/>
                  <a:gd name="T16" fmla="*/ 58 w 108"/>
                  <a:gd name="T17" fmla="*/ 36 h 36"/>
                  <a:gd name="T18" fmla="*/ 65 w 108"/>
                  <a:gd name="T19" fmla="*/ 33 h 36"/>
                  <a:gd name="T20" fmla="*/ 94 w 108"/>
                  <a:gd name="T21" fmla="*/ 33 h 36"/>
                  <a:gd name="T22" fmla="*/ 97 w 108"/>
                  <a:gd name="T23" fmla="*/ 36 h 36"/>
                  <a:gd name="T24" fmla="*/ 104 w 108"/>
                  <a:gd name="T25" fmla="*/ 36 h 36"/>
                  <a:gd name="T26" fmla="*/ 108 w 108"/>
                  <a:gd name="T27" fmla="*/ 29 h 36"/>
                  <a:gd name="T28" fmla="*/ 101 w 108"/>
                  <a:gd name="T29" fmla="*/ 29 h 36"/>
                  <a:gd name="T30" fmla="*/ 94 w 108"/>
                  <a:gd name="T31" fmla="*/ 26 h 36"/>
                  <a:gd name="T32" fmla="*/ 29 w 108"/>
                  <a:gd name="T33" fmla="*/ 26 h 36"/>
                  <a:gd name="T34" fmla="*/ 25 w 108"/>
                  <a:gd name="T35" fmla="*/ 22 h 36"/>
                  <a:gd name="T36" fmla="*/ 18 w 108"/>
                  <a:gd name="T37" fmla="*/ 18 h 36"/>
                  <a:gd name="T38" fmla="*/ 15 w 108"/>
                  <a:gd name="T39" fmla="*/ 18 h 36"/>
                  <a:gd name="T40" fmla="*/ 11 w 108"/>
                  <a:gd name="T41" fmla="*/ 11 h 36"/>
                  <a:gd name="T42" fmla="*/ 7 w 108"/>
                  <a:gd name="T43" fmla="*/ 4 h 36"/>
                  <a:gd name="T44" fmla="*/ 4 w 108"/>
                  <a:gd name="T45" fmla="*/ 0 h 36"/>
                  <a:gd name="T46" fmla="*/ 7 w 108"/>
                  <a:gd name="T47" fmla="*/ 4 h 36"/>
                  <a:gd name="T48" fmla="*/ 7 w 108"/>
                  <a:gd name="T49" fmla="*/ 0 h 36"/>
                  <a:gd name="T50" fmla="*/ 4 w 108"/>
                  <a:gd name="T51" fmla="*/ 0 h 36"/>
                  <a:gd name="T52" fmla="*/ 0 w 108"/>
                  <a:gd name="T53" fmla="*/ 8 h 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08"/>
                  <a:gd name="T82" fmla="*/ 0 h 36"/>
                  <a:gd name="T83" fmla="*/ 108 w 108"/>
                  <a:gd name="T84" fmla="*/ 36 h 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08" h="36">
                    <a:moveTo>
                      <a:pt x="0" y="8"/>
                    </a:moveTo>
                    <a:lnTo>
                      <a:pt x="0" y="4"/>
                    </a:lnTo>
                    <a:lnTo>
                      <a:pt x="4" y="15"/>
                    </a:lnTo>
                    <a:lnTo>
                      <a:pt x="15" y="26"/>
                    </a:lnTo>
                    <a:lnTo>
                      <a:pt x="22" y="29"/>
                    </a:lnTo>
                    <a:lnTo>
                      <a:pt x="29" y="33"/>
                    </a:lnTo>
                    <a:lnTo>
                      <a:pt x="36" y="33"/>
                    </a:lnTo>
                    <a:lnTo>
                      <a:pt x="43" y="36"/>
                    </a:lnTo>
                    <a:lnTo>
                      <a:pt x="58" y="36"/>
                    </a:lnTo>
                    <a:lnTo>
                      <a:pt x="65" y="33"/>
                    </a:lnTo>
                    <a:lnTo>
                      <a:pt x="94" y="33"/>
                    </a:lnTo>
                    <a:lnTo>
                      <a:pt x="97" y="36"/>
                    </a:lnTo>
                    <a:lnTo>
                      <a:pt x="104" y="36"/>
                    </a:lnTo>
                    <a:lnTo>
                      <a:pt x="108" y="29"/>
                    </a:lnTo>
                    <a:lnTo>
                      <a:pt x="101" y="29"/>
                    </a:lnTo>
                    <a:lnTo>
                      <a:pt x="94" y="26"/>
                    </a:lnTo>
                    <a:lnTo>
                      <a:pt x="29" y="26"/>
                    </a:lnTo>
                    <a:lnTo>
                      <a:pt x="25" y="22"/>
                    </a:lnTo>
                    <a:lnTo>
                      <a:pt x="18" y="18"/>
                    </a:lnTo>
                    <a:lnTo>
                      <a:pt x="15" y="18"/>
                    </a:lnTo>
                    <a:lnTo>
                      <a:pt x="11" y="11"/>
                    </a:lnTo>
                    <a:lnTo>
                      <a:pt x="7" y="4"/>
                    </a:lnTo>
                    <a:lnTo>
                      <a:pt x="4" y="0"/>
                    </a:lnTo>
                    <a:lnTo>
                      <a:pt x="7" y="4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03" name="Freeform 238"/>
              <p:cNvSpPr>
                <a:spLocks/>
              </p:cNvSpPr>
              <p:nvPr/>
            </p:nvSpPr>
            <p:spPr bwMode="auto">
              <a:xfrm>
                <a:off x="2790" y="1859"/>
                <a:ext cx="25" cy="11"/>
              </a:xfrm>
              <a:custGeom>
                <a:avLst/>
                <a:gdLst>
                  <a:gd name="T0" fmla="*/ 7 w 25"/>
                  <a:gd name="T1" fmla="*/ 8 h 11"/>
                  <a:gd name="T2" fmla="*/ 7 w 25"/>
                  <a:gd name="T3" fmla="*/ 11 h 11"/>
                  <a:gd name="T4" fmla="*/ 10 w 25"/>
                  <a:gd name="T5" fmla="*/ 8 h 11"/>
                  <a:gd name="T6" fmla="*/ 21 w 25"/>
                  <a:gd name="T7" fmla="*/ 8 h 11"/>
                  <a:gd name="T8" fmla="*/ 25 w 25"/>
                  <a:gd name="T9" fmla="*/ 0 h 11"/>
                  <a:gd name="T10" fmla="*/ 7 w 25"/>
                  <a:gd name="T11" fmla="*/ 0 h 11"/>
                  <a:gd name="T12" fmla="*/ 0 w 25"/>
                  <a:gd name="T13" fmla="*/ 8 h 11"/>
                  <a:gd name="T14" fmla="*/ 3 w 25"/>
                  <a:gd name="T15" fmla="*/ 4 h 11"/>
                  <a:gd name="T16" fmla="*/ 0 w 25"/>
                  <a:gd name="T17" fmla="*/ 8 h 11"/>
                  <a:gd name="T18" fmla="*/ 7 w 25"/>
                  <a:gd name="T19" fmla="*/ 8 h 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5"/>
                  <a:gd name="T31" fmla="*/ 0 h 11"/>
                  <a:gd name="T32" fmla="*/ 25 w 25"/>
                  <a:gd name="T33" fmla="*/ 11 h 1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5" h="11">
                    <a:moveTo>
                      <a:pt x="7" y="8"/>
                    </a:moveTo>
                    <a:lnTo>
                      <a:pt x="7" y="11"/>
                    </a:lnTo>
                    <a:lnTo>
                      <a:pt x="10" y="8"/>
                    </a:lnTo>
                    <a:lnTo>
                      <a:pt x="21" y="8"/>
                    </a:lnTo>
                    <a:lnTo>
                      <a:pt x="25" y="0"/>
                    </a:lnTo>
                    <a:lnTo>
                      <a:pt x="7" y="0"/>
                    </a:lnTo>
                    <a:lnTo>
                      <a:pt x="0" y="8"/>
                    </a:lnTo>
                    <a:lnTo>
                      <a:pt x="3" y="4"/>
                    </a:lnTo>
                    <a:lnTo>
                      <a:pt x="0" y="8"/>
                    </a:lnTo>
                    <a:lnTo>
                      <a:pt x="7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04" name="Freeform 239"/>
              <p:cNvSpPr>
                <a:spLocks/>
              </p:cNvSpPr>
              <p:nvPr/>
            </p:nvSpPr>
            <p:spPr bwMode="auto">
              <a:xfrm>
                <a:off x="2790" y="1867"/>
                <a:ext cx="32" cy="18"/>
              </a:xfrm>
              <a:custGeom>
                <a:avLst/>
                <a:gdLst>
                  <a:gd name="T0" fmla="*/ 32 w 32"/>
                  <a:gd name="T1" fmla="*/ 14 h 18"/>
                  <a:gd name="T2" fmla="*/ 25 w 32"/>
                  <a:gd name="T3" fmla="*/ 7 h 18"/>
                  <a:gd name="T4" fmla="*/ 18 w 32"/>
                  <a:gd name="T5" fmla="*/ 7 h 18"/>
                  <a:gd name="T6" fmla="*/ 14 w 32"/>
                  <a:gd name="T7" fmla="*/ 3 h 18"/>
                  <a:gd name="T8" fmla="*/ 10 w 32"/>
                  <a:gd name="T9" fmla="*/ 7 h 18"/>
                  <a:gd name="T10" fmla="*/ 10 w 32"/>
                  <a:gd name="T11" fmla="*/ 3 h 18"/>
                  <a:gd name="T12" fmla="*/ 7 w 32"/>
                  <a:gd name="T13" fmla="*/ 3 h 18"/>
                  <a:gd name="T14" fmla="*/ 7 w 32"/>
                  <a:gd name="T15" fmla="*/ 0 h 18"/>
                  <a:gd name="T16" fmla="*/ 0 w 32"/>
                  <a:gd name="T17" fmla="*/ 0 h 18"/>
                  <a:gd name="T18" fmla="*/ 0 w 32"/>
                  <a:gd name="T19" fmla="*/ 7 h 18"/>
                  <a:gd name="T20" fmla="*/ 7 w 32"/>
                  <a:gd name="T21" fmla="*/ 10 h 18"/>
                  <a:gd name="T22" fmla="*/ 21 w 32"/>
                  <a:gd name="T23" fmla="*/ 10 h 18"/>
                  <a:gd name="T24" fmla="*/ 21 w 32"/>
                  <a:gd name="T25" fmla="*/ 14 h 18"/>
                  <a:gd name="T26" fmla="*/ 25 w 32"/>
                  <a:gd name="T27" fmla="*/ 18 h 18"/>
                  <a:gd name="T28" fmla="*/ 25 w 32"/>
                  <a:gd name="T29" fmla="*/ 14 h 18"/>
                  <a:gd name="T30" fmla="*/ 32 w 32"/>
                  <a:gd name="T31" fmla="*/ 14 h 1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32"/>
                  <a:gd name="T49" fmla="*/ 0 h 18"/>
                  <a:gd name="T50" fmla="*/ 32 w 32"/>
                  <a:gd name="T51" fmla="*/ 18 h 18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32" h="18">
                    <a:moveTo>
                      <a:pt x="32" y="14"/>
                    </a:moveTo>
                    <a:lnTo>
                      <a:pt x="25" y="7"/>
                    </a:lnTo>
                    <a:lnTo>
                      <a:pt x="18" y="7"/>
                    </a:lnTo>
                    <a:lnTo>
                      <a:pt x="14" y="3"/>
                    </a:lnTo>
                    <a:lnTo>
                      <a:pt x="10" y="7"/>
                    </a:lnTo>
                    <a:lnTo>
                      <a:pt x="10" y="3"/>
                    </a:lnTo>
                    <a:lnTo>
                      <a:pt x="7" y="3"/>
                    </a:lnTo>
                    <a:lnTo>
                      <a:pt x="7" y="0"/>
                    </a:lnTo>
                    <a:lnTo>
                      <a:pt x="0" y="0"/>
                    </a:lnTo>
                    <a:lnTo>
                      <a:pt x="0" y="7"/>
                    </a:lnTo>
                    <a:lnTo>
                      <a:pt x="7" y="10"/>
                    </a:lnTo>
                    <a:lnTo>
                      <a:pt x="21" y="10"/>
                    </a:lnTo>
                    <a:lnTo>
                      <a:pt x="21" y="14"/>
                    </a:lnTo>
                    <a:lnTo>
                      <a:pt x="25" y="18"/>
                    </a:lnTo>
                    <a:lnTo>
                      <a:pt x="25" y="14"/>
                    </a:lnTo>
                    <a:lnTo>
                      <a:pt x="32" y="1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05" name="Freeform 240"/>
              <p:cNvSpPr>
                <a:spLocks/>
              </p:cNvSpPr>
              <p:nvPr/>
            </p:nvSpPr>
            <p:spPr bwMode="auto">
              <a:xfrm>
                <a:off x="2768" y="1881"/>
                <a:ext cx="54" cy="47"/>
              </a:xfrm>
              <a:custGeom>
                <a:avLst/>
                <a:gdLst>
                  <a:gd name="T0" fmla="*/ 4 w 54"/>
                  <a:gd name="T1" fmla="*/ 47 h 47"/>
                  <a:gd name="T2" fmla="*/ 11 w 54"/>
                  <a:gd name="T3" fmla="*/ 40 h 47"/>
                  <a:gd name="T4" fmla="*/ 18 w 54"/>
                  <a:gd name="T5" fmla="*/ 36 h 47"/>
                  <a:gd name="T6" fmla="*/ 25 w 54"/>
                  <a:gd name="T7" fmla="*/ 36 h 47"/>
                  <a:gd name="T8" fmla="*/ 32 w 54"/>
                  <a:gd name="T9" fmla="*/ 32 h 47"/>
                  <a:gd name="T10" fmla="*/ 43 w 54"/>
                  <a:gd name="T11" fmla="*/ 29 h 47"/>
                  <a:gd name="T12" fmla="*/ 47 w 54"/>
                  <a:gd name="T13" fmla="*/ 22 h 47"/>
                  <a:gd name="T14" fmla="*/ 54 w 54"/>
                  <a:gd name="T15" fmla="*/ 14 h 47"/>
                  <a:gd name="T16" fmla="*/ 54 w 54"/>
                  <a:gd name="T17" fmla="*/ 0 h 47"/>
                  <a:gd name="T18" fmla="*/ 47 w 54"/>
                  <a:gd name="T19" fmla="*/ 0 h 47"/>
                  <a:gd name="T20" fmla="*/ 47 w 54"/>
                  <a:gd name="T21" fmla="*/ 11 h 47"/>
                  <a:gd name="T22" fmla="*/ 43 w 54"/>
                  <a:gd name="T23" fmla="*/ 18 h 47"/>
                  <a:gd name="T24" fmla="*/ 40 w 54"/>
                  <a:gd name="T25" fmla="*/ 22 h 47"/>
                  <a:gd name="T26" fmla="*/ 32 w 54"/>
                  <a:gd name="T27" fmla="*/ 25 h 47"/>
                  <a:gd name="T28" fmla="*/ 22 w 54"/>
                  <a:gd name="T29" fmla="*/ 29 h 47"/>
                  <a:gd name="T30" fmla="*/ 14 w 54"/>
                  <a:gd name="T31" fmla="*/ 32 h 47"/>
                  <a:gd name="T32" fmla="*/ 7 w 54"/>
                  <a:gd name="T33" fmla="*/ 36 h 47"/>
                  <a:gd name="T34" fmla="*/ 0 w 54"/>
                  <a:gd name="T35" fmla="*/ 43 h 47"/>
                  <a:gd name="T36" fmla="*/ 4 w 54"/>
                  <a:gd name="T37" fmla="*/ 47 h 4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54"/>
                  <a:gd name="T58" fmla="*/ 0 h 47"/>
                  <a:gd name="T59" fmla="*/ 54 w 54"/>
                  <a:gd name="T60" fmla="*/ 47 h 47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54" h="47">
                    <a:moveTo>
                      <a:pt x="4" y="47"/>
                    </a:moveTo>
                    <a:lnTo>
                      <a:pt x="11" y="40"/>
                    </a:lnTo>
                    <a:lnTo>
                      <a:pt x="18" y="36"/>
                    </a:lnTo>
                    <a:lnTo>
                      <a:pt x="25" y="36"/>
                    </a:lnTo>
                    <a:lnTo>
                      <a:pt x="32" y="32"/>
                    </a:lnTo>
                    <a:lnTo>
                      <a:pt x="43" y="29"/>
                    </a:lnTo>
                    <a:lnTo>
                      <a:pt x="47" y="22"/>
                    </a:lnTo>
                    <a:lnTo>
                      <a:pt x="54" y="14"/>
                    </a:lnTo>
                    <a:lnTo>
                      <a:pt x="54" y="0"/>
                    </a:lnTo>
                    <a:lnTo>
                      <a:pt x="47" y="0"/>
                    </a:lnTo>
                    <a:lnTo>
                      <a:pt x="47" y="11"/>
                    </a:lnTo>
                    <a:lnTo>
                      <a:pt x="43" y="18"/>
                    </a:lnTo>
                    <a:lnTo>
                      <a:pt x="40" y="22"/>
                    </a:lnTo>
                    <a:lnTo>
                      <a:pt x="32" y="25"/>
                    </a:lnTo>
                    <a:lnTo>
                      <a:pt x="22" y="29"/>
                    </a:lnTo>
                    <a:lnTo>
                      <a:pt x="14" y="32"/>
                    </a:lnTo>
                    <a:lnTo>
                      <a:pt x="7" y="36"/>
                    </a:lnTo>
                    <a:lnTo>
                      <a:pt x="0" y="43"/>
                    </a:lnTo>
                    <a:lnTo>
                      <a:pt x="4" y="4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06" name="Freeform 241"/>
              <p:cNvSpPr>
                <a:spLocks/>
              </p:cNvSpPr>
              <p:nvPr/>
            </p:nvSpPr>
            <p:spPr bwMode="auto">
              <a:xfrm>
                <a:off x="2718" y="1924"/>
                <a:ext cx="54" cy="25"/>
              </a:xfrm>
              <a:custGeom>
                <a:avLst/>
                <a:gdLst>
                  <a:gd name="T0" fmla="*/ 0 w 54"/>
                  <a:gd name="T1" fmla="*/ 22 h 25"/>
                  <a:gd name="T2" fmla="*/ 25 w 54"/>
                  <a:gd name="T3" fmla="*/ 22 h 25"/>
                  <a:gd name="T4" fmla="*/ 32 w 54"/>
                  <a:gd name="T5" fmla="*/ 18 h 25"/>
                  <a:gd name="T6" fmla="*/ 39 w 54"/>
                  <a:gd name="T7" fmla="*/ 18 h 25"/>
                  <a:gd name="T8" fmla="*/ 54 w 54"/>
                  <a:gd name="T9" fmla="*/ 4 h 25"/>
                  <a:gd name="T10" fmla="*/ 50 w 54"/>
                  <a:gd name="T11" fmla="*/ 0 h 25"/>
                  <a:gd name="T12" fmla="*/ 46 w 54"/>
                  <a:gd name="T13" fmla="*/ 4 h 25"/>
                  <a:gd name="T14" fmla="*/ 39 w 54"/>
                  <a:gd name="T15" fmla="*/ 7 h 25"/>
                  <a:gd name="T16" fmla="*/ 36 w 54"/>
                  <a:gd name="T17" fmla="*/ 11 h 25"/>
                  <a:gd name="T18" fmla="*/ 28 w 54"/>
                  <a:gd name="T19" fmla="*/ 15 h 25"/>
                  <a:gd name="T20" fmla="*/ 3 w 54"/>
                  <a:gd name="T21" fmla="*/ 15 h 25"/>
                  <a:gd name="T22" fmla="*/ 7 w 54"/>
                  <a:gd name="T23" fmla="*/ 18 h 25"/>
                  <a:gd name="T24" fmla="*/ 0 w 54"/>
                  <a:gd name="T25" fmla="*/ 22 h 25"/>
                  <a:gd name="T26" fmla="*/ 3 w 54"/>
                  <a:gd name="T27" fmla="*/ 25 h 25"/>
                  <a:gd name="T28" fmla="*/ 0 w 54"/>
                  <a:gd name="T29" fmla="*/ 22 h 2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54"/>
                  <a:gd name="T46" fmla="*/ 0 h 25"/>
                  <a:gd name="T47" fmla="*/ 54 w 54"/>
                  <a:gd name="T48" fmla="*/ 25 h 25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54" h="25">
                    <a:moveTo>
                      <a:pt x="0" y="22"/>
                    </a:moveTo>
                    <a:lnTo>
                      <a:pt x="25" y="22"/>
                    </a:lnTo>
                    <a:lnTo>
                      <a:pt x="32" y="18"/>
                    </a:lnTo>
                    <a:lnTo>
                      <a:pt x="39" y="18"/>
                    </a:lnTo>
                    <a:lnTo>
                      <a:pt x="54" y="4"/>
                    </a:lnTo>
                    <a:lnTo>
                      <a:pt x="50" y="0"/>
                    </a:lnTo>
                    <a:lnTo>
                      <a:pt x="46" y="4"/>
                    </a:lnTo>
                    <a:lnTo>
                      <a:pt x="39" y="7"/>
                    </a:lnTo>
                    <a:lnTo>
                      <a:pt x="36" y="11"/>
                    </a:lnTo>
                    <a:lnTo>
                      <a:pt x="28" y="15"/>
                    </a:lnTo>
                    <a:lnTo>
                      <a:pt x="3" y="15"/>
                    </a:lnTo>
                    <a:lnTo>
                      <a:pt x="7" y="18"/>
                    </a:lnTo>
                    <a:lnTo>
                      <a:pt x="0" y="22"/>
                    </a:lnTo>
                    <a:lnTo>
                      <a:pt x="3" y="25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07" name="Freeform 242"/>
              <p:cNvSpPr>
                <a:spLocks/>
              </p:cNvSpPr>
              <p:nvPr/>
            </p:nvSpPr>
            <p:spPr bwMode="auto">
              <a:xfrm>
                <a:off x="2707" y="1859"/>
                <a:ext cx="18" cy="87"/>
              </a:xfrm>
              <a:custGeom>
                <a:avLst/>
                <a:gdLst>
                  <a:gd name="T0" fmla="*/ 0 w 18"/>
                  <a:gd name="T1" fmla="*/ 0 h 87"/>
                  <a:gd name="T2" fmla="*/ 0 w 18"/>
                  <a:gd name="T3" fmla="*/ 4 h 87"/>
                  <a:gd name="T4" fmla="*/ 3 w 18"/>
                  <a:gd name="T5" fmla="*/ 22 h 87"/>
                  <a:gd name="T6" fmla="*/ 3 w 18"/>
                  <a:gd name="T7" fmla="*/ 44 h 87"/>
                  <a:gd name="T8" fmla="*/ 7 w 18"/>
                  <a:gd name="T9" fmla="*/ 65 h 87"/>
                  <a:gd name="T10" fmla="*/ 11 w 18"/>
                  <a:gd name="T11" fmla="*/ 87 h 87"/>
                  <a:gd name="T12" fmla="*/ 18 w 18"/>
                  <a:gd name="T13" fmla="*/ 83 h 87"/>
                  <a:gd name="T14" fmla="*/ 14 w 18"/>
                  <a:gd name="T15" fmla="*/ 65 h 87"/>
                  <a:gd name="T16" fmla="*/ 11 w 18"/>
                  <a:gd name="T17" fmla="*/ 44 h 87"/>
                  <a:gd name="T18" fmla="*/ 11 w 18"/>
                  <a:gd name="T19" fmla="*/ 22 h 87"/>
                  <a:gd name="T20" fmla="*/ 7 w 18"/>
                  <a:gd name="T21" fmla="*/ 0 h 87"/>
                  <a:gd name="T22" fmla="*/ 7 w 18"/>
                  <a:gd name="T23" fmla="*/ 4 h 87"/>
                  <a:gd name="T24" fmla="*/ 0 w 18"/>
                  <a:gd name="T25" fmla="*/ 0 h 87"/>
                  <a:gd name="T26" fmla="*/ 0 w 18"/>
                  <a:gd name="T27" fmla="*/ 4 h 87"/>
                  <a:gd name="T28" fmla="*/ 0 w 18"/>
                  <a:gd name="T29" fmla="*/ 0 h 87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8"/>
                  <a:gd name="T46" fmla="*/ 0 h 87"/>
                  <a:gd name="T47" fmla="*/ 18 w 18"/>
                  <a:gd name="T48" fmla="*/ 87 h 87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8" h="87">
                    <a:moveTo>
                      <a:pt x="0" y="0"/>
                    </a:moveTo>
                    <a:lnTo>
                      <a:pt x="0" y="4"/>
                    </a:lnTo>
                    <a:lnTo>
                      <a:pt x="3" y="22"/>
                    </a:lnTo>
                    <a:lnTo>
                      <a:pt x="3" y="44"/>
                    </a:lnTo>
                    <a:lnTo>
                      <a:pt x="7" y="65"/>
                    </a:lnTo>
                    <a:lnTo>
                      <a:pt x="11" y="87"/>
                    </a:lnTo>
                    <a:lnTo>
                      <a:pt x="18" y="83"/>
                    </a:lnTo>
                    <a:lnTo>
                      <a:pt x="14" y="65"/>
                    </a:lnTo>
                    <a:lnTo>
                      <a:pt x="11" y="44"/>
                    </a:lnTo>
                    <a:lnTo>
                      <a:pt x="11" y="22"/>
                    </a:lnTo>
                    <a:lnTo>
                      <a:pt x="7" y="0"/>
                    </a:lnTo>
                    <a:lnTo>
                      <a:pt x="7" y="4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08" name="Freeform 243"/>
              <p:cNvSpPr>
                <a:spLocks/>
              </p:cNvSpPr>
              <p:nvPr/>
            </p:nvSpPr>
            <p:spPr bwMode="auto">
              <a:xfrm>
                <a:off x="2707" y="1751"/>
                <a:ext cx="29" cy="112"/>
              </a:xfrm>
              <a:custGeom>
                <a:avLst/>
                <a:gdLst>
                  <a:gd name="T0" fmla="*/ 21 w 29"/>
                  <a:gd name="T1" fmla="*/ 8 h 112"/>
                  <a:gd name="T2" fmla="*/ 14 w 29"/>
                  <a:gd name="T3" fmla="*/ 11 h 112"/>
                  <a:gd name="T4" fmla="*/ 18 w 29"/>
                  <a:gd name="T5" fmla="*/ 26 h 112"/>
                  <a:gd name="T6" fmla="*/ 21 w 29"/>
                  <a:gd name="T7" fmla="*/ 36 h 112"/>
                  <a:gd name="T8" fmla="*/ 18 w 29"/>
                  <a:gd name="T9" fmla="*/ 47 h 112"/>
                  <a:gd name="T10" fmla="*/ 14 w 29"/>
                  <a:gd name="T11" fmla="*/ 62 h 112"/>
                  <a:gd name="T12" fmla="*/ 11 w 29"/>
                  <a:gd name="T13" fmla="*/ 72 h 112"/>
                  <a:gd name="T14" fmla="*/ 7 w 29"/>
                  <a:gd name="T15" fmla="*/ 87 h 112"/>
                  <a:gd name="T16" fmla="*/ 3 w 29"/>
                  <a:gd name="T17" fmla="*/ 98 h 112"/>
                  <a:gd name="T18" fmla="*/ 0 w 29"/>
                  <a:gd name="T19" fmla="*/ 108 h 112"/>
                  <a:gd name="T20" fmla="*/ 7 w 29"/>
                  <a:gd name="T21" fmla="*/ 112 h 112"/>
                  <a:gd name="T22" fmla="*/ 11 w 29"/>
                  <a:gd name="T23" fmla="*/ 98 h 112"/>
                  <a:gd name="T24" fmla="*/ 14 w 29"/>
                  <a:gd name="T25" fmla="*/ 87 h 112"/>
                  <a:gd name="T26" fmla="*/ 18 w 29"/>
                  <a:gd name="T27" fmla="*/ 76 h 112"/>
                  <a:gd name="T28" fmla="*/ 21 w 29"/>
                  <a:gd name="T29" fmla="*/ 65 h 112"/>
                  <a:gd name="T30" fmla="*/ 25 w 29"/>
                  <a:gd name="T31" fmla="*/ 51 h 112"/>
                  <a:gd name="T32" fmla="*/ 29 w 29"/>
                  <a:gd name="T33" fmla="*/ 36 h 112"/>
                  <a:gd name="T34" fmla="*/ 25 w 29"/>
                  <a:gd name="T35" fmla="*/ 22 h 112"/>
                  <a:gd name="T36" fmla="*/ 21 w 29"/>
                  <a:gd name="T37" fmla="*/ 8 h 112"/>
                  <a:gd name="T38" fmla="*/ 18 w 29"/>
                  <a:gd name="T39" fmla="*/ 11 h 112"/>
                  <a:gd name="T40" fmla="*/ 21 w 29"/>
                  <a:gd name="T41" fmla="*/ 8 h 112"/>
                  <a:gd name="T42" fmla="*/ 11 w 29"/>
                  <a:gd name="T43" fmla="*/ 0 h 112"/>
                  <a:gd name="T44" fmla="*/ 14 w 29"/>
                  <a:gd name="T45" fmla="*/ 11 h 112"/>
                  <a:gd name="T46" fmla="*/ 21 w 29"/>
                  <a:gd name="T47" fmla="*/ 8 h 11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29"/>
                  <a:gd name="T73" fmla="*/ 0 h 112"/>
                  <a:gd name="T74" fmla="*/ 29 w 29"/>
                  <a:gd name="T75" fmla="*/ 112 h 11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29" h="112">
                    <a:moveTo>
                      <a:pt x="21" y="8"/>
                    </a:moveTo>
                    <a:lnTo>
                      <a:pt x="14" y="11"/>
                    </a:lnTo>
                    <a:lnTo>
                      <a:pt x="18" y="26"/>
                    </a:lnTo>
                    <a:lnTo>
                      <a:pt x="21" y="36"/>
                    </a:lnTo>
                    <a:lnTo>
                      <a:pt x="18" y="47"/>
                    </a:lnTo>
                    <a:lnTo>
                      <a:pt x="14" y="62"/>
                    </a:lnTo>
                    <a:lnTo>
                      <a:pt x="11" y="72"/>
                    </a:lnTo>
                    <a:lnTo>
                      <a:pt x="7" y="87"/>
                    </a:lnTo>
                    <a:lnTo>
                      <a:pt x="3" y="98"/>
                    </a:lnTo>
                    <a:lnTo>
                      <a:pt x="0" y="108"/>
                    </a:lnTo>
                    <a:lnTo>
                      <a:pt x="7" y="112"/>
                    </a:lnTo>
                    <a:lnTo>
                      <a:pt x="11" y="98"/>
                    </a:lnTo>
                    <a:lnTo>
                      <a:pt x="14" y="87"/>
                    </a:lnTo>
                    <a:lnTo>
                      <a:pt x="18" y="76"/>
                    </a:lnTo>
                    <a:lnTo>
                      <a:pt x="21" y="65"/>
                    </a:lnTo>
                    <a:lnTo>
                      <a:pt x="25" y="51"/>
                    </a:lnTo>
                    <a:lnTo>
                      <a:pt x="29" y="36"/>
                    </a:lnTo>
                    <a:lnTo>
                      <a:pt x="25" y="22"/>
                    </a:lnTo>
                    <a:lnTo>
                      <a:pt x="21" y="8"/>
                    </a:lnTo>
                    <a:lnTo>
                      <a:pt x="18" y="11"/>
                    </a:lnTo>
                    <a:lnTo>
                      <a:pt x="21" y="8"/>
                    </a:lnTo>
                    <a:lnTo>
                      <a:pt x="11" y="0"/>
                    </a:lnTo>
                    <a:lnTo>
                      <a:pt x="14" y="11"/>
                    </a:lnTo>
                    <a:lnTo>
                      <a:pt x="21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09" name="Freeform 244"/>
              <p:cNvSpPr>
                <a:spLocks/>
              </p:cNvSpPr>
              <p:nvPr/>
            </p:nvSpPr>
            <p:spPr bwMode="auto">
              <a:xfrm>
                <a:off x="2725" y="1759"/>
                <a:ext cx="36" cy="25"/>
              </a:xfrm>
              <a:custGeom>
                <a:avLst/>
                <a:gdLst>
                  <a:gd name="T0" fmla="*/ 32 w 36"/>
                  <a:gd name="T1" fmla="*/ 21 h 25"/>
                  <a:gd name="T2" fmla="*/ 29 w 36"/>
                  <a:gd name="T3" fmla="*/ 18 h 25"/>
                  <a:gd name="T4" fmla="*/ 25 w 36"/>
                  <a:gd name="T5" fmla="*/ 18 h 25"/>
                  <a:gd name="T6" fmla="*/ 21 w 36"/>
                  <a:gd name="T7" fmla="*/ 14 h 25"/>
                  <a:gd name="T8" fmla="*/ 18 w 36"/>
                  <a:gd name="T9" fmla="*/ 14 h 25"/>
                  <a:gd name="T10" fmla="*/ 11 w 36"/>
                  <a:gd name="T11" fmla="*/ 7 h 25"/>
                  <a:gd name="T12" fmla="*/ 11 w 36"/>
                  <a:gd name="T13" fmla="*/ 3 h 25"/>
                  <a:gd name="T14" fmla="*/ 7 w 36"/>
                  <a:gd name="T15" fmla="*/ 0 h 25"/>
                  <a:gd name="T16" fmla="*/ 3 w 36"/>
                  <a:gd name="T17" fmla="*/ 0 h 25"/>
                  <a:gd name="T18" fmla="*/ 0 w 36"/>
                  <a:gd name="T19" fmla="*/ 3 h 25"/>
                  <a:gd name="T20" fmla="*/ 7 w 36"/>
                  <a:gd name="T21" fmla="*/ 10 h 25"/>
                  <a:gd name="T22" fmla="*/ 7 w 36"/>
                  <a:gd name="T23" fmla="*/ 14 h 25"/>
                  <a:gd name="T24" fmla="*/ 14 w 36"/>
                  <a:gd name="T25" fmla="*/ 21 h 25"/>
                  <a:gd name="T26" fmla="*/ 21 w 36"/>
                  <a:gd name="T27" fmla="*/ 21 h 25"/>
                  <a:gd name="T28" fmla="*/ 25 w 36"/>
                  <a:gd name="T29" fmla="*/ 25 h 25"/>
                  <a:gd name="T30" fmla="*/ 29 w 36"/>
                  <a:gd name="T31" fmla="*/ 25 h 25"/>
                  <a:gd name="T32" fmla="*/ 25 w 36"/>
                  <a:gd name="T33" fmla="*/ 21 h 25"/>
                  <a:gd name="T34" fmla="*/ 32 w 36"/>
                  <a:gd name="T35" fmla="*/ 21 h 25"/>
                  <a:gd name="T36" fmla="*/ 36 w 36"/>
                  <a:gd name="T37" fmla="*/ 18 h 25"/>
                  <a:gd name="T38" fmla="*/ 29 w 36"/>
                  <a:gd name="T39" fmla="*/ 18 h 25"/>
                  <a:gd name="T40" fmla="*/ 32 w 36"/>
                  <a:gd name="T41" fmla="*/ 21 h 2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6"/>
                  <a:gd name="T64" fmla="*/ 0 h 25"/>
                  <a:gd name="T65" fmla="*/ 36 w 36"/>
                  <a:gd name="T66" fmla="*/ 25 h 25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6" h="25">
                    <a:moveTo>
                      <a:pt x="32" y="21"/>
                    </a:moveTo>
                    <a:lnTo>
                      <a:pt x="29" y="18"/>
                    </a:lnTo>
                    <a:lnTo>
                      <a:pt x="25" y="18"/>
                    </a:lnTo>
                    <a:lnTo>
                      <a:pt x="21" y="14"/>
                    </a:lnTo>
                    <a:lnTo>
                      <a:pt x="18" y="14"/>
                    </a:lnTo>
                    <a:lnTo>
                      <a:pt x="11" y="7"/>
                    </a:lnTo>
                    <a:lnTo>
                      <a:pt x="11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7" y="10"/>
                    </a:lnTo>
                    <a:lnTo>
                      <a:pt x="7" y="14"/>
                    </a:lnTo>
                    <a:lnTo>
                      <a:pt x="14" y="21"/>
                    </a:lnTo>
                    <a:lnTo>
                      <a:pt x="21" y="21"/>
                    </a:lnTo>
                    <a:lnTo>
                      <a:pt x="25" y="25"/>
                    </a:lnTo>
                    <a:lnTo>
                      <a:pt x="29" y="25"/>
                    </a:lnTo>
                    <a:lnTo>
                      <a:pt x="25" y="21"/>
                    </a:lnTo>
                    <a:lnTo>
                      <a:pt x="32" y="21"/>
                    </a:lnTo>
                    <a:lnTo>
                      <a:pt x="36" y="18"/>
                    </a:lnTo>
                    <a:lnTo>
                      <a:pt x="29" y="18"/>
                    </a:lnTo>
                    <a:lnTo>
                      <a:pt x="32" y="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10" name="Freeform 245"/>
              <p:cNvSpPr>
                <a:spLocks/>
              </p:cNvSpPr>
              <p:nvPr/>
            </p:nvSpPr>
            <p:spPr bwMode="auto">
              <a:xfrm>
                <a:off x="2750" y="1777"/>
                <a:ext cx="11" cy="3"/>
              </a:xfrm>
              <a:custGeom>
                <a:avLst/>
                <a:gdLst>
                  <a:gd name="T0" fmla="*/ 7 w 11"/>
                  <a:gd name="T1" fmla="*/ 3 h 3"/>
                  <a:gd name="T2" fmla="*/ 0 w 11"/>
                  <a:gd name="T3" fmla="*/ 3 h 3"/>
                  <a:gd name="T4" fmla="*/ 7 w 11"/>
                  <a:gd name="T5" fmla="*/ 3 h 3"/>
                  <a:gd name="T6" fmla="*/ 11 w 11"/>
                  <a:gd name="T7" fmla="*/ 0 h 3"/>
                  <a:gd name="T8" fmla="*/ 4 w 11"/>
                  <a:gd name="T9" fmla="*/ 0 h 3"/>
                  <a:gd name="T10" fmla="*/ 7 w 11"/>
                  <a:gd name="T11" fmla="*/ 3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1"/>
                  <a:gd name="T19" fmla="*/ 0 h 3"/>
                  <a:gd name="T20" fmla="*/ 11 w 11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1" h="3">
                    <a:moveTo>
                      <a:pt x="7" y="3"/>
                    </a:moveTo>
                    <a:lnTo>
                      <a:pt x="0" y="3"/>
                    </a:lnTo>
                    <a:lnTo>
                      <a:pt x="7" y="3"/>
                    </a:lnTo>
                    <a:lnTo>
                      <a:pt x="11" y="0"/>
                    </a:lnTo>
                    <a:lnTo>
                      <a:pt x="4" y="0"/>
                    </a:lnTo>
                    <a:lnTo>
                      <a:pt x="7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11" name="Freeform 246"/>
              <p:cNvSpPr>
                <a:spLocks/>
              </p:cNvSpPr>
              <p:nvPr/>
            </p:nvSpPr>
            <p:spPr bwMode="auto">
              <a:xfrm>
                <a:off x="2588" y="1561"/>
                <a:ext cx="198" cy="82"/>
              </a:xfrm>
              <a:custGeom>
                <a:avLst/>
                <a:gdLst>
                  <a:gd name="T0" fmla="*/ 198 w 198"/>
                  <a:gd name="T1" fmla="*/ 3 h 82"/>
                  <a:gd name="T2" fmla="*/ 191 w 198"/>
                  <a:gd name="T3" fmla="*/ 10 h 82"/>
                  <a:gd name="T4" fmla="*/ 180 w 198"/>
                  <a:gd name="T5" fmla="*/ 14 h 82"/>
                  <a:gd name="T6" fmla="*/ 173 w 198"/>
                  <a:gd name="T7" fmla="*/ 18 h 82"/>
                  <a:gd name="T8" fmla="*/ 166 w 198"/>
                  <a:gd name="T9" fmla="*/ 25 h 82"/>
                  <a:gd name="T10" fmla="*/ 155 w 198"/>
                  <a:gd name="T11" fmla="*/ 32 h 82"/>
                  <a:gd name="T12" fmla="*/ 148 w 198"/>
                  <a:gd name="T13" fmla="*/ 39 h 82"/>
                  <a:gd name="T14" fmla="*/ 137 w 198"/>
                  <a:gd name="T15" fmla="*/ 43 h 82"/>
                  <a:gd name="T16" fmla="*/ 130 w 198"/>
                  <a:gd name="T17" fmla="*/ 46 h 82"/>
                  <a:gd name="T18" fmla="*/ 119 w 198"/>
                  <a:gd name="T19" fmla="*/ 54 h 82"/>
                  <a:gd name="T20" fmla="*/ 112 w 198"/>
                  <a:gd name="T21" fmla="*/ 57 h 82"/>
                  <a:gd name="T22" fmla="*/ 101 w 198"/>
                  <a:gd name="T23" fmla="*/ 57 h 82"/>
                  <a:gd name="T24" fmla="*/ 94 w 198"/>
                  <a:gd name="T25" fmla="*/ 61 h 82"/>
                  <a:gd name="T26" fmla="*/ 83 w 198"/>
                  <a:gd name="T27" fmla="*/ 64 h 82"/>
                  <a:gd name="T28" fmla="*/ 50 w 198"/>
                  <a:gd name="T29" fmla="*/ 64 h 82"/>
                  <a:gd name="T30" fmla="*/ 0 w 198"/>
                  <a:gd name="T31" fmla="*/ 82 h 82"/>
                  <a:gd name="T32" fmla="*/ 4 w 198"/>
                  <a:gd name="T33" fmla="*/ 79 h 82"/>
                  <a:gd name="T34" fmla="*/ 7 w 198"/>
                  <a:gd name="T35" fmla="*/ 72 h 82"/>
                  <a:gd name="T36" fmla="*/ 11 w 198"/>
                  <a:gd name="T37" fmla="*/ 68 h 82"/>
                  <a:gd name="T38" fmla="*/ 14 w 198"/>
                  <a:gd name="T39" fmla="*/ 68 h 82"/>
                  <a:gd name="T40" fmla="*/ 25 w 198"/>
                  <a:gd name="T41" fmla="*/ 64 h 82"/>
                  <a:gd name="T42" fmla="*/ 36 w 198"/>
                  <a:gd name="T43" fmla="*/ 61 h 82"/>
                  <a:gd name="T44" fmla="*/ 47 w 198"/>
                  <a:gd name="T45" fmla="*/ 57 h 82"/>
                  <a:gd name="T46" fmla="*/ 58 w 198"/>
                  <a:gd name="T47" fmla="*/ 57 h 82"/>
                  <a:gd name="T48" fmla="*/ 68 w 198"/>
                  <a:gd name="T49" fmla="*/ 54 h 82"/>
                  <a:gd name="T50" fmla="*/ 83 w 198"/>
                  <a:gd name="T51" fmla="*/ 54 h 82"/>
                  <a:gd name="T52" fmla="*/ 94 w 198"/>
                  <a:gd name="T53" fmla="*/ 50 h 82"/>
                  <a:gd name="T54" fmla="*/ 104 w 198"/>
                  <a:gd name="T55" fmla="*/ 46 h 82"/>
                  <a:gd name="T56" fmla="*/ 115 w 198"/>
                  <a:gd name="T57" fmla="*/ 46 h 82"/>
                  <a:gd name="T58" fmla="*/ 126 w 198"/>
                  <a:gd name="T59" fmla="*/ 43 h 82"/>
                  <a:gd name="T60" fmla="*/ 137 w 198"/>
                  <a:gd name="T61" fmla="*/ 39 h 82"/>
                  <a:gd name="T62" fmla="*/ 148 w 198"/>
                  <a:gd name="T63" fmla="*/ 32 h 82"/>
                  <a:gd name="T64" fmla="*/ 158 w 198"/>
                  <a:gd name="T65" fmla="*/ 28 h 82"/>
                  <a:gd name="T66" fmla="*/ 166 w 198"/>
                  <a:gd name="T67" fmla="*/ 21 h 82"/>
                  <a:gd name="T68" fmla="*/ 176 w 198"/>
                  <a:gd name="T69" fmla="*/ 14 h 82"/>
                  <a:gd name="T70" fmla="*/ 184 w 198"/>
                  <a:gd name="T71" fmla="*/ 3 h 82"/>
                  <a:gd name="T72" fmla="*/ 187 w 198"/>
                  <a:gd name="T73" fmla="*/ 0 h 82"/>
                  <a:gd name="T74" fmla="*/ 194 w 198"/>
                  <a:gd name="T75" fmla="*/ 0 h 82"/>
                  <a:gd name="T76" fmla="*/ 198 w 198"/>
                  <a:gd name="T77" fmla="*/ 3 h 82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198"/>
                  <a:gd name="T118" fmla="*/ 0 h 82"/>
                  <a:gd name="T119" fmla="*/ 198 w 198"/>
                  <a:gd name="T120" fmla="*/ 82 h 82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198" h="82">
                    <a:moveTo>
                      <a:pt x="198" y="3"/>
                    </a:moveTo>
                    <a:lnTo>
                      <a:pt x="191" y="10"/>
                    </a:lnTo>
                    <a:lnTo>
                      <a:pt x="180" y="14"/>
                    </a:lnTo>
                    <a:lnTo>
                      <a:pt x="173" y="18"/>
                    </a:lnTo>
                    <a:lnTo>
                      <a:pt x="166" y="25"/>
                    </a:lnTo>
                    <a:lnTo>
                      <a:pt x="155" y="32"/>
                    </a:lnTo>
                    <a:lnTo>
                      <a:pt x="148" y="39"/>
                    </a:lnTo>
                    <a:lnTo>
                      <a:pt x="137" y="43"/>
                    </a:lnTo>
                    <a:lnTo>
                      <a:pt x="130" y="46"/>
                    </a:lnTo>
                    <a:lnTo>
                      <a:pt x="119" y="54"/>
                    </a:lnTo>
                    <a:lnTo>
                      <a:pt x="112" y="57"/>
                    </a:lnTo>
                    <a:lnTo>
                      <a:pt x="101" y="57"/>
                    </a:lnTo>
                    <a:lnTo>
                      <a:pt x="94" y="61"/>
                    </a:lnTo>
                    <a:lnTo>
                      <a:pt x="83" y="64"/>
                    </a:lnTo>
                    <a:lnTo>
                      <a:pt x="50" y="64"/>
                    </a:lnTo>
                    <a:lnTo>
                      <a:pt x="0" y="82"/>
                    </a:lnTo>
                    <a:lnTo>
                      <a:pt x="4" y="79"/>
                    </a:lnTo>
                    <a:lnTo>
                      <a:pt x="7" y="72"/>
                    </a:lnTo>
                    <a:lnTo>
                      <a:pt x="11" y="68"/>
                    </a:lnTo>
                    <a:lnTo>
                      <a:pt x="14" y="68"/>
                    </a:lnTo>
                    <a:lnTo>
                      <a:pt x="25" y="64"/>
                    </a:lnTo>
                    <a:lnTo>
                      <a:pt x="36" y="61"/>
                    </a:lnTo>
                    <a:lnTo>
                      <a:pt x="47" y="57"/>
                    </a:lnTo>
                    <a:lnTo>
                      <a:pt x="58" y="57"/>
                    </a:lnTo>
                    <a:lnTo>
                      <a:pt x="68" y="54"/>
                    </a:lnTo>
                    <a:lnTo>
                      <a:pt x="83" y="54"/>
                    </a:lnTo>
                    <a:lnTo>
                      <a:pt x="94" y="50"/>
                    </a:lnTo>
                    <a:lnTo>
                      <a:pt x="104" y="46"/>
                    </a:lnTo>
                    <a:lnTo>
                      <a:pt x="115" y="46"/>
                    </a:lnTo>
                    <a:lnTo>
                      <a:pt x="126" y="43"/>
                    </a:lnTo>
                    <a:lnTo>
                      <a:pt x="137" y="39"/>
                    </a:lnTo>
                    <a:lnTo>
                      <a:pt x="148" y="32"/>
                    </a:lnTo>
                    <a:lnTo>
                      <a:pt x="158" y="28"/>
                    </a:lnTo>
                    <a:lnTo>
                      <a:pt x="166" y="21"/>
                    </a:lnTo>
                    <a:lnTo>
                      <a:pt x="176" y="14"/>
                    </a:lnTo>
                    <a:lnTo>
                      <a:pt x="184" y="3"/>
                    </a:lnTo>
                    <a:lnTo>
                      <a:pt x="187" y="0"/>
                    </a:lnTo>
                    <a:lnTo>
                      <a:pt x="194" y="0"/>
                    </a:lnTo>
                    <a:lnTo>
                      <a:pt x="198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12" name="Freeform 247"/>
              <p:cNvSpPr>
                <a:spLocks/>
              </p:cNvSpPr>
              <p:nvPr/>
            </p:nvSpPr>
            <p:spPr bwMode="auto">
              <a:xfrm>
                <a:off x="2635" y="1561"/>
                <a:ext cx="155" cy="72"/>
              </a:xfrm>
              <a:custGeom>
                <a:avLst/>
                <a:gdLst>
                  <a:gd name="T0" fmla="*/ 3 w 155"/>
                  <a:gd name="T1" fmla="*/ 68 h 72"/>
                  <a:gd name="T2" fmla="*/ 14 w 155"/>
                  <a:gd name="T3" fmla="*/ 72 h 72"/>
                  <a:gd name="T4" fmla="*/ 25 w 155"/>
                  <a:gd name="T5" fmla="*/ 68 h 72"/>
                  <a:gd name="T6" fmla="*/ 36 w 155"/>
                  <a:gd name="T7" fmla="*/ 68 h 72"/>
                  <a:gd name="T8" fmla="*/ 47 w 155"/>
                  <a:gd name="T9" fmla="*/ 64 h 72"/>
                  <a:gd name="T10" fmla="*/ 54 w 155"/>
                  <a:gd name="T11" fmla="*/ 61 h 72"/>
                  <a:gd name="T12" fmla="*/ 65 w 155"/>
                  <a:gd name="T13" fmla="*/ 57 h 72"/>
                  <a:gd name="T14" fmla="*/ 75 w 155"/>
                  <a:gd name="T15" fmla="*/ 57 h 72"/>
                  <a:gd name="T16" fmla="*/ 83 w 155"/>
                  <a:gd name="T17" fmla="*/ 50 h 72"/>
                  <a:gd name="T18" fmla="*/ 93 w 155"/>
                  <a:gd name="T19" fmla="*/ 46 h 72"/>
                  <a:gd name="T20" fmla="*/ 101 w 155"/>
                  <a:gd name="T21" fmla="*/ 39 h 72"/>
                  <a:gd name="T22" fmla="*/ 111 w 155"/>
                  <a:gd name="T23" fmla="*/ 36 h 72"/>
                  <a:gd name="T24" fmla="*/ 126 w 155"/>
                  <a:gd name="T25" fmla="*/ 21 h 72"/>
                  <a:gd name="T26" fmla="*/ 137 w 155"/>
                  <a:gd name="T27" fmla="*/ 18 h 72"/>
                  <a:gd name="T28" fmla="*/ 144 w 155"/>
                  <a:gd name="T29" fmla="*/ 10 h 72"/>
                  <a:gd name="T30" fmla="*/ 155 w 155"/>
                  <a:gd name="T31" fmla="*/ 7 h 72"/>
                  <a:gd name="T32" fmla="*/ 151 w 155"/>
                  <a:gd name="T33" fmla="*/ 0 h 72"/>
                  <a:gd name="T34" fmla="*/ 140 w 155"/>
                  <a:gd name="T35" fmla="*/ 7 h 72"/>
                  <a:gd name="T36" fmla="*/ 133 w 155"/>
                  <a:gd name="T37" fmla="*/ 10 h 72"/>
                  <a:gd name="T38" fmla="*/ 122 w 155"/>
                  <a:gd name="T39" fmla="*/ 18 h 72"/>
                  <a:gd name="T40" fmla="*/ 115 w 155"/>
                  <a:gd name="T41" fmla="*/ 21 h 72"/>
                  <a:gd name="T42" fmla="*/ 108 w 155"/>
                  <a:gd name="T43" fmla="*/ 28 h 72"/>
                  <a:gd name="T44" fmla="*/ 97 w 155"/>
                  <a:gd name="T45" fmla="*/ 36 h 72"/>
                  <a:gd name="T46" fmla="*/ 90 w 155"/>
                  <a:gd name="T47" fmla="*/ 39 h 72"/>
                  <a:gd name="T48" fmla="*/ 79 w 155"/>
                  <a:gd name="T49" fmla="*/ 43 h 72"/>
                  <a:gd name="T50" fmla="*/ 72 w 155"/>
                  <a:gd name="T51" fmla="*/ 50 h 72"/>
                  <a:gd name="T52" fmla="*/ 61 w 155"/>
                  <a:gd name="T53" fmla="*/ 54 h 72"/>
                  <a:gd name="T54" fmla="*/ 54 w 155"/>
                  <a:gd name="T55" fmla="*/ 57 h 72"/>
                  <a:gd name="T56" fmla="*/ 43 w 155"/>
                  <a:gd name="T57" fmla="*/ 57 h 72"/>
                  <a:gd name="T58" fmla="*/ 36 w 155"/>
                  <a:gd name="T59" fmla="*/ 61 h 72"/>
                  <a:gd name="T60" fmla="*/ 0 w 155"/>
                  <a:gd name="T61" fmla="*/ 61 h 72"/>
                  <a:gd name="T62" fmla="*/ 3 w 155"/>
                  <a:gd name="T63" fmla="*/ 61 h 72"/>
                  <a:gd name="T64" fmla="*/ 0 w 155"/>
                  <a:gd name="T65" fmla="*/ 61 h 72"/>
                  <a:gd name="T66" fmla="*/ 3 w 155"/>
                  <a:gd name="T67" fmla="*/ 68 h 72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155"/>
                  <a:gd name="T103" fmla="*/ 0 h 72"/>
                  <a:gd name="T104" fmla="*/ 155 w 155"/>
                  <a:gd name="T105" fmla="*/ 72 h 72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155" h="72">
                    <a:moveTo>
                      <a:pt x="3" y="68"/>
                    </a:moveTo>
                    <a:lnTo>
                      <a:pt x="14" y="72"/>
                    </a:lnTo>
                    <a:lnTo>
                      <a:pt x="25" y="68"/>
                    </a:lnTo>
                    <a:lnTo>
                      <a:pt x="36" y="68"/>
                    </a:lnTo>
                    <a:lnTo>
                      <a:pt x="47" y="64"/>
                    </a:lnTo>
                    <a:lnTo>
                      <a:pt x="54" y="61"/>
                    </a:lnTo>
                    <a:lnTo>
                      <a:pt x="65" y="57"/>
                    </a:lnTo>
                    <a:lnTo>
                      <a:pt x="75" y="57"/>
                    </a:lnTo>
                    <a:lnTo>
                      <a:pt x="83" y="50"/>
                    </a:lnTo>
                    <a:lnTo>
                      <a:pt x="93" y="46"/>
                    </a:lnTo>
                    <a:lnTo>
                      <a:pt x="101" y="39"/>
                    </a:lnTo>
                    <a:lnTo>
                      <a:pt x="111" y="36"/>
                    </a:lnTo>
                    <a:lnTo>
                      <a:pt x="126" y="21"/>
                    </a:lnTo>
                    <a:lnTo>
                      <a:pt x="137" y="18"/>
                    </a:lnTo>
                    <a:lnTo>
                      <a:pt x="144" y="10"/>
                    </a:lnTo>
                    <a:lnTo>
                      <a:pt x="155" y="7"/>
                    </a:lnTo>
                    <a:lnTo>
                      <a:pt x="151" y="0"/>
                    </a:lnTo>
                    <a:lnTo>
                      <a:pt x="140" y="7"/>
                    </a:lnTo>
                    <a:lnTo>
                      <a:pt x="133" y="10"/>
                    </a:lnTo>
                    <a:lnTo>
                      <a:pt x="122" y="18"/>
                    </a:lnTo>
                    <a:lnTo>
                      <a:pt x="115" y="21"/>
                    </a:lnTo>
                    <a:lnTo>
                      <a:pt x="108" y="28"/>
                    </a:lnTo>
                    <a:lnTo>
                      <a:pt x="97" y="36"/>
                    </a:lnTo>
                    <a:lnTo>
                      <a:pt x="90" y="39"/>
                    </a:lnTo>
                    <a:lnTo>
                      <a:pt x="79" y="43"/>
                    </a:lnTo>
                    <a:lnTo>
                      <a:pt x="72" y="50"/>
                    </a:lnTo>
                    <a:lnTo>
                      <a:pt x="61" y="54"/>
                    </a:lnTo>
                    <a:lnTo>
                      <a:pt x="54" y="57"/>
                    </a:lnTo>
                    <a:lnTo>
                      <a:pt x="43" y="57"/>
                    </a:lnTo>
                    <a:lnTo>
                      <a:pt x="36" y="61"/>
                    </a:lnTo>
                    <a:lnTo>
                      <a:pt x="0" y="61"/>
                    </a:lnTo>
                    <a:lnTo>
                      <a:pt x="3" y="61"/>
                    </a:lnTo>
                    <a:lnTo>
                      <a:pt x="0" y="61"/>
                    </a:lnTo>
                    <a:lnTo>
                      <a:pt x="3" y="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13" name="Freeform 248"/>
              <p:cNvSpPr>
                <a:spLocks/>
              </p:cNvSpPr>
              <p:nvPr/>
            </p:nvSpPr>
            <p:spPr bwMode="auto">
              <a:xfrm>
                <a:off x="2584" y="1622"/>
                <a:ext cx="54" cy="25"/>
              </a:xfrm>
              <a:custGeom>
                <a:avLst/>
                <a:gdLst>
                  <a:gd name="T0" fmla="*/ 0 w 54"/>
                  <a:gd name="T1" fmla="*/ 18 h 25"/>
                  <a:gd name="T2" fmla="*/ 8 w 54"/>
                  <a:gd name="T3" fmla="*/ 25 h 25"/>
                  <a:gd name="T4" fmla="*/ 54 w 54"/>
                  <a:gd name="T5" fmla="*/ 7 h 25"/>
                  <a:gd name="T6" fmla="*/ 51 w 54"/>
                  <a:gd name="T7" fmla="*/ 0 h 25"/>
                  <a:gd name="T8" fmla="*/ 4 w 54"/>
                  <a:gd name="T9" fmla="*/ 18 h 25"/>
                  <a:gd name="T10" fmla="*/ 8 w 54"/>
                  <a:gd name="T11" fmla="*/ 21 h 25"/>
                  <a:gd name="T12" fmla="*/ 0 w 54"/>
                  <a:gd name="T13" fmla="*/ 18 h 25"/>
                  <a:gd name="T14" fmla="*/ 0 w 54"/>
                  <a:gd name="T15" fmla="*/ 25 h 25"/>
                  <a:gd name="T16" fmla="*/ 8 w 54"/>
                  <a:gd name="T17" fmla="*/ 25 h 25"/>
                  <a:gd name="T18" fmla="*/ 0 w 54"/>
                  <a:gd name="T19" fmla="*/ 18 h 2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4"/>
                  <a:gd name="T31" fmla="*/ 0 h 25"/>
                  <a:gd name="T32" fmla="*/ 54 w 54"/>
                  <a:gd name="T33" fmla="*/ 25 h 2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4" h="25">
                    <a:moveTo>
                      <a:pt x="0" y="18"/>
                    </a:moveTo>
                    <a:lnTo>
                      <a:pt x="8" y="25"/>
                    </a:lnTo>
                    <a:lnTo>
                      <a:pt x="54" y="7"/>
                    </a:lnTo>
                    <a:lnTo>
                      <a:pt x="51" y="0"/>
                    </a:lnTo>
                    <a:lnTo>
                      <a:pt x="4" y="18"/>
                    </a:lnTo>
                    <a:lnTo>
                      <a:pt x="8" y="21"/>
                    </a:lnTo>
                    <a:lnTo>
                      <a:pt x="0" y="18"/>
                    </a:lnTo>
                    <a:lnTo>
                      <a:pt x="0" y="25"/>
                    </a:lnTo>
                    <a:lnTo>
                      <a:pt x="8" y="25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14" name="Freeform 249"/>
              <p:cNvSpPr>
                <a:spLocks/>
              </p:cNvSpPr>
              <p:nvPr/>
            </p:nvSpPr>
            <p:spPr bwMode="auto">
              <a:xfrm>
                <a:off x="2584" y="1625"/>
                <a:ext cx="22" cy="18"/>
              </a:xfrm>
              <a:custGeom>
                <a:avLst/>
                <a:gdLst>
                  <a:gd name="T0" fmla="*/ 18 w 22"/>
                  <a:gd name="T1" fmla="*/ 0 h 18"/>
                  <a:gd name="T2" fmla="*/ 11 w 22"/>
                  <a:gd name="T3" fmla="*/ 0 h 18"/>
                  <a:gd name="T4" fmla="*/ 8 w 22"/>
                  <a:gd name="T5" fmla="*/ 8 h 18"/>
                  <a:gd name="T6" fmla="*/ 0 w 22"/>
                  <a:gd name="T7" fmla="*/ 15 h 18"/>
                  <a:gd name="T8" fmla="*/ 8 w 22"/>
                  <a:gd name="T9" fmla="*/ 18 h 18"/>
                  <a:gd name="T10" fmla="*/ 8 w 22"/>
                  <a:gd name="T11" fmla="*/ 15 h 18"/>
                  <a:gd name="T12" fmla="*/ 15 w 22"/>
                  <a:gd name="T13" fmla="*/ 8 h 18"/>
                  <a:gd name="T14" fmla="*/ 22 w 22"/>
                  <a:gd name="T15" fmla="*/ 8 h 18"/>
                  <a:gd name="T16" fmla="*/ 18 w 22"/>
                  <a:gd name="T17" fmla="*/ 8 h 18"/>
                  <a:gd name="T18" fmla="*/ 22 w 22"/>
                  <a:gd name="T19" fmla="*/ 8 h 18"/>
                  <a:gd name="T20" fmla="*/ 18 w 22"/>
                  <a:gd name="T21" fmla="*/ 0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"/>
                  <a:gd name="T34" fmla="*/ 0 h 18"/>
                  <a:gd name="T35" fmla="*/ 22 w 22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" h="18">
                    <a:moveTo>
                      <a:pt x="18" y="0"/>
                    </a:moveTo>
                    <a:lnTo>
                      <a:pt x="11" y="0"/>
                    </a:lnTo>
                    <a:lnTo>
                      <a:pt x="8" y="8"/>
                    </a:lnTo>
                    <a:lnTo>
                      <a:pt x="0" y="15"/>
                    </a:lnTo>
                    <a:lnTo>
                      <a:pt x="8" y="18"/>
                    </a:lnTo>
                    <a:lnTo>
                      <a:pt x="8" y="15"/>
                    </a:lnTo>
                    <a:lnTo>
                      <a:pt x="15" y="8"/>
                    </a:lnTo>
                    <a:lnTo>
                      <a:pt x="22" y="8"/>
                    </a:lnTo>
                    <a:lnTo>
                      <a:pt x="18" y="8"/>
                    </a:lnTo>
                    <a:lnTo>
                      <a:pt x="22" y="8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15" name="Freeform 250"/>
              <p:cNvSpPr>
                <a:spLocks/>
              </p:cNvSpPr>
              <p:nvPr/>
            </p:nvSpPr>
            <p:spPr bwMode="auto">
              <a:xfrm>
                <a:off x="2602" y="1561"/>
                <a:ext cx="173" cy="72"/>
              </a:xfrm>
              <a:custGeom>
                <a:avLst/>
                <a:gdLst>
                  <a:gd name="T0" fmla="*/ 170 w 173"/>
                  <a:gd name="T1" fmla="*/ 0 h 72"/>
                  <a:gd name="T2" fmla="*/ 166 w 173"/>
                  <a:gd name="T3" fmla="*/ 0 h 72"/>
                  <a:gd name="T4" fmla="*/ 159 w 173"/>
                  <a:gd name="T5" fmla="*/ 10 h 72"/>
                  <a:gd name="T6" fmla="*/ 148 w 173"/>
                  <a:gd name="T7" fmla="*/ 18 h 72"/>
                  <a:gd name="T8" fmla="*/ 141 w 173"/>
                  <a:gd name="T9" fmla="*/ 25 h 72"/>
                  <a:gd name="T10" fmla="*/ 130 w 173"/>
                  <a:gd name="T11" fmla="*/ 28 h 72"/>
                  <a:gd name="T12" fmla="*/ 123 w 173"/>
                  <a:gd name="T13" fmla="*/ 36 h 72"/>
                  <a:gd name="T14" fmla="*/ 108 w 173"/>
                  <a:gd name="T15" fmla="*/ 39 h 72"/>
                  <a:gd name="T16" fmla="*/ 101 w 173"/>
                  <a:gd name="T17" fmla="*/ 43 h 72"/>
                  <a:gd name="T18" fmla="*/ 87 w 173"/>
                  <a:gd name="T19" fmla="*/ 43 h 72"/>
                  <a:gd name="T20" fmla="*/ 76 w 173"/>
                  <a:gd name="T21" fmla="*/ 46 h 72"/>
                  <a:gd name="T22" fmla="*/ 65 w 173"/>
                  <a:gd name="T23" fmla="*/ 50 h 72"/>
                  <a:gd name="T24" fmla="*/ 54 w 173"/>
                  <a:gd name="T25" fmla="*/ 50 h 72"/>
                  <a:gd name="T26" fmla="*/ 44 w 173"/>
                  <a:gd name="T27" fmla="*/ 54 h 72"/>
                  <a:gd name="T28" fmla="*/ 33 w 173"/>
                  <a:gd name="T29" fmla="*/ 54 h 72"/>
                  <a:gd name="T30" fmla="*/ 22 w 173"/>
                  <a:gd name="T31" fmla="*/ 57 h 72"/>
                  <a:gd name="T32" fmla="*/ 11 w 173"/>
                  <a:gd name="T33" fmla="*/ 61 h 72"/>
                  <a:gd name="T34" fmla="*/ 0 w 173"/>
                  <a:gd name="T35" fmla="*/ 64 h 72"/>
                  <a:gd name="T36" fmla="*/ 4 w 173"/>
                  <a:gd name="T37" fmla="*/ 72 h 72"/>
                  <a:gd name="T38" fmla="*/ 11 w 173"/>
                  <a:gd name="T39" fmla="*/ 68 h 72"/>
                  <a:gd name="T40" fmla="*/ 22 w 173"/>
                  <a:gd name="T41" fmla="*/ 64 h 72"/>
                  <a:gd name="T42" fmla="*/ 33 w 173"/>
                  <a:gd name="T43" fmla="*/ 61 h 72"/>
                  <a:gd name="T44" fmla="*/ 44 w 173"/>
                  <a:gd name="T45" fmla="*/ 61 h 72"/>
                  <a:gd name="T46" fmla="*/ 54 w 173"/>
                  <a:gd name="T47" fmla="*/ 57 h 72"/>
                  <a:gd name="T48" fmla="*/ 69 w 173"/>
                  <a:gd name="T49" fmla="*/ 57 h 72"/>
                  <a:gd name="T50" fmla="*/ 80 w 173"/>
                  <a:gd name="T51" fmla="*/ 54 h 72"/>
                  <a:gd name="T52" fmla="*/ 90 w 173"/>
                  <a:gd name="T53" fmla="*/ 50 h 72"/>
                  <a:gd name="T54" fmla="*/ 101 w 173"/>
                  <a:gd name="T55" fmla="*/ 50 h 72"/>
                  <a:gd name="T56" fmla="*/ 112 w 173"/>
                  <a:gd name="T57" fmla="*/ 46 h 72"/>
                  <a:gd name="T58" fmla="*/ 123 w 173"/>
                  <a:gd name="T59" fmla="*/ 39 h 72"/>
                  <a:gd name="T60" fmla="*/ 134 w 173"/>
                  <a:gd name="T61" fmla="*/ 36 h 72"/>
                  <a:gd name="T62" fmla="*/ 144 w 173"/>
                  <a:gd name="T63" fmla="*/ 28 h 72"/>
                  <a:gd name="T64" fmla="*/ 155 w 173"/>
                  <a:gd name="T65" fmla="*/ 21 h 72"/>
                  <a:gd name="T66" fmla="*/ 162 w 173"/>
                  <a:gd name="T67" fmla="*/ 14 h 72"/>
                  <a:gd name="T68" fmla="*/ 173 w 173"/>
                  <a:gd name="T69" fmla="*/ 7 h 72"/>
                  <a:gd name="T70" fmla="*/ 170 w 173"/>
                  <a:gd name="T71" fmla="*/ 7 h 72"/>
                  <a:gd name="T72" fmla="*/ 170 w 173"/>
                  <a:gd name="T73" fmla="*/ 0 h 72"/>
                  <a:gd name="T74" fmla="*/ 166 w 173"/>
                  <a:gd name="T75" fmla="*/ 0 h 72"/>
                  <a:gd name="T76" fmla="*/ 170 w 173"/>
                  <a:gd name="T77" fmla="*/ 0 h 72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173"/>
                  <a:gd name="T118" fmla="*/ 0 h 72"/>
                  <a:gd name="T119" fmla="*/ 173 w 173"/>
                  <a:gd name="T120" fmla="*/ 72 h 72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173" h="72">
                    <a:moveTo>
                      <a:pt x="170" y="0"/>
                    </a:moveTo>
                    <a:lnTo>
                      <a:pt x="166" y="0"/>
                    </a:lnTo>
                    <a:lnTo>
                      <a:pt x="159" y="10"/>
                    </a:lnTo>
                    <a:lnTo>
                      <a:pt x="148" y="18"/>
                    </a:lnTo>
                    <a:lnTo>
                      <a:pt x="141" y="25"/>
                    </a:lnTo>
                    <a:lnTo>
                      <a:pt x="130" y="28"/>
                    </a:lnTo>
                    <a:lnTo>
                      <a:pt x="123" y="36"/>
                    </a:lnTo>
                    <a:lnTo>
                      <a:pt x="108" y="39"/>
                    </a:lnTo>
                    <a:lnTo>
                      <a:pt x="101" y="43"/>
                    </a:lnTo>
                    <a:lnTo>
                      <a:pt x="87" y="43"/>
                    </a:lnTo>
                    <a:lnTo>
                      <a:pt x="76" y="46"/>
                    </a:lnTo>
                    <a:lnTo>
                      <a:pt x="65" y="50"/>
                    </a:lnTo>
                    <a:lnTo>
                      <a:pt x="54" y="50"/>
                    </a:lnTo>
                    <a:lnTo>
                      <a:pt x="44" y="54"/>
                    </a:lnTo>
                    <a:lnTo>
                      <a:pt x="33" y="54"/>
                    </a:lnTo>
                    <a:lnTo>
                      <a:pt x="22" y="57"/>
                    </a:lnTo>
                    <a:lnTo>
                      <a:pt x="11" y="61"/>
                    </a:lnTo>
                    <a:lnTo>
                      <a:pt x="0" y="64"/>
                    </a:lnTo>
                    <a:lnTo>
                      <a:pt x="4" y="72"/>
                    </a:lnTo>
                    <a:lnTo>
                      <a:pt x="11" y="68"/>
                    </a:lnTo>
                    <a:lnTo>
                      <a:pt x="22" y="64"/>
                    </a:lnTo>
                    <a:lnTo>
                      <a:pt x="33" y="61"/>
                    </a:lnTo>
                    <a:lnTo>
                      <a:pt x="44" y="61"/>
                    </a:lnTo>
                    <a:lnTo>
                      <a:pt x="54" y="57"/>
                    </a:lnTo>
                    <a:lnTo>
                      <a:pt x="69" y="57"/>
                    </a:lnTo>
                    <a:lnTo>
                      <a:pt x="80" y="54"/>
                    </a:lnTo>
                    <a:lnTo>
                      <a:pt x="90" y="50"/>
                    </a:lnTo>
                    <a:lnTo>
                      <a:pt x="101" y="50"/>
                    </a:lnTo>
                    <a:lnTo>
                      <a:pt x="112" y="46"/>
                    </a:lnTo>
                    <a:lnTo>
                      <a:pt x="123" y="39"/>
                    </a:lnTo>
                    <a:lnTo>
                      <a:pt x="134" y="36"/>
                    </a:lnTo>
                    <a:lnTo>
                      <a:pt x="144" y="28"/>
                    </a:lnTo>
                    <a:lnTo>
                      <a:pt x="155" y="21"/>
                    </a:lnTo>
                    <a:lnTo>
                      <a:pt x="162" y="14"/>
                    </a:lnTo>
                    <a:lnTo>
                      <a:pt x="173" y="7"/>
                    </a:lnTo>
                    <a:lnTo>
                      <a:pt x="170" y="7"/>
                    </a:lnTo>
                    <a:lnTo>
                      <a:pt x="170" y="0"/>
                    </a:lnTo>
                    <a:lnTo>
                      <a:pt x="166" y="0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16" name="Freeform 251"/>
              <p:cNvSpPr>
                <a:spLocks/>
              </p:cNvSpPr>
              <p:nvPr/>
            </p:nvSpPr>
            <p:spPr bwMode="auto">
              <a:xfrm>
                <a:off x="2772" y="1557"/>
                <a:ext cx="18" cy="11"/>
              </a:xfrm>
              <a:custGeom>
                <a:avLst/>
                <a:gdLst>
                  <a:gd name="T0" fmla="*/ 18 w 18"/>
                  <a:gd name="T1" fmla="*/ 11 h 11"/>
                  <a:gd name="T2" fmla="*/ 18 w 18"/>
                  <a:gd name="T3" fmla="*/ 4 h 11"/>
                  <a:gd name="T4" fmla="*/ 14 w 18"/>
                  <a:gd name="T5" fmla="*/ 0 h 11"/>
                  <a:gd name="T6" fmla="*/ 7 w 18"/>
                  <a:gd name="T7" fmla="*/ 0 h 11"/>
                  <a:gd name="T8" fmla="*/ 3 w 18"/>
                  <a:gd name="T9" fmla="*/ 4 h 11"/>
                  <a:gd name="T10" fmla="*/ 0 w 18"/>
                  <a:gd name="T11" fmla="*/ 4 h 11"/>
                  <a:gd name="T12" fmla="*/ 0 w 18"/>
                  <a:gd name="T13" fmla="*/ 11 h 11"/>
                  <a:gd name="T14" fmla="*/ 3 w 18"/>
                  <a:gd name="T15" fmla="*/ 7 h 11"/>
                  <a:gd name="T16" fmla="*/ 10 w 18"/>
                  <a:gd name="T17" fmla="*/ 7 h 11"/>
                  <a:gd name="T18" fmla="*/ 14 w 18"/>
                  <a:gd name="T19" fmla="*/ 4 h 11"/>
                  <a:gd name="T20" fmla="*/ 18 w 18"/>
                  <a:gd name="T21" fmla="*/ 11 h 11"/>
                  <a:gd name="T22" fmla="*/ 18 w 18"/>
                  <a:gd name="T23" fmla="*/ 4 h 11"/>
                  <a:gd name="T24" fmla="*/ 18 w 18"/>
                  <a:gd name="T25" fmla="*/ 11 h 1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8"/>
                  <a:gd name="T40" fmla="*/ 0 h 11"/>
                  <a:gd name="T41" fmla="*/ 18 w 18"/>
                  <a:gd name="T42" fmla="*/ 11 h 1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8" h="11">
                    <a:moveTo>
                      <a:pt x="18" y="11"/>
                    </a:moveTo>
                    <a:lnTo>
                      <a:pt x="18" y="4"/>
                    </a:lnTo>
                    <a:lnTo>
                      <a:pt x="14" y="0"/>
                    </a:lnTo>
                    <a:lnTo>
                      <a:pt x="7" y="0"/>
                    </a:lnTo>
                    <a:lnTo>
                      <a:pt x="3" y="4"/>
                    </a:lnTo>
                    <a:lnTo>
                      <a:pt x="0" y="4"/>
                    </a:lnTo>
                    <a:lnTo>
                      <a:pt x="0" y="11"/>
                    </a:lnTo>
                    <a:lnTo>
                      <a:pt x="3" y="7"/>
                    </a:lnTo>
                    <a:lnTo>
                      <a:pt x="10" y="7"/>
                    </a:lnTo>
                    <a:lnTo>
                      <a:pt x="14" y="4"/>
                    </a:lnTo>
                    <a:lnTo>
                      <a:pt x="18" y="11"/>
                    </a:lnTo>
                    <a:lnTo>
                      <a:pt x="18" y="4"/>
                    </a:lnTo>
                    <a:lnTo>
                      <a:pt x="18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17" name="Freeform 252"/>
              <p:cNvSpPr>
                <a:spLocks/>
              </p:cNvSpPr>
              <p:nvPr/>
            </p:nvSpPr>
            <p:spPr bwMode="auto">
              <a:xfrm>
                <a:off x="2728" y="1593"/>
                <a:ext cx="173" cy="90"/>
              </a:xfrm>
              <a:custGeom>
                <a:avLst/>
                <a:gdLst>
                  <a:gd name="T0" fmla="*/ 173 w 173"/>
                  <a:gd name="T1" fmla="*/ 18 h 90"/>
                  <a:gd name="T2" fmla="*/ 173 w 173"/>
                  <a:gd name="T3" fmla="*/ 22 h 90"/>
                  <a:gd name="T4" fmla="*/ 152 w 173"/>
                  <a:gd name="T5" fmla="*/ 22 h 90"/>
                  <a:gd name="T6" fmla="*/ 141 w 173"/>
                  <a:gd name="T7" fmla="*/ 25 h 90"/>
                  <a:gd name="T8" fmla="*/ 130 w 173"/>
                  <a:gd name="T9" fmla="*/ 29 h 90"/>
                  <a:gd name="T10" fmla="*/ 119 w 173"/>
                  <a:gd name="T11" fmla="*/ 32 h 90"/>
                  <a:gd name="T12" fmla="*/ 108 w 173"/>
                  <a:gd name="T13" fmla="*/ 36 h 90"/>
                  <a:gd name="T14" fmla="*/ 98 w 173"/>
                  <a:gd name="T15" fmla="*/ 40 h 90"/>
                  <a:gd name="T16" fmla="*/ 87 w 173"/>
                  <a:gd name="T17" fmla="*/ 43 h 90"/>
                  <a:gd name="T18" fmla="*/ 80 w 173"/>
                  <a:gd name="T19" fmla="*/ 50 h 90"/>
                  <a:gd name="T20" fmla="*/ 69 w 173"/>
                  <a:gd name="T21" fmla="*/ 54 h 90"/>
                  <a:gd name="T22" fmla="*/ 62 w 173"/>
                  <a:gd name="T23" fmla="*/ 61 h 90"/>
                  <a:gd name="T24" fmla="*/ 51 w 173"/>
                  <a:gd name="T25" fmla="*/ 65 h 90"/>
                  <a:gd name="T26" fmla="*/ 40 w 173"/>
                  <a:gd name="T27" fmla="*/ 72 h 90"/>
                  <a:gd name="T28" fmla="*/ 33 w 173"/>
                  <a:gd name="T29" fmla="*/ 79 h 90"/>
                  <a:gd name="T30" fmla="*/ 22 w 173"/>
                  <a:gd name="T31" fmla="*/ 86 h 90"/>
                  <a:gd name="T32" fmla="*/ 11 w 173"/>
                  <a:gd name="T33" fmla="*/ 90 h 90"/>
                  <a:gd name="T34" fmla="*/ 0 w 173"/>
                  <a:gd name="T35" fmla="*/ 90 h 90"/>
                  <a:gd name="T36" fmla="*/ 15 w 173"/>
                  <a:gd name="T37" fmla="*/ 76 h 90"/>
                  <a:gd name="T38" fmla="*/ 26 w 173"/>
                  <a:gd name="T39" fmla="*/ 72 h 90"/>
                  <a:gd name="T40" fmla="*/ 33 w 173"/>
                  <a:gd name="T41" fmla="*/ 65 h 90"/>
                  <a:gd name="T42" fmla="*/ 44 w 173"/>
                  <a:gd name="T43" fmla="*/ 58 h 90"/>
                  <a:gd name="T44" fmla="*/ 51 w 173"/>
                  <a:gd name="T45" fmla="*/ 54 h 90"/>
                  <a:gd name="T46" fmla="*/ 62 w 173"/>
                  <a:gd name="T47" fmla="*/ 47 h 90"/>
                  <a:gd name="T48" fmla="*/ 69 w 173"/>
                  <a:gd name="T49" fmla="*/ 43 h 90"/>
                  <a:gd name="T50" fmla="*/ 76 w 173"/>
                  <a:gd name="T51" fmla="*/ 36 h 90"/>
                  <a:gd name="T52" fmla="*/ 87 w 173"/>
                  <a:gd name="T53" fmla="*/ 32 h 90"/>
                  <a:gd name="T54" fmla="*/ 94 w 173"/>
                  <a:gd name="T55" fmla="*/ 25 h 90"/>
                  <a:gd name="T56" fmla="*/ 101 w 173"/>
                  <a:gd name="T57" fmla="*/ 22 h 90"/>
                  <a:gd name="T58" fmla="*/ 112 w 173"/>
                  <a:gd name="T59" fmla="*/ 14 h 90"/>
                  <a:gd name="T60" fmla="*/ 123 w 173"/>
                  <a:gd name="T61" fmla="*/ 11 h 90"/>
                  <a:gd name="T62" fmla="*/ 130 w 173"/>
                  <a:gd name="T63" fmla="*/ 7 h 90"/>
                  <a:gd name="T64" fmla="*/ 141 w 173"/>
                  <a:gd name="T65" fmla="*/ 0 h 90"/>
                  <a:gd name="T66" fmla="*/ 148 w 173"/>
                  <a:gd name="T67" fmla="*/ 0 h 90"/>
                  <a:gd name="T68" fmla="*/ 155 w 173"/>
                  <a:gd name="T69" fmla="*/ 4 h 90"/>
                  <a:gd name="T70" fmla="*/ 159 w 173"/>
                  <a:gd name="T71" fmla="*/ 4 h 90"/>
                  <a:gd name="T72" fmla="*/ 162 w 173"/>
                  <a:gd name="T73" fmla="*/ 7 h 90"/>
                  <a:gd name="T74" fmla="*/ 166 w 173"/>
                  <a:gd name="T75" fmla="*/ 7 h 90"/>
                  <a:gd name="T76" fmla="*/ 169 w 173"/>
                  <a:gd name="T77" fmla="*/ 11 h 90"/>
                  <a:gd name="T78" fmla="*/ 173 w 173"/>
                  <a:gd name="T79" fmla="*/ 18 h 90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173"/>
                  <a:gd name="T121" fmla="*/ 0 h 90"/>
                  <a:gd name="T122" fmla="*/ 173 w 173"/>
                  <a:gd name="T123" fmla="*/ 90 h 90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173" h="90">
                    <a:moveTo>
                      <a:pt x="173" y="18"/>
                    </a:moveTo>
                    <a:lnTo>
                      <a:pt x="173" y="22"/>
                    </a:lnTo>
                    <a:lnTo>
                      <a:pt x="152" y="22"/>
                    </a:lnTo>
                    <a:lnTo>
                      <a:pt x="141" y="25"/>
                    </a:lnTo>
                    <a:lnTo>
                      <a:pt x="130" y="29"/>
                    </a:lnTo>
                    <a:lnTo>
                      <a:pt x="119" y="32"/>
                    </a:lnTo>
                    <a:lnTo>
                      <a:pt x="108" y="36"/>
                    </a:lnTo>
                    <a:lnTo>
                      <a:pt x="98" y="40"/>
                    </a:lnTo>
                    <a:lnTo>
                      <a:pt x="87" y="43"/>
                    </a:lnTo>
                    <a:lnTo>
                      <a:pt x="80" y="50"/>
                    </a:lnTo>
                    <a:lnTo>
                      <a:pt x="69" y="54"/>
                    </a:lnTo>
                    <a:lnTo>
                      <a:pt x="62" y="61"/>
                    </a:lnTo>
                    <a:lnTo>
                      <a:pt x="51" y="65"/>
                    </a:lnTo>
                    <a:lnTo>
                      <a:pt x="40" y="72"/>
                    </a:lnTo>
                    <a:lnTo>
                      <a:pt x="33" y="79"/>
                    </a:lnTo>
                    <a:lnTo>
                      <a:pt x="22" y="86"/>
                    </a:lnTo>
                    <a:lnTo>
                      <a:pt x="11" y="90"/>
                    </a:lnTo>
                    <a:lnTo>
                      <a:pt x="0" y="90"/>
                    </a:lnTo>
                    <a:lnTo>
                      <a:pt x="15" y="76"/>
                    </a:lnTo>
                    <a:lnTo>
                      <a:pt x="26" y="72"/>
                    </a:lnTo>
                    <a:lnTo>
                      <a:pt x="33" y="65"/>
                    </a:lnTo>
                    <a:lnTo>
                      <a:pt x="44" y="58"/>
                    </a:lnTo>
                    <a:lnTo>
                      <a:pt x="51" y="54"/>
                    </a:lnTo>
                    <a:lnTo>
                      <a:pt x="62" y="47"/>
                    </a:lnTo>
                    <a:lnTo>
                      <a:pt x="69" y="43"/>
                    </a:lnTo>
                    <a:lnTo>
                      <a:pt x="76" y="36"/>
                    </a:lnTo>
                    <a:lnTo>
                      <a:pt x="87" y="32"/>
                    </a:lnTo>
                    <a:lnTo>
                      <a:pt x="94" y="25"/>
                    </a:lnTo>
                    <a:lnTo>
                      <a:pt x="101" y="22"/>
                    </a:lnTo>
                    <a:lnTo>
                      <a:pt x="112" y="14"/>
                    </a:lnTo>
                    <a:lnTo>
                      <a:pt x="123" y="11"/>
                    </a:lnTo>
                    <a:lnTo>
                      <a:pt x="130" y="7"/>
                    </a:lnTo>
                    <a:lnTo>
                      <a:pt x="141" y="0"/>
                    </a:lnTo>
                    <a:lnTo>
                      <a:pt x="148" y="0"/>
                    </a:lnTo>
                    <a:lnTo>
                      <a:pt x="155" y="4"/>
                    </a:lnTo>
                    <a:lnTo>
                      <a:pt x="159" y="4"/>
                    </a:lnTo>
                    <a:lnTo>
                      <a:pt x="162" y="7"/>
                    </a:lnTo>
                    <a:lnTo>
                      <a:pt x="166" y="7"/>
                    </a:lnTo>
                    <a:lnTo>
                      <a:pt x="169" y="11"/>
                    </a:lnTo>
                    <a:lnTo>
                      <a:pt x="173" y="18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18" name="Freeform 253"/>
              <p:cNvSpPr>
                <a:spLocks/>
              </p:cNvSpPr>
              <p:nvPr/>
            </p:nvSpPr>
            <p:spPr bwMode="auto">
              <a:xfrm>
                <a:off x="2897" y="1611"/>
                <a:ext cx="8" cy="7"/>
              </a:xfrm>
              <a:custGeom>
                <a:avLst/>
                <a:gdLst>
                  <a:gd name="T0" fmla="*/ 4 w 8"/>
                  <a:gd name="T1" fmla="*/ 7 h 7"/>
                  <a:gd name="T2" fmla="*/ 8 w 8"/>
                  <a:gd name="T3" fmla="*/ 4 h 7"/>
                  <a:gd name="T4" fmla="*/ 8 w 8"/>
                  <a:gd name="T5" fmla="*/ 0 h 7"/>
                  <a:gd name="T6" fmla="*/ 0 w 8"/>
                  <a:gd name="T7" fmla="*/ 0 h 7"/>
                  <a:gd name="T8" fmla="*/ 0 w 8"/>
                  <a:gd name="T9" fmla="*/ 4 h 7"/>
                  <a:gd name="T10" fmla="*/ 4 w 8"/>
                  <a:gd name="T11" fmla="*/ 0 h 7"/>
                  <a:gd name="T12" fmla="*/ 4 w 8"/>
                  <a:gd name="T13" fmla="*/ 7 h 7"/>
                  <a:gd name="T14" fmla="*/ 8 w 8"/>
                  <a:gd name="T15" fmla="*/ 7 h 7"/>
                  <a:gd name="T16" fmla="*/ 8 w 8"/>
                  <a:gd name="T17" fmla="*/ 4 h 7"/>
                  <a:gd name="T18" fmla="*/ 4 w 8"/>
                  <a:gd name="T19" fmla="*/ 7 h 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8"/>
                  <a:gd name="T31" fmla="*/ 0 h 7"/>
                  <a:gd name="T32" fmla="*/ 8 w 8"/>
                  <a:gd name="T33" fmla="*/ 7 h 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8" h="7">
                    <a:moveTo>
                      <a:pt x="4" y="7"/>
                    </a:moveTo>
                    <a:lnTo>
                      <a:pt x="8" y="4"/>
                    </a:lnTo>
                    <a:lnTo>
                      <a:pt x="8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4" y="0"/>
                    </a:lnTo>
                    <a:lnTo>
                      <a:pt x="4" y="7"/>
                    </a:lnTo>
                    <a:lnTo>
                      <a:pt x="8" y="7"/>
                    </a:lnTo>
                    <a:lnTo>
                      <a:pt x="8" y="4"/>
                    </a:lnTo>
                    <a:lnTo>
                      <a:pt x="4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19" name="Freeform 254"/>
              <p:cNvSpPr>
                <a:spLocks/>
              </p:cNvSpPr>
              <p:nvPr/>
            </p:nvSpPr>
            <p:spPr bwMode="auto">
              <a:xfrm>
                <a:off x="2739" y="1611"/>
                <a:ext cx="162" cy="76"/>
              </a:xfrm>
              <a:custGeom>
                <a:avLst/>
                <a:gdLst>
                  <a:gd name="T0" fmla="*/ 0 w 162"/>
                  <a:gd name="T1" fmla="*/ 76 h 76"/>
                  <a:gd name="T2" fmla="*/ 4 w 162"/>
                  <a:gd name="T3" fmla="*/ 76 h 76"/>
                  <a:gd name="T4" fmla="*/ 11 w 162"/>
                  <a:gd name="T5" fmla="*/ 68 h 76"/>
                  <a:gd name="T6" fmla="*/ 22 w 162"/>
                  <a:gd name="T7" fmla="*/ 65 h 76"/>
                  <a:gd name="T8" fmla="*/ 33 w 162"/>
                  <a:gd name="T9" fmla="*/ 58 h 76"/>
                  <a:gd name="T10" fmla="*/ 40 w 162"/>
                  <a:gd name="T11" fmla="*/ 50 h 76"/>
                  <a:gd name="T12" fmla="*/ 51 w 162"/>
                  <a:gd name="T13" fmla="*/ 47 h 76"/>
                  <a:gd name="T14" fmla="*/ 61 w 162"/>
                  <a:gd name="T15" fmla="*/ 40 h 76"/>
                  <a:gd name="T16" fmla="*/ 69 w 162"/>
                  <a:gd name="T17" fmla="*/ 36 h 76"/>
                  <a:gd name="T18" fmla="*/ 79 w 162"/>
                  <a:gd name="T19" fmla="*/ 29 h 76"/>
                  <a:gd name="T20" fmla="*/ 90 w 162"/>
                  <a:gd name="T21" fmla="*/ 25 h 76"/>
                  <a:gd name="T22" fmla="*/ 97 w 162"/>
                  <a:gd name="T23" fmla="*/ 22 h 76"/>
                  <a:gd name="T24" fmla="*/ 108 w 162"/>
                  <a:gd name="T25" fmla="*/ 18 h 76"/>
                  <a:gd name="T26" fmla="*/ 119 w 162"/>
                  <a:gd name="T27" fmla="*/ 14 h 76"/>
                  <a:gd name="T28" fmla="*/ 130 w 162"/>
                  <a:gd name="T29" fmla="*/ 11 h 76"/>
                  <a:gd name="T30" fmla="*/ 141 w 162"/>
                  <a:gd name="T31" fmla="*/ 7 h 76"/>
                  <a:gd name="T32" fmla="*/ 162 w 162"/>
                  <a:gd name="T33" fmla="*/ 7 h 76"/>
                  <a:gd name="T34" fmla="*/ 162 w 162"/>
                  <a:gd name="T35" fmla="*/ 0 h 76"/>
                  <a:gd name="T36" fmla="*/ 141 w 162"/>
                  <a:gd name="T37" fmla="*/ 0 h 76"/>
                  <a:gd name="T38" fmla="*/ 130 w 162"/>
                  <a:gd name="T39" fmla="*/ 4 h 76"/>
                  <a:gd name="T40" fmla="*/ 115 w 162"/>
                  <a:gd name="T41" fmla="*/ 7 h 76"/>
                  <a:gd name="T42" fmla="*/ 108 w 162"/>
                  <a:gd name="T43" fmla="*/ 11 h 76"/>
                  <a:gd name="T44" fmla="*/ 97 w 162"/>
                  <a:gd name="T45" fmla="*/ 14 h 76"/>
                  <a:gd name="T46" fmla="*/ 87 w 162"/>
                  <a:gd name="T47" fmla="*/ 18 h 76"/>
                  <a:gd name="T48" fmla="*/ 76 w 162"/>
                  <a:gd name="T49" fmla="*/ 22 h 76"/>
                  <a:gd name="T50" fmla="*/ 65 w 162"/>
                  <a:gd name="T51" fmla="*/ 29 h 76"/>
                  <a:gd name="T52" fmla="*/ 58 w 162"/>
                  <a:gd name="T53" fmla="*/ 32 h 76"/>
                  <a:gd name="T54" fmla="*/ 47 w 162"/>
                  <a:gd name="T55" fmla="*/ 40 h 76"/>
                  <a:gd name="T56" fmla="*/ 36 w 162"/>
                  <a:gd name="T57" fmla="*/ 47 h 76"/>
                  <a:gd name="T58" fmla="*/ 29 w 162"/>
                  <a:gd name="T59" fmla="*/ 50 h 76"/>
                  <a:gd name="T60" fmla="*/ 18 w 162"/>
                  <a:gd name="T61" fmla="*/ 58 h 76"/>
                  <a:gd name="T62" fmla="*/ 11 w 162"/>
                  <a:gd name="T63" fmla="*/ 65 h 76"/>
                  <a:gd name="T64" fmla="*/ 0 w 162"/>
                  <a:gd name="T65" fmla="*/ 68 h 76"/>
                  <a:gd name="T66" fmla="*/ 4 w 162"/>
                  <a:gd name="T67" fmla="*/ 68 h 76"/>
                  <a:gd name="T68" fmla="*/ 0 w 162"/>
                  <a:gd name="T69" fmla="*/ 76 h 76"/>
                  <a:gd name="T70" fmla="*/ 4 w 162"/>
                  <a:gd name="T71" fmla="*/ 76 h 76"/>
                  <a:gd name="T72" fmla="*/ 0 w 162"/>
                  <a:gd name="T73" fmla="*/ 76 h 7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62"/>
                  <a:gd name="T112" fmla="*/ 0 h 76"/>
                  <a:gd name="T113" fmla="*/ 162 w 162"/>
                  <a:gd name="T114" fmla="*/ 76 h 7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62" h="76">
                    <a:moveTo>
                      <a:pt x="0" y="76"/>
                    </a:moveTo>
                    <a:lnTo>
                      <a:pt x="4" y="76"/>
                    </a:lnTo>
                    <a:lnTo>
                      <a:pt x="11" y="68"/>
                    </a:lnTo>
                    <a:lnTo>
                      <a:pt x="22" y="65"/>
                    </a:lnTo>
                    <a:lnTo>
                      <a:pt x="33" y="58"/>
                    </a:lnTo>
                    <a:lnTo>
                      <a:pt x="40" y="50"/>
                    </a:lnTo>
                    <a:lnTo>
                      <a:pt x="51" y="47"/>
                    </a:lnTo>
                    <a:lnTo>
                      <a:pt x="61" y="40"/>
                    </a:lnTo>
                    <a:lnTo>
                      <a:pt x="69" y="36"/>
                    </a:lnTo>
                    <a:lnTo>
                      <a:pt x="79" y="29"/>
                    </a:lnTo>
                    <a:lnTo>
                      <a:pt x="90" y="25"/>
                    </a:lnTo>
                    <a:lnTo>
                      <a:pt x="97" y="22"/>
                    </a:lnTo>
                    <a:lnTo>
                      <a:pt x="108" y="18"/>
                    </a:lnTo>
                    <a:lnTo>
                      <a:pt x="119" y="14"/>
                    </a:lnTo>
                    <a:lnTo>
                      <a:pt x="130" y="11"/>
                    </a:lnTo>
                    <a:lnTo>
                      <a:pt x="141" y="7"/>
                    </a:lnTo>
                    <a:lnTo>
                      <a:pt x="162" y="7"/>
                    </a:lnTo>
                    <a:lnTo>
                      <a:pt x="162" y="0"/>
                    </a:lnTo>
                    <a:lnTo>
                      <a:pt x="141" y="0"/>
                    </a:lnTo>
                    <a:lnTo>
                      <a:pt x="130" y="4"/>
                    </a:lnTo>
                    <a:lnTo>
                      <a:pt x="115" y="7"/>
                    </a:lnTo>
                    <a:lnTo>
                      <a:pt x="108" y="11"/>
                    </a:lnTo>
                    <a:lnTo>
                      <a:pt x="97" y="14"/>
                    </a:lnTo>
                    <a:lnTo>
                      <a:pt x="87" y="18"/>
                    </a:lnTo>
                    <a:lnTo>
                      <a:pt x="76" y="22"/>
                    </a:lnTo>
                    <a:lnTo>
                      <a:pt x="65" y="29"/>
                    </a:lnTo>
                    <a:lnTo>
                      <a:pt x="58" y="32"/>
                    </a:lnTo>
                    <a:lnTo>
                      <a:pt x="47" y="40"/>
                    </a:lnTo>
                    <a:lnTo>
                      <a:pt x="36" y="47"/>
                    </a:lnTo>
                    <a:lnTo>
                      <a:pt x="29" y="50"/>
                    </a:lnTo>
                    <a:lnTo>
                      <a:pt x="18" y="58"/>
                    </a:lnTo>
                    <a:lnTo>
                      <a:pt x="11" y="65"/>
                    </a:lnTo>
                    <a:lnTo>
                      <a:pt x="0" y="68"/>
                    </a:lnTo>
                    <a:lnTo>
                      <a:pt x="4" y="68"/>
                    </a:lnTo>
                    <a:lnTo>
                      <a:pt x="0" y="76"/>
                    </a:lnTo>
                    <a:lnTo>
                      <a:pt x="4" y="76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20" name="Freeform 255"/>
              <p:cNvSpPr>
                <a:spLocks/>
              </p:cNvSpPr>
              <p:nvPr/>
            </p:nvSpPr>
            <p:spPr bwMode="auto">
              <a:xfrm>
                <a:off x="2718" y="1679"/>
                <a:ext cx="25" cy="8"/>
              </a:xfrm>
              <a:custGeom>
                <a:avLst/>
                <a:gdLst>
                  <a:gd name="T0" fmla="*/ 7 w 25"/>
                  <a:gd name="T1" fmla="*/ 0 h 8"/>
                  <a:gd name="T2" fmla="*/ 10 w 25"/>
                  <a:gd name="T3" fmla="*/ 8 h 8"/>
                  <a:gd name="T4" fmla="*/ 21 w 25"/>
                  <a:gd name="T5" fmla="*/ 8 h 8"/>
                  <a:gd name="T6" fmla="*/ 25 w 25"/>
                  <a:gd name="T7" fmla="*/ 0 h 8"/>
                  <a:gd name="T8" fmla="*/ 10 w 25"/>
                  <a:gd name="T9" fmla="*/ 0 h 8"/>
                  <a:gd name="T10" fmla="*/ 14 w 25"/>
                  <a:gd name="T11" fmla="*/ 4 h 8"/>
                  <a:gd name="T12" fmla="*/ 7 w 25"/>
                  <a:gd name="T13" fmla="*/ 0 h 8"/>
                  <a:gd name="T14" fmla="*/ 0 w 25"/>
                  <a:gd name="T15" fmla="*/ 4 h 8"/>
                  <a:gd name="T16" fmla="*/ 10 w 25"/>
                  <a:gd name="T17" fmla="*/ 8 h 8"/>
                  <a:gd name="T18" fmla="*/ 7 w 25"/>
                  <a:gd name="T19" fmla="*/ 0 h 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5"/>
                  <a:gd name="T31" fmla="*/ 0 h 8"/>
                  <a:gd name="T32" fmla="*/ 25 w 25"/>
                  <a:gd name="T33" fmla="*/ 8 h 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5" h="8">
                    <a:moveTo>
                      <a:pt x="7" y="0"/>
                    </a:moveTo>
                    <a:lnTo>
                      <a:pt x="10" y="8"/>
                    </a:lnTo>
                    <a:lnTo>
                      <a:pt x="21" y="8"/>
                    </a:lnTo>
                    <a:lnTo>
                      <a:pt x="25" y="0"/>
                    </a:lnTo>
                    <a:lnTo>
                      <a:pt x="10" y="0"/>
                    </a:lnTo>
                    <a:lnTo>
                      <a:pt x="14" y="4"/>
                    </a:lnTo>
                    <a:lnTo>
                      <a:pt x="7" y="0"/>
                    </a:lnTo>
                    <a:lnTo>
                      <a:pt x="0" y="4"/>
                    </a:lnTo>
                    <a:lnTo>
                      <a:pt x="10" y="8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21" name="Freeform 256"/>
              <p:cNvSpPr>
                <a:spLocks/>
              </p:cNvSpPr>
              <p:nvPr/>
            </p:nvSpPr>
            <p:spPr bwMode="auto">
              <a:xfrm>
                <a:off x="2725" y="1589"/>
                <a:ext cx="144" cy="94"/>
              </a:xfrm>
              <a:custGeom>
                <a:avLst/>
                <a:gdLst>
                  <a:gd name="T0" fmla="*/ 144 w 144"/>
                  <a:gd name="T1" fmla="*/ 0 h 94"/>
                  <a:gd name="T2" fmla="*/ 140 w 144"/>
                  <a:gd name="T3" fmla="*/ 0 h 94"/>
                  <a:gd name="T4" fmla="*/ 129 w 144"/>
                  <a:gd name="T5" fmla="*/ 8 h 94"/>
                  <a:gd name="T6" fmla="*/ 122 w 144"/>
                  <a:gd name="T7" fmla="*/ 11 h 94"/>
                  <a:gd name="T8" fmla="*/ 115 w 144"/>
                  <a:gd name="T9" fmla="*/ 15 h 94"/>
                  <a:gd name="T10" fmla="*/ 104 w 144"/>
                  <a:gd name="T11" fmla="*/ 22 h 94"/>
                  <a:gd name="T12" fmla="*/ 97 w 144"/>
                  <a:gd name="T13" fmla="*/ 29 h 94"/>
                  <a:gd name="T14" fmla="*/ 86 w 144"/>
                  <a:gd name="T15" fmla="*/ 33 h 94"/>
                  <a:gd name="T16" fmla="*/ 79 w 144"/>
                  <a:gd name="T17" fmla="*/ 36 h 94"/>
                  <a:gd name="T18" fmla="*/ 68 w 144"/>
                  <a:gd name="T19" fmla="*/ 44 h 94"/>
                  <a:gd name="T20" fmla="*/ 61 w 144"/>
                  <a:gd name="T21" fmla="*/ 51 h 94"/>
                  <a:gd name="T22" fmla="*/ 50 w 144"/>
                  <a:gd name="T23" fmla="*/ 54 h 94"/>
                  <a:gd name="T24" fmla="*/ 43 w 144"/>
                  <a:gd name="T25" fmla="*/ 62 h 94"/>
                  <a:gd name="T26" fmla="*/ 36 w 144"/>
                  <a:gd name="T27" fmla="*/ 65 h 94"/>
                  <a:gd name="T28" fmla="*/ 25 w 144"/>
                  <a:gd name="T29" fmla="*/ 72 h 94"/>
                  <a:gd name="T30" fmla="*/ 18 w 144"/>
                  <a:gd name="T31" fmla="*/ 76 h 94"/>
                  <a:gd name="T32" fmla="*/ 7 w 144"/>
                  <a:gd name="T33" fmla="*/ 83 h 94"/>
                  <a:gd name="T34" fmla="*/ 0 w 144"/>
                  <a:gd name="T35" fmla="*/ 90 h 94"/>
                  <a:gd name="T36" fmla="*/ 7 w 144"/>
                  <a:gd name="T37" fmla="*/ 94 h 94"/>
                  <a:gd name="T38" fmla="*/ 14 w 144"/>
                  <a:gd name="T39" fmla="*/ 90 h 94"/>
                  <a:gd name="T40" fmla="*/ 29 w 144"/>
                  <a:gd name="T41" fmla="*/ 76 h 94"/>
                  <a:gd name="T42" fmla="*/ 39 w 144"/>
                  <a:gd name="T43" fmla="*/ 72 h 94"/>
                  <a:gd name="T44" fmla="*/ 47 w 144"/>
                  <a:gd name="T45" fmla="*/ 65 h 94"/>
                  <a:gd name="T46" fmla="*/ 54 w 144"/>
                  <a:gd name="T47" fmla="*/ 62 h 94"/>
                  <a:gd name="T48" fmla="*/ 65 w 144"/>
                  <a:gd name="T49" fmla="*/ 54 h 94"/>
                  <a:gd name="T50" fmla="*/ 72 w 144"/>
                  <a:gd name="T51" fmla="*/ 51 h 94"/>
                  <a:gd name="T52" fmla="*/ 83 w 144"/>
                  <a:gd name="T53" fmla="*/ 44 h 94"/>
                  <a:gd name="T54" fmla="*/ 90 w 144"/>
                  <a:gd name="T55" fmla="*/ 36 h 94"/>
                  <a:gd name="T56" fmla="*/ 101 w 144"/>
                  <a:gd name="T57" fmla="*/ 33 h 94"/>
                  <a:gd name="T58" fmla="*/ 108 w 144"/>
                  <a:gd name="T59" fmla="*/ 29 h 94"/>
                  <a:gd name="T60" fmla="*/ 119 w 144"/>
                  <a:gd name="T61" fmla="*/ 22 h 94"/>
                  <a:gd name="T62" fmla="*/ 126 w 144"/>
                  <a:gd name="T63" fmla="*/ 18 h 94"/>
                  <a:gd name="T64" fmla="*/ 133 w 144"/>
                  <a:gd name="T65" fmla="*/ 15 h 94"/>
                  <a:gd name="T66" fmla="*/ 144 w 144"/>
                  <a:gd name="T67" fmla="*/ 8 h 94"/>
                  <a:gd name="T68" fmla="*/ 144 w 144"/>
                  <a:gd name="T69" fmla="*/ 0 h 94"/>
                  <a:gd name="T70" fmla="*/ 140 w 144"/>
                  <a:gd name="T71" fmla="*/ 0 h 94"/>
                  <a:gd name="T72" fmla="*/ 144 w 144"/>
                  <a:gd name="T73" fmla="*/ 0 h 94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44"/>
                  <a:gd name="T112" fmla="*/ 0 h 94"/>
                  <a:gd name="T113" fmla="*/ 144 w 144"/>
                  <a:gd name="T114" fmla="*/ 94 h 94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44" h="94">
                    <a:moveTo>
                      <a:pt x="144" y="0"/>
                    </a:moveTo>
                    <a:lnTo>
                      <a:pt x="140" y="0"/>
                    </a:lnTo>
                    <a:lnTo>
                      <a:pt x="129" y="8"/>
                    </a:lnTo>
                    <a:lnTo>
                      <a:pt x="122" y="11"/>
                    </a:lnTo>
                    <a:lnTo>
                      <a:pt x="115" y="15"/>
                    </a:lnTo>
                    <a:lnTo>
                      <a:pt x="104" y="22"/>
                    </a:lnTo>
                    <a:lnTo>
                      <a:pt x="97" y="29"/>
                    </a:lnTo>
                    <a:lnTo>
                      <a:pt x="86" y="33"/>
                    </a:lnTo>
                    <a:lnTo>
                      <a:pt x="79" y="36"/>
                    </a:lnTo>
                    <a:lnTo>
                      <a:pt x="68" y="44"/>
                    </a:lnTo>
                    <a:lnTo>
                      <a:pt x="61" y="51"/>
                    </a:lnTo>
                    <a:lnTo>
                      <a:pt x="50" y="54"/>
                    </a:lnTo>
                    <a:lnTo>
                      <a:pt x="43" y="62"/>
                    </a:lnTo>
                    <a:lnTo>
                      <a:pt x="36" y="65"/>
                    </a:lnTo>
                    <a:lnTo>
                      <a:pt x="25" y="72"/>
                    </a:lnTo>
                    <a:lnTo>
                      <a:pt x="18" y="76"/>
                    </a:lnTo>
                    <a:lnTo>
                      <a:pt x="7" y="83"/>
                    </a:lnTo>
                    <a:lnTo>
                      <a:pt x="0" y="90"/>
                    </a:lnTo>
                    <a:lnTo>
                      <a:pt x="7" y="94"/>
                    </a:lnTo>
                    <a:lnTo>
                      <a:pt x="14" y="90"/>
                    </a:lnTo>
                    <a:lnTo>
                      <a:pt x="29" y="76"/>
                    </a:lnTo>
                    <a:lnTo>
                      <a:pt x="39" y="72"/>
                    </a:lnTo>
                    <a:lnTo>
                      <a:pt x="47" y="65"/>
                    </a:lnTo>
                    <a:lnTo>
                      <a:pt x="54" y="62"/>
                    </a:lnTo>
                    <a:lnTo>
                      <a:pt x="65" y="54"/>
                    </a:lnTo>
                    <a:lnTo>
                      <a:pt x="72" y="51"/>
                    </a:lnTo>
                    <a:lnTo>
                      <a:pt x="83" y="44"/>
                    </a:lnTo>
                    <a:lnTo>
                      <a:pt x="90" y="36"/>
                    </a:lnTo>
                    <a:lnTo>
                      <a:pt x="101" y="33"/>
                    </a:lnTo>
                    <a:lnTo>
                      <a:pt x="108" y="29"/>
                    </a:lnTo>
                    <a:lnTo>
                      <a:pt x="119" y="22"/>
                    </a:lnTo>
                    <a:lnTo>
                      <a:pt x="126" y="18"/>
                    </a:lnTo>
                    <a:lnTo>
                      <a:pt x="133" y="15"/>
                    </a:lnTo>
                    <a:lnTo>
                      <a:pt x="144" y="8"/>
                    </a:lnTo>
                    <a:lnTo>
                      <a:pt x="144" y="0"/>
                    </a:lnTo>
                    <a:lnTo>
                      <a:pt x="140" y="0"/>
                    </a:lnTo>
                    <a:lnTo>
                      <a:pt x="14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22" name="Freeform 257"/>
              <p:cNvSpPr>
                <a:spLocks/>
              </p:cNvSpPr>
              <p:nvPr/>
            </p:nvSpPr>
            <p:spPr bwMode="auto">
              <a:xfrm>
                <a:off x="2869" y="1589"/>
                <a:ext cx="36" cy="22"/>
              </a:xfrm>
              <a:custGeom>
                <a:avLst/>
                <a:gdLst>
                  <a:gd name="T0" fmla="*/ 36 w 36"/>
                  <a:gd name="T1" fmla="*/ 22 h 22"/>
                  <a:gd name="T2" fmla="*/ 36 w 36"/>
                  <a:gd name="T3" fmla="*/ 18 h 22"/>
                  <a:gd name="T4" fmla="*/ 28 w 36"/>
                  <a:gd name="T5" fmla="*/ 11 h 22"/>
                  <a:gd name="T6" fmla="*/ 21 w 36"/>
                  <a:gd name="T7" fmla="*/ 8 h 22"/>
                  <a:gd name="T8" fmla="*/ 18 w 36"/>
                  <a:gd name="T9" fmla="*/ 4 h 22"/>
                  <a:gd name="T10" fmla="*/ 14 w 36"/>
                  <a:gd name="T11" fmla="*/ 4 h 22"/>
                  <a:gd name="T12" fmla="*/ 7 w 36"/>
                  <a:gd name="T13" fmla="*/ 0 h 22"/>
                  <a:gd name="T14" fmla="*/ 0 w 36"/>
                  <a:gd name="T15" fmla="*/ 0 h 22"/>
                  <a:gd name="T16" fmla="*/ 0 w 36"/>
                  <a:gd name="T17" fmla="*/ 8 h 22"/>
                  <a:gd name="T18" fmla="*/ 3 w 36"/>
                  <a:gd name="T19" fmla="*/ 11 h 22"/>
                  <a:gd name="T20" fmla="*/ 18 w 36"/>
                  <a:gd name="T21" fmla="*/ 11 h 22"/>
                  <a:gd name="T22" fmla="*/ 28 w 36"/>
                  <a:gd name="T23" fmla="*/ 22 h 22"/>
                  <a:gd name="T24" fmla="*/ 36 w 36"/>
                  <a:gd name="T25" fmla="*/ 22 h 22"/>
                  <a:gd name="T26" fmla="*/ 36 w 36"/>
                  <a:gd name="T27" fmla="*/ 18 h 22"/>
                  <a:gd name="T28" fmla="*/ 36 w 36"/>
                  <a:gd name="T29" fmla="*/ 22 h 2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6"/>
                  <a:gd name="T46" fmla="*/ 0 h 22"/>
                  <a:gd name="T47" fmla="*/ 36 w 36"/>
                  <a:gd name="T48" fmla="*/ 22 h 22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6" h="22">
                    <a:moveTo>
                      <a:pt x="36" y="22"/>
                    </a:moveTo>
                    <a:lnTo>
                      <a:pt x="36" y="18"/>
                    </a:lnTo>
                    <a:lnTo>
                      <a:pt x="28" y="11"/>
                    </a:lnTo>
                    <a:lnTo>
                      <a:pt x="21" y="8"/>
                    </a:lnTo>
                    <a:lnTo>
                      <a:pt x="18" y="4"/>
                    </a:lnTo>
                    <a:lnTo>
                      <a:pt x="14" y="4"/>
                    </a:lnTo>
                    <a:lnTo>
                      <a:pt x="7" y="0"/>
                    </a:lnTo>
                    <a:lnTo>
                      <a:pt x="0" y="0"/>
                    </a:lnTo>
                    <a:lnTo>
                      <a:pt x="0" y="8"/>
                    </a:lnTo>
                    <a:lnTo>
                      <a:pt x="3" y="11"/>
                    </a:lnTo>
                    <a:lnTo>
                      <a:pt x="18" y="11"/>
                    </a:lnTo>
                    <a:lnTo>
                      <a:pt x="28" y="22"/>
                    </a:lnTo>
                    <a:lnTo>
                      <a:pt x="36" y="22"/>
                    </a:lnTo>
                    <a:lnTo>
                      <a:pt x="36" y="18"/>
                    </a:lnTo>
                    <a:lnTo>
                      <a:pt x="36" y="2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23" name="Freeform 258"/>
              <p:cNvSpPr>
                <a:spLocks/>
              </p:cNvSpPr>
              <p:nvPr/>
            </p:nvSpPr>
            <p:spPr bwMode="auto">
              <a:xfrm>
                <a:off x="2987" y="1600"/>
                <a:ext cx="22" cy="79"/>
              </a:xfrm>
              <a:custGeom>
                <a:avLst/>
                <a:gdLst>
                  <a:gd name="T0" fmla="*/ 22 w 22"/>
                  <a:gd name="T1" fmla="*/ 72 h 79"/>
                  <a:gd name="T2" fmla="*/ 11 w 22"/>
                  <a:gd name="T3" fmla="*/ 79 h 79"/>
                  <a:gd name="T4" fmla="*/ 0 w 22"/>
                  <a:gd name="T5" fmla="*/ 29 h 79"/>
                  <a:gd name="T6" fmla="*/ 22 w 22"/>
                  <a:gd name="T7" fmla="*/ 0 h 79"/>
                  <a:gd name="T8" fmla="*/ 22 w 22"/>
                  <a:gd name="T9" fmla="*/ 18 h 79"/>
                  <a:gd name="T10" fmla="*/ 18 w 22"/>
                  <a:gd name="T11" fmla="*/ 36 h 79"/>
                  <a:gd name="T12" fmla="*/ 22 w 22"/>
                  <a:gd name="T13" fmla="*/ 54 h 79"/>
                  <a:gd name="T14" fmla="*/ 22 w 22"/>
                  <a:gd name="T15" fmla="*/ 72 h 7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2"/>
                  <a:gd name="T25" fmla="*/ 0 h 79"/>
                  <a:gd name="T26" fmla="*/ 22 w 22"/>
                  <a:gd name="T27" fmla="*/ 79 h 7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2" h="79">
                    <a:moveTo>
                      <a:pt x="22" y="72"/>
                    </a:moveTo>
                    <a:lnTo>
                      <a:pt x="11" y="79"/>
                    </a:lnTo>
                    <a:lnTo>
                      <a:pt x="0" y="29"/>
                    </a:lnTo>
                    <a:lnTo>
                      <a:pt x="22" y="0"/>
                    </a:lnTo>
                    <a:lnTo>
                      <a:pt x="22" y="18"/>
                    </a:lnTo>
                    <a:lnTo>
                      <a:pt x="18" y="36"/>
                    </a:lnTo>
                    <a:lnTo>
                      <a:pt x="22" y="54"/>
                    </a:lnTo>
                    <a:lnTo>
                      <a:pt x="22" y="72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24" name="Freeform 259"/>
              <p:cNvSpPr>
                <a:spLocks/>
              </p:cNvSpPr>
              <p:nvPr/>
            </p:nvSpPr>
            <p:spPr bwMode="auto">
              <a:xfrm>
                <a:off x="2995" y="1669"/>
                <a:ext cx="18" cy="14"/>
              </a:xfrm>
              <a:custGeom>
                <a:avLst/>
                <a:gdLst>
                  <a:gd name="T0" fmla="*/ 0 w 18"/>
                  <a:gd name="T1" fmla="*/ 10 h 14"/>
                  <a:gd name="T2" fmla="*/ 7 w 18"/>
                  <a:gd name="T3" fmla="*/ 14 h 14"/>
                  <a:gd name="T4" fmla="*/ 18 w 18"/>
                  <a:gd name="T5" fmla="*/ 7 h 14"/>
                  <a:gd name="T6" fmla="*/ 14 w 18"/>
                  <a:gd name="T7" fmla="*/ 0 h 14"/>
                  <a:gd name="T8" fmla="*/ 3 w 18"/>
                  <a:gd name="T9" fmla="*/ 7 h 14"/>
                  <a:gd name="T10" fmla="*/ 7 w 18"/>
                  <a:gd name="T11" fmla="*/ 10 h 14"/>
                  <a:gd name="T12" fmla="*/ 0 w 18"/>
                  <a:gd name="T13" fmla="*/ 10 h 14"/>
                  <a:gd name="T14" fmla="*/ 3 w 18"/>
                  <a:gd name="T15" fmla="*/ 14 h 14"/>
                  <a:gd name="T16" fmla="*/ 7 w 18"/>
                  <a:gd name="T17" fmla="*/ 14 h 14"/>
                  <a:gd name="T18" fmla="*/ 0 w 18"/>
                  <a:gd name="T19" fmla="*/ 10 h 1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"/>
                  <a:gd name="T31" fmla="*/ 0 h 14"/>
                  <a:gd name="T32" fmla="*/ 18 w 18"/>
                  <a:gd name="T33" fmla="*/ 14 h 1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" h="14">
                    <a:moveTo>
                      <a:pt x="0" y="10"/>
                    </a:moveTo>
                    <a:lnTo>
                      <a:pt x="7" y="14"/>
                    </a:lnTo>
                    <a:lnTo>
                      <a:pt x="18" y="7"/>
                    </a:lnTo>
                    <a:lnTo>
                      <a:pt x="14" y="0"/>
                    </a:lnTo>
                    <a:lnTo>
                      <a:pt x="3" y="7"/>
                    </a:lnTo>
                    <a:lnTo>
                      <a:pt x="7" y="10"/>
                    </a:lnTo>
                    <a:lnTo>
                      <a:pt x="0" y="10"/>
                    </a:lnTo>
                    <a:lnTo>
                      <a:pt x="3" y="14"/>
                    </a:lnTo>
                    <a:lnTo>
                      <a:pt x="7" y="14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25" name="Freeform 260"/>
              <p:cNvSpPr>
                <a:spLocks/>
              </p:cNvSpPr>
              <p:nvPr/>
            </p:nvSpPr>
            <p:spPr bwMode="auto">
              <a:xfrm>
                <a:off x="2984" y="1625"/>
                <a:ext cx="18" cy="54"/>
              </a:xfrm>
              <a:custGeom>
                <a:avLst/>
                <a:gdLst>
                  <a:gd name="T0" fmla="*/ 0 w 18"/>
                  <a:gd name="T1" fmla="*/ 0 h 54"/>
                  <a:gd name="T2" fmla="*/ 0 w 18"/>
                  <a:gd name="T3" fmla="*/ 4 h 54"/>
                  <a:gd name="T4" fmla="*/ 11 w 18"/>
                  <a:gd name="T5" fmla="*/ 54 h 54"/>
                  <a:gd name="T6" fmla="*/ 18 w 18"/>
                  <a:gd name="T7" fmla="*/ 54 h 54"/>
                  <a:gd name="T8" fmla="*/ 7 w 18"/>
                  <a:gd name="T9" fmla="*/ 4 h 54"/>
                  <a:gd name="T10" fmla="*/ 0 w 18"/>
                  <a:gd name="T11" fmla="*/ 0 h 54"/>
                  <a:gd name="T12" fmla="*/ 0 w 18"/>
                  <a:gd name="T13" fmla="*/ 4 h 54"/>
                  <a:gd name="T14" fmla="*/ 0 w 18"/>
                  <a:gd name="T15" fmla="*/ 0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"/>
                  <a:gd name="T25" fmla="*/ 0 h 54"/>
                  <a:gd name="T26" fmla="*/ 18 w 1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" h="54">
                    <a:moveTo>
                      <a:pt x="0" y="0"/>
                    </a:moveTo>
                    <a:lnTo>
                      <a:pt x="0" y="4"/>
                    </a:lnTo>
                    <a:lnTo>
                      <a:pt x="11" y="54"/>
                    </a:lnTo>
                    <a:lnTo>
                      <a:pt x="18" y="54"/>
                    </a:lnTo>
                    <a:lnTo>
                      <a:pt x="7" y="4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26" name="Freeform 261"/>
              <p:cNvSpPr>
                <a:spLocks/>
              </p:cNvSpPr>
              <p:nvPr/>
            </p:nvSpPr>
            <p:spPr bwMode="auto">
              <a:xfrm>
                <a:off x="2984" y="1586"/>
                <a:ext cx="29" cy="43"/>
              </a:xfrm>
              <a:custGeom>
                <a:avLst/>
                <a:gdLst>
                  <a:gd name="T0" fmla="*/ 29 w 29"/>
                  <a:gd name="T1" fmla="*/ 14 h 43"/>
                  <a:gd name="T2" fmla="*/ 21 w 29"/>
                  <a:gd name="T3" fmla="*/ 11 h 43"/>
                  <a:gd name="T4" fmla="*/ 0 w 29"/>
                  <a:gd name="T5" fmla="*/ 39 h 43"/>
                  <a:gd name="T6" fmla="*/ 7 w 29"/>
                  <a:gd name="T7" fmla="*/ 43 h 43"/>
                  <a:gd name="T8" fmla="*/ 29 w 29"/>
                  <a:gd name="T9" fmla="*/ 14 h 43"/>
                  <a:gd name="T10" fmla="*/ 21 w 29"/>
                  <a:gd name="T11" fmla="*/ 14 h 43"/>
                  <a:gd name="T12" fmla="*/ 29 w 29"/>
                  <a:gd name="T13" fmla="*/ 14 h 43"/>
                  <a:gd name="T14" fmla="*/ 29 w 29"/>
                  <a:gd name="T15" fmla="*/ 0 h 43"/>
                  <a:gd name="T16" fmla="*/ 21 w 29"/>
                  <a:gd name="T17" fmla="*/ 11 h 43"/>
                  <a:gd name="T18" fmla="*/ 29 w 29"/>
                  <a:gd name="T19" fmla="*/ 14 h 4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9"/>
                  <a:gd name="T31" fmla="*/ 0 h 43"/>
                  <a:gd name="T32" fmla="*/ 29 w 29"/>
                  <a:gd name="T33" fmla="*/ 43 h 43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9" h="43">
                    <a:moveTo>
                      <a:pt x="29" y="14"/>
                    </a:moveTo>
                    <a:lnTo>
                      <a:pt x="21" y="11"/>
                    </a:lnTo>
                    <a:lnTo>
                      <a:pt x="0" y="39"/>
                    </a:lnTo>
                    <a:lnTo>
                      <a:pt x="7" y="43"/>
                    </a:lnTo>
                    <a:lnTo>
                      <a:pt x="29" y="14"/>
                    </a:lnTo>
                    <a:lnTo>
                      <a:pt x="21" y="14"/>
                    </a:lnTo>
                    <a:lnTo>
                      <a:pt x="29" y="14"/>
                    </a:lnTo>
                    <a:lnTo>
                      <a:pt x="29" y="0"/>
                    </a:lnTo>
                    <a:lnTo>
                      <a:pt x="21" y="11"/>
                    </a:lnTo>
                    <a:lnTo>
                      <a:pt x="29" y="1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27" name="Freeform 262"/>
              <p:cNvSpPr>
                <a:spLocks/>
              </p:cNvSpPr>
              <p:nvPr/>
            </p:nvSpPr>
            <p:spPr bwMode="auto">
              <a:xfrm>
                <a:off x="3002" y="1600"/>
                <a:ext cx="14" cy="76"/>
              </a:xfrm>
              <a:custGeom>
                <a:avLst/>
                <a:gdLst>
                  <a:gd name="T0" fmla="*/ 11 w 14"/>
                  <a:gd name="T1" fmla="*/ 76 h 76"/>
                  <a:gd name="T2" fmla="*/ 11 w 14"/>
                  <a:gd name="T3" fmla="*/ 72 h 76"/>
                  <a:gd name="T4" fmla="*/ 7 w 14"/>
                  <a:gd name="T5" fmla="*/ 54 h 76"/>
                  <a:gd name="T6" fmla="*/ 7 w 14"/>
                  <a:gd name="T7" fmla="*/ 18 h 76"/>
                  <a:gd name="T8" fmla="*/ 11 w 14"/>
                  <a:gd name="T9" fmla="*/ 0 h 76"/>
                  <a:gd name="T10" fmla="*/ 3 w 14"/>
                  <a:gd name="T11" fmla="*/ 0 h 76"/>
                  <a:gd name="T12" fmla="*/ 3 w 14"/>
                  <a:gd name="T13" fmla="*/ 18 h 76"/>
                  <a:gd name="T14" fmla="*/ 0 w 14"/>
                  <a:gd name="T15" fmla="*/ 36 h 76"/>
                  <a:gd name="T16" fmla="*/ 3 w 14"/>
                  <a:gd name="T17" fmla="*/ 54 h 76"/>
                  <a:gd name="T18" fmla="*/ 7 w 14"/>
                  <a:gd name="T19" fmla="*/ 72 h 76"/>
                  <a:gd name="T20" fmla="*/ 7 w 14"/>
                  <a:gd name="T21" fmla="*/ 69 h 76"/>
                  <a:gd name="T22" fmla="*/ 11 w 14"/>
                  <a:gd name="T23" fmla="*/ 76 h 76"/>
                  <a:gd name="T24" fmla="*/ 14 w 14"/>
                  <a:gd name="T25" fmla="*/ 76 h 76"/>
                  <a:gd name="T26" fmla="*/ 11 w 14"/>
                  <a:gd name="T27" fmla="*/ 72 h 76"/>
                  <a:gd name="T28" fmla="*/ 11 w 14"/>
                  <a:gd name="T29" fmla="*/ 76 h 7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4"/>
                  <a:gd name="T46" fmla="*/ 0 h 76"/>
                  <a:gd name="T47" fmla="*/ 14 w 14"/>
                  <a:gd name="T48" fmla="*/ 76 h 7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4" h="76">
                    <a:moveTo>
                      <a:pt x="11" y="76"/>
                    </a:moveTo>
                    <a:lnTo>
                      <a:pt x="11" y="72"/>
                    </a:lnTo>
                    <a:lnTo>
                      <a:pt x="7" y="54"/>
                    </a:lnTo>
                    <a:lnTo>
                      <a:pt x="7" y="18"/>
                    </a:lnTo>
                    <a:lnTo>
                      <a:pt x="11" y="0"/>
                    </a:lnTo>
                    <a:lnTo>
                      <a:pt x="3" y="0"/>
                    </a:lnTo>
                    <a:lnTo>
                      <a:pt x="3" y="18"/>
                    </a:lnTo>
                    <a:lnTo>
                      <a:pt x="0" y="36"/>
                    </a:lnTo>
                    <a:lnTo>
                      <a:pt x="3" y="54"/>
                    </a:lnTo>
                    <a:lnTo>
                      <a:pt x="7" y="72"/>
                    </a:lnTo>
                    <a:lnTo>
                      <a:pt x="7" y="69"/>
                    </a:lnTo>
                    <a:lnTo>
                      <a:pt x="11" y="76"/>
                    </a:lnTo>
                    <a:lnTo>
                      <a:pt x="14" y="76"/>
                    </a:lnTo>
                    <a:lnTo>
                      <a:pt x="11" y="72"/>
                    </a:lnTo>
                    <a:lnTo>
                      <a:pt x="11" y="7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28" name="Freeform 263"/>
              <p:cNvSpPr>
                <a:spLocks/>
              </p:cNvSpPr>
              <p:nvPr/>
            </p:nvSpPr>
            <p:spPr bwMode="auto">
              <a:xfrm>
                <a:off x="2559" y="1705"/>
                <a:ext cx="101" cy="25"/>
              </a:xfrm>
              <a:custGeom>
                <a:avLst/>
                <a:gdLst>
                  <a:gd name="T0" fmla="*/ 101 w 101"/>
                  <a:gd name="T1" fmla="*/ 7 h 25"/>
                  <a:gd name="T2" fmla="*/ 51 w 101"/>
                  <a:gd name="T3" fmla="*/ 7 h 25"/>
                  <a:gd name="T4" fmla="*/ 43 w 101"/>
                  <a:gd name="T5" fmla="*/ 10 h 25"/>
                  <a:gd name="T6" fmla="*/ 33 w 101"/>
                  <a:gd name="T7" fmla="*/ 10 h 25"/>
                  <a:gd name="T8" fmla="*/ 25 w 101"/>
                  <a:gd name="T9" fmla="*/ 14 h 25"/>
                  <a:gd name="T10" fmla="*/ 18 w 101"/>
                  <a:gd name="T11" fmla="*/ 14 h 25"/>
                  <a:gd name="T12" fmla="*/ 11 w 101"/>
                  <a:gd name="T13" fmla="*/ 18 h 25"/>
                  <a:gd name="T14" fmla="*/ 7 w 101"/>
                  <a:gd name="T15" fmla="*/ 21 h 25"/>
                  <a:gd name="T16" fmla="*/ 0 w 101"/>
                  <a:gd name="T17" fmla="*/ 25 h 25"/>
                  <a:gd name="T18" fmla="*/ 0 w 101"/>
                  <a:gd name="T19" fmla="*/ 18 h 25"/>
                  <a:gd name="T20" fmla="*/ 11 w 101"/>
                  <a:gd name="T21" fmla="*/ 7 h 25"/>
                  <a:gd name="T22" fmla="*/ 18 w 101"/>
                  <a:gd name="T23" fmla="*/ 7 h 25"/>
                  <a:gd name="T24" fmla="*/ 25 w 101"/>
                  <a:gd name="T25" fmla="*/ 3 h 25"/>
                  <a:gd name="T26" fmla="*/ 29 w 101"/>
                  <a:gd name="T27" fmla="*/ 3 h 25"/>
                  <a:gd name="T28" fmla="*/ 33 w 101"/>
                  <a:gd name="T29" fmla="*/ 0 h 25"/>
                  <a:gd name="T30" fmla="*/ 101 w 101"/>
                  <a:gd name="T31" fmla="*/ 3 h 25"/>
                  <a:gd name="T32" fmla="*/ 101 w 101"/>
                  <a:gd name="T33" fmla="*/ 7 h 2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01"/>
                  <a:gd name="T52" fmla="*/ 0 h 25"/>
                  <a:gd name="T53" fmla="*/ 101 w 101"/>
                  <a:gd name="T54" fmla="*/ 25 h 2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01" h="25">
                    <a:moveTo>
                      <a:pt x="101" y="7"/>
                    </a:moveTo>
                    <a:lnTo>
                      <a:pt x="51" y="7"/>
                    </a:lnTo>
                    <a:lnTo>
                      <a:pt x="43" y="10"/>
                    </a:lnTo>
                    <a:lnTo>
                      <a:pt x="33" y="10"/>
                    </a:lnTo>
                    <a:lnTo>
                      <a:pt x="25" y="14"/>
                    </a:lnTo>
                    <a:lnTo>
                      <a:pt x="18" y="14"/>
                    </a:lnTo>
                    <a:lnTo>
                      <a:pt x="11" y="18"/>
                    </a:lnTo>
                    <a:lnTo>
                      <a:pt x="7" y="21"/>
                    </a:lnTo>
                    <a:lnTo>
                      <a:pt x="0" y="25"/>
                    </a:lnTo>
                    <a:lnTo>
                      <a:pt x="0" y="18"/>
                    </a:lnTo>
                    <a:lnTo>
                      <a:pt x="11" y="7"/>
                    </a:lnTo>
                    <a:lnTo>
                      <a:pt x="18" y="7"/>
                    </a:lnTo>
                    <a:lnTo>
                      <a:pt x="25" y="3"/>
                    </a:lnTo>
                    <a:lnTo>
                      <a:pt x="29" y="3"/>
                    </a:lnTo>
                    <a:lnTo>
                      <a:pt x="33" y="0"/>
                    </a:lnTo>
                    <a:lnTo>
                      <a:pt x="101" y="3"/>
                    </a:lnTo>
                    <a:lnTo>
                      <a:pt x="101" y="7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29" name="Freeform 264"/>
              <p:cNvSpPr>
                <a:spLocks/>
              </p:cNvSpPr>
              <p:nvPr/>
            </p:nvSpPr>
            <p:spPr bwMode="auto">
              <a:xfrm>
                <a:off x="2556" y="1708"/>
                <a:ext cx="104" cy="25"/>
              </a:xfrm>
              <a:custGeom>
                <a:avLst/>
                <a:gdLst>
                  <a:gd name="T0" fmla="*/ 0 w 104"/>
                  <a:gd name="T1" fmla="*/ 22 h 25"/>
                  <a:gd name="T2" fmla="*/ 14 w 104"/>
                  <a:gd name="T3" fmla="*/ 22 h 25"/>
                  <a:gd name="T4" fmla="*/ 21 w 104"/>
                  <a:gd name="T5" fmla="*/ 15 h 25"/>
                  <a:gd name="T6" fmla="*/ 28 w 104"/>
                  <a:gd name="T7" fmla="*/ 11 h 25"/>
                  <a:gd name="T8" fmla="*/ 46 w 104"/>
                  <a:gd name="T9" fmla="*/ 11 h 25"/>
                  <a:gd name="T10" fmla="*/ 54 w 104"/>
                  <a:gd name="T11" fmla="*/ 7 h 25"/>
                  <a:gd name="T12" fmla="*/ 104 w 104"/>
                  <a:gd name="T13" fmla="*/ 7 h 25"/>
                  <a:gd name="T14" fmla="*/ 104 w 104"/>
                  <a:gd name="T15" fmla="*/ 0 h 25"/>
                  <a:gd name="T16" fmla="*/ 54 w 104"/>
                  <a:gd name="T17" fmla="*/ 0 h 25"/>
                  <a:gd name="T18" fmla="*/ 46 w 104"/>
                  <a:gd name="T19" fmla="*/ 4 h 25"/>
                  <a:gd name="T20" fmla="*/ 36 w 104"/>
                  <a:gd name="T21" fmla="*/ 4 h 25"/>
                  <a:gd name="T22" fmla="*/ 28 w 104"/>
                  <a:gd name="T23" fmla="*/ 7 h 25"/>
                  <a:gd name="T24" fmla="*/ 21 w 104"/>
                  <a:gd name="T25" fmla="*/ 7 h 25"/>
                  <a:gd name="T26" fmla="*/ 14 w 104"/>
                  <a:gd name="T27" fmla="*/ 11 h 25"/>
                  <a:gd name="T28" fmla="*/ 7 w 104"/>
                  <a:gd name="T29" fmla="*/ 15 h 25"/>
                  <a:gd name="T30" fmla="*/ 3 w 104"/>
                  <a:gd name="T31" fmla="*/ 18 h 25"/>
                  <a:gd name="T32" fmla="*/ 7 w 104"/>
                  <a:gd name="T33" fmla="*/ 18 h 25"/>
                  <a:gd name="T34" fmla="*/ 0 w 104"/>
                  <a:gd name="T35" fmla="*/ 22 h 25"/>
                  <a:gd name="T36" fmla="*/ 3 w 104"/>
                  <a:gd name="T37" fmla="*/ 25 h 25"/>
                  <a:gd name="T38" fmla="*/ 7 w 104"/>
                  <a:gd name="T39" fmla="*/ 22 h 25"/>
                  <a:gd name="T40" fmla="*/ 0 w 104"/>
                  <a:gd name="T41" fmla="*/ 22 h 2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04"/>
                  <a:gd name="T64" fmla="*/ 0 h 25"/>
                  <a:gd name="T65" fmla="*/ 104 w 104"/>
                  <a:gd name="T66" fmla="*/ 25 h 25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04" h="25">
                    <a:moveTo>
                      <a:pt x="0" y="22"/>
                    </a:moveTo>
                    <a:lnTo>
                      <a:pt x="14" y="22"/>
                    </a:lnTo>
                    <a:lnTo>
                      <a:pt x="21" y="15"/>
                    </a:lnTo>
                    <a:lnTo>
                      <a:pt x="28" y="11"/>
                    </a:lnTo>
                    <a:lnTo>
                      <a:pt x="46" y="11"/>
                    </a:lnTo>
                    <a:lnTo>
                      <a:pt x="54" y="7"/>
                    </a:lnTo>
                    <a:lnTo>
                      <a:pt x="104" y="7"/>
                    </a:lnTo>
                    <a:lnTo>
                      <a:pt x="104" y="0"/>
                    </a:lnTo>
                    <a:lnTo>
                      <a:pt x="54" y="0"/>
                    </a:lnTo>
                    <a:lnTo>
                      <a:pt x="46" y="4"/>
                    </a:lnTo>
                    <a:lnTo>
                      <a:pt x="36" y="4"/>
                    </a:lnTo>
                    <a:lnTo>
                      <a:pt x="28" y="7"/>
                    </a:lnTo>
                    <a:lnTo>
                      <a:pt x="21" y="7"/>
                    </a:lnTo>
                    <a:lnTo>
                      <a:pt x="14" y="11"/>
                    </a:lnTo>
                    <a:lnTo>
                      <a:pt x="7" y="15"/>
                    </a:lnTo>
                    <a:lnTo>
                      <a:pt x="3" y="18"/>
                    </a:lnTo>
                    <a:lnTo>
                      <a:pt x="7" y="18"/>
                    </a:lnTo>
                    <a:lnTo>
                      <a:pt x="0" y="22"/>
                    </a:lnTo>
                    <a:lnTo>
                      <a:pt x="3" y="25"/>
                    </a:lnTo>
                    <a:lnTo>
                      <a:pt x="7" y="22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30" name="Freeform 265"/>
              <p:cNvSpPr>
                <a:spLocks/>
              </p:cNvSpPr>
              <p:nvPr/>
            </p:nvSpPr>
            <p:spPr bwMode="auto">
              <a:xfrm>
                <a:off x="2556" y="1701"/>
                <a:ext cx="39" cy="29"/>
              </a:xfrm>
              <a:custGeom>
                <a:avLst/>
                <a:gdLst>
                  <a:gd name="T0" fmla="*/ 36 w 39"/>
                  <a:gd name="T1" fmla="*/ 0 h 29"/>
                  <a:gd name="T2" fmla="*/ 32 w 39"/>
                  <a:gd name="T3" fmla="*/ 4 h 29"/>
                  <a:gd name="T4" fmla="*/ 25 w 39"/>
                  <a:gd name="T5" fmla="*/ 4 h 29"/>
                  <a:gd name="T6" fmla="*/ 21 w 39"/>
                  <a:gd name="T7" fmla="*/ 7 h 29"/>
                  <a:gd name="T8" fmla="*/ 14 w 39"/>
                  <a:gd name="T9" fmla="*/ 7 h 29"/>
                  <a:gd name="T10" fmla="*/ 7 w 39"/>
                  <a:gd name="T11" fmla="*/ 11 h 29"/>
                  <a:gd name="T12" fmla="*/ 3 w 39"/>
                  <a:gd name="T13" fmla="*/ 14 h 29"/>
                  <a:gd name="T14" fmla="*/ 0 w 39"/>
                  <a:gd name="T15" fmla="*/ 22 h 29"/>
                  <a:gd name="T16" fmla="*/ 0 w 39"/>
                  <a:gd name="T17" fmla="*/ 29 h 29"/>
                  <a:gd name="T18" fmla="*/ 7 w 39"/>
                  <a:gd name="T19" fmla="*/ 25 h 29"/>
                  <a:gd name="T20" fmla="*/ 7 w 39"/>
                  <a:gd name="T21" fmla="*/ 22 h 29"/>
                  <a:gd name="T22" fmla="*/ 10 w 39"/>
                  <a:gd name="T23" fmla="*/ 18 h 29"/>
                  <a:gd name="T24" fmla="*/ 14 w 39"/>
                  <a:gd name="T25" fmla="*/ 18 h 29"/>
                  <a:gd name="T26" fmla="*/ 14 w 39"/>
                  <a:gd name="T27" fmla="*/ 14 h 29"/>
                  <a:gd name="T28" fmla="*/ 21 w 39"/>
                  <a:gd name="T29" fmla="*/ 14 h 29"/>
                  <a:gd name="T30" fmla="*/ 28 w 39"/>
                  <a:gd name="T31" fmla="*/ 11 h 29"/>
                  <a:gd name="T32" fmla="*/ 36 w 39"/>
                  <a:gd name="T33" fmla="*/ 11 h 29"/>
                  <a:gd name="T34" fmla="*/ 39 w 39"/>
                  <a:gd name="T35" fmla="*/ 7 h 29"/>
                  <a:gd name="T36" fmla="*/ 36 w 39"/>
                  <a:gd name="T37" fmla="*/ 7 h 29"/>
                  <a:gd name="T38" fmla="*/ 36 w 39"/>
                  <a:gd name="T39" fmla="*/ 0 h 29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39"/>
                  <a:gd name="T61" fmla="*/ 0 h 29"/>
                  <a:gd name="T62" fmla="*/ 39 w 39"/>
                  <a:gd name="T63" fmla="*/ 29 h 29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39" h="29">
                    <a:moveTo>
                      <a:pt x="36" y="0"/>
                    </a:moveTo>
                    <a:lnTo>
                      <a:pt x="32" y="4"/>
                    </a:lnTo>
                    <a:lnTo>
                      <a:pt x="25" y="4"/>
                    </a:lnTo>
                    <a:lnTo>
                      <a:pt x="21" y="7"/>
                    </a:lnTo>
                    <a:lnTo>
                      <a:pt x="14" y="7"/>
                    </a:lnTo>
                    <a:lnTo>
                      <a:pt x="7" y="11"/>
                    </a:lnTo>
                    <a:lnTo>
                      <a:pt x="3" y="14"/>
                    </a:lnTo>
                    <a:lnTo>
                      <a:pt x="0" y="22"/>
                    </a:lnTo>
                    <a:lnTo>
                      <a:pt x="0" y="29"/>
                    </a:lnTo>
                    <a:lnTo>
                      <a:pt x="7" y="25"/>
                    </a:lnTo>
                    <a:lnTo>
                      <a:pt x="7" y="22"/>
                    </a:lnTo>
                    <a:lnTo>
                      <a:pt x="10" y="18"/>
                    </a:lnTo>
                    <a:lnTo>
                      <a:pt x="14" y="18"/>
                    </a:lnTo>
                    <a:lnTo>
                      <a:pt x="14" y="14"/>
                    </a:lnTo>
                    <a:lnTo>
                      <a:pt x="21" y="14"/>
                    </a:lnTo>
                    <a:lnTo>
                      <a:pt x="28" y="11"/>
                    </a:lnTo>
                    <a:lnTo>
                      <a:pt x="36" y="11"/>
                    </a:lnTo>
                    <a:lnTo>
                      <a:pt x="39" y="7"/>
                    </a:lnTo>
                    <a:lnTo>
                      <a:pt x="36" y="7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31" name="Freeform 266"/>
              <p:cNvSpPr>
                <a:spLocks/>
              </p:cNvSpPr>
              <p:nvPr/>
            </p:nvSpPr>
            <p:spPr bwMode="auto">
              <a:xfrm>
                <a:off x="2592" y="1701"/>
                <a:ext cx="72" cy="11"/>
              </a:xfrm>
              <a:custGeom>
                <a:avLst/>
                <a:gdLst>
                  <a:gd name="T0" fmla="*/ 72 w 72"/>
                  <a:gd name="T1" fmla="*/ 7 h 11"/>
                  <a:gd name="T2" fmla="*/ 68 w 72"/>
                  <a:gd name="T3" fmla="*/ 4 h 11"/>
                  <a:gd name="T4" fmla="*/ 0 w 72"/>
                  <a:gd name="T5" fmla="*/ 0 h 11"/>
                  <a:gd name="T6" fmla="*/ 0 w 72"/>
                  <a:gd name="T7" fmla="*/ 7 h 11"/>
                  <a:gd name="T8" fmla="*/ 68 w 72"/>
                  <a:gd name="T9" fmla="*/ 11 h 11"/>
                  <a:gd name="T10" fmla="*/ 64 w 72"/>
                  <a:gd name="T11" fmla="*/ 7 h 11"/>
                  <a:gd name="T12" fmla="*/ 72 w 72"/>
                  <a:gd name="T13" fmla="*/ 7 h 11"/>
                  <a:gd name="T14" fmla="*/ 72 w 72"/>
                  <a:gd name="T15" fmla="*/ 4 h 11"/>
                  <a:gd name="T16" fmla="*/ 68 w 72"/>
                  <a:gd name="T17" fmla="*/ 4 h 11"/>
                  <a:gd name="T18" fmla="*/ 72 w 72"/>
                  <a:gd name="T19" fmla="*/ 7 h 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72"/>
                  <a:gd name="T31" fmla="*/ 0 h 11"/>
                  <a:gd name="T32" fmla="*/ 72 w 72"/>
                  <a:gd name="T33" fmla="*/ 11 h 1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72" h="11">
                    <a:moveTo>
                      <a:pt x="72" y="7"/>
                    </a:moveTo>
                    <a:lnTo>
                      <a:pt x="68" y="4"/>
                    </a:lnTo>
                    <a:lnTo>
                      <a:pt x="0" y="0"/>
                    </a:lnTo>
                    <a:lnTo>
                      <a:pt x="0" y="7"/>
                    </a:lnTo>
                    <a:lnTo>
                      <a:pt x="68" y="11"/>
                    </a:lnTo>
                    <a:lnTo>
                      <a:pt x="64" y="7"/>
                    </a:lnTo>
                    <a:lnTo>
                      <a:pt x="72" y="7"/>
                    </a:lnTo>
                    <a:lnTo>
                      <a:pt x="72" y="4"/>
                    </a:lnTo>
                    <a:lnTo>
                      <a:pt x="68" y="4"/>
                    </a:lnTo>
                    <a:lnTo>
                      <a:pt x="72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32" name="Freeform 267"/>
              <p:cNvSpPr>
                <a:spLocks/>
              </p:cNvSpPr>
              <p:nvPr/>
            </p:nvSpPr>
            <p:spPr bwMode="auto">
              <a:xfrm>
                <a:off x="2656" y="1708"/>
                <a:ext cx="8" cy="7"/>
              </a:xfrm>
              <a:custGeom>
                <a:avLst/>
                <a:gdLst>
                  <a:gd name="T0" fmla="*/ 4 w 8"/>
                  <a:gd name="T1" fmla="*/ 7 h 7"/>
                  <a:gd name="T2" fmla="*/ 8 w 8"/>
                  <a:gd name="T3" fmla="*/ 4 h 7"/>
                  <a:gd name="T4" fmla="*/ 8 w 8"/>
                  <a:gd name="T5" fmla="*/ 0 h 7"/>
                  <a:gd name="T6" fmla="*/ 0 w 8"/>
                  <a:gd name="T7" fmla="*/ 0 h 7"/>
                  <a:gd name="T8" fmla="*/ 0 w 8"/>
                  <a:gd name="T9" fmla="*/ 4 h 7"/>
                  <a:gd name="T10" fmla="*/ 4 w 8"/>
                  <a:gd name="T11" fmla="*/ 0 h 7"/>
                  <a:gd name="T12" fmla="*/ 4 w 8"/>
                  <a:gd name="T13" fmla="*/ 7 h 7"/>
                  <a:gd name="T14" fmla="*/ 8 w 8"/>
                  <a:gd name="T15" fmla="*/ 7 h 7"/>
                  <a:gd name="T16" fmla="*/ 8 w 8"/>
                  <a:gd name="T17" fmla="*/ 4 h 7"/>
                  <a:gd name="T18" fmla="*/ 4 w 8"/>
                  <a:gd name="T19" fmla="*/ 7 h 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8"/>
                  <a:gd name="T31" fmla="*/ 0 h 7"/>
                  <a:gd name="T32" fmla="*/ 8 w 8"/>
                  <a:gd name="T33" fmla="*/ 7 h 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8" h="7">
                    <a:moveTo>
                      <a:pt x="4" y="7"/>
                    </a:moveTo>
                    <a:lnTo>
                      <a:pt x="8" y="4"/>
                    </a:lnTo>
                    <a:lnTo>
                      <a:pt x="8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4" y="0"/>
                    </a:lnTo>
                    <a:lnTo>
                      <a:pt x="4" y="7"/>
                    </a:lnTo>
                    <a:lnTo>
                      <a:pt x="8" y="7"/>
                    </a:lnTo>
                    <a:lnTo>
                      <a:pt x="8" y="4"/>
                    </a:lnTo>
                    <a:lnTo>
                      <a:pt x="4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33" name="Freeform 268"/>
              <p:cNvSpPr>
                <a:spLocks/>
              </p:cNvSpPr>
              <p:nvPr/>
            </p:nvSpPr>
            <p:spPr bwMode="auto">
              <a:xfrm>
                <a:off x="2674" y="1705"/>
                <a:ext cx="8" cy="14"/>
              </a:xfrm>
              <a:custGeom>
                <a:avLst/>
                <a:gdLst>
                  <a:gd name="T0" fmla="*/ 8 w 8"/>
                  <a:gd name="T1" fmla="*/ 14 h 14"/>
                  <a:gd name="T2" fmla="*/ 0 w 8"/>
                  <a:gd name="T3" fmla="*/ 7 h 14"/>
                  <a:gd name="T4" fmla="*/ 0 w 8"/>
                  <a:gd name="T5" fmla="*/ 0 h 14"/>
                  <a:gd name="T6" fmla="*/ 8 w 8"/>
                  <a:gd name="T7" fmla="*/ 14 h 1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"/>
                  <a:gd name="T13" fmla="*/ 0 h 14"/>
                  <a:gd name="T14" fmla="*/ 8 w 8"/>
                  <a:gd name="T15" fmla="*/ 14 h 1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" h="14">
                    <a:moveTo>
                      <a:pt x="8" y="14"/>
                    </a:moveTo>
                    <a:lnTo>
                      <a:pt x="0" y="7"/>
                    </a:lnTo>
                    <a:lnTo>
                      <a:pt x="0" y="0"/>
                    </a:lnTo>
                    <a:lnTo>
                      <a:pt x="8" y="14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34" name="Freeform 269"/>
              <p:cNvSpPr>
                <a:spLocks/>
              </p:cNvSpPr>
              <p:nvPr/>
            </p:nvSpPr>
            <p:spPr bwMode="auto">
              <a:xfrm>
                <a:off x="2671" y="1687"/>
                <a:ext cx="11" cy="32"/>
              </a:xfrm>
              <a:custGeom>
                <a:avLst/>
                <a:gdLst>
                  <a:gd name="T0" fmla="*/ 7 w 11"/>
                  <a:gd name="T1" fmla="*/ 14 h 32"/>
                  <a:gd name="T2" fmla="*/ 0 w 11"/>
                  <a:gd name="T3" fmla="*/ 18 h 32"/>
                  <a:gd name="T4" fmla="*/ 0 w 11"/>
                  <a:gd name="T5" fmla="*/ 28 h 32"/>
                  <a:gd name="T6" fmla="*/ 3 w 11"/>
                  <a:gd name="T7" fmla="*/ 32 h 32"/>
                  <a:gd name="T8" fmla="*/ 11 w 11"/>
                  <a:gd name="T9" fmla="*/ 32 h 32"/>
                  <a:gd name="T10" fmla="*/ 11 w 11"/>
                  <a:gd name="T11" fmla="*/ 25 h 32"/>
                  <a:gd name="T12" fmla="*/ 7 w 11"/>
                  <a:gd name="T13" fmla="*/ 25 h 32"/>
                  <a:gd name="T14" fmla="*/ 7 w 11"/>
                  <a:gd name="T15" fmla="*/ 18 h 32"/>
                  <a:gd name="T16" fmla="*/ 0 w 11"/>
                  <a:gd name="T17" fmla="*/ 18 h 32"/>
                  <a:gd name="T18" fmla="*/ 7 w 11"/>
                  <a:gd name="T19" fmla="*/ 14 h 32"/>
                  <a:gd name="T20" fmla="*/ 0 w 11"/>
                  <a:gd name="T21" fmla="*/ 0 h 32"/>
                  <a:gd name="T22" fmla="*/ 0 w 11"/>
                  <a:gd name="T23" fmla="*/ 18 h 32"/>
                  <a:gd name="T24" fmla="*/ 7 w 11"/>
                  <a:gd name="T25" fmla="*/ 14 h 3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1"/>
                  <a:gd name="T40" fmla="*/ 0 h 32"/>
                  <a:gd name="T41" fmla="*/ 11 w 11"/>
                  <a:gd name="T42" fmla="*/ 32 h 3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1" h="32">
                    <a:moveTo>
                      <a:pt x="7" y="14"/>
                    </a:moveTo>
                    <a:lnTo>
                      <a:pt x="0" y="18"/>
                    </a:lnTo>
                    <a:lnTo>
                      <a:pt x="0" y="28"/>
                    </a:lnTo>
                    <a:lnTo>
                      <a:pt x="3" y="32"/>
                    </a:lnTo>
                    <a:lnTo>
                      <a:pt x="11" y="32"/>
                    </a:lnTo>
                    <a:lnTo>
                      <a:pt x="11" y="25"/>
                    </a:lnTo>
                    <a:lnTo>
                      <a:pt x="7" y="25"/>
                    </a:lnTo>
                    <a:lnTo>
                      <a:pt x="7" y="18"/>
                    </a:lnTo>
                    <a:lnTo>
                      <a:pt x="0" y="18"/>
                    </a:lnTo>
                    <a:lnTo>
                      <a:pt x="7" y="14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7" y="1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35" name="Freeform 270"/>
              <p:cNvSpPr>
                <a:spLocks/>
              </p:cNvSpPr>
              <p:nvPr/>
            </p:nvSpPr>
            <p:spPr bwMode="auto">
              <a:xfrm>
                <a:off x="2671" y="1701"/>
                <a:ext cx="18" cy="18"/>
              </a:xfrm>
              <a:custGeom>
                <a:avLst/>
                <a:gdLst>
                  <a:gd name="T0" fmla="*/ 11 w 18"/>
                  <a:gd name="T1" fmla="*/ 18 h 18"/>
                  <a:gd name="T2" fmla="*/ 14 w 18"/>
                  <a:gd name="T3" fmla="*/ 14 h 18"/>
                  <a:gd name="T4" fmla="*/ 7 w 18"/>
                  <a:gd name="T5" fmla="*/ 0 h 18"/>
                  <a:gd name="T6" fmla="*/ 0 w 18"/>
                  <a:gd name="T7" fmla="*/ 4 h 18"/>
                  <a:gd name="T8" fmla="*/ 7 w 18"/>
                  <a:gd name="T9" fmla="*/ 18 h 18"/>
                  <a:gd name="T10" fmla="*/ 11 w 18"/>
                  <a:gd name="T11" fmla="*/ 11 h 18"/>
                  <a:gd name="T12" fmla="*/ 11 w 18"/>
                  <a:gd name="T13" fmla="*/ 18 h 18"/>
                  <a:gd name="T14" fmla="*/ 18 w 18"/>
                  <a:gd name="T15" fmla="*/ 18 h 18"/>
                  <a:gd name="T16" fmla="*/ 14 w 18"/>
                  <a:gd name="T17" fmla="*/ 14 h 18"/>
                  <a:gd name="T18" fmla="*/ 11 w 18"/>
                  <a:gd name="T19" fmla="*/ 18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"/>
                  <a:gd name="T31" fmla="*/ 0 h 18"/>
                  <a:gd name="T32" fmla="*/ 18 w 18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" h="18">
                    <a:moveTo>
                      <a:pt x="11" y="18"/>
                    </a:moveTo>
                    <a:lnTo>
                      <a:pt x="14" y="14"/>
                    </a:lnTo>
                    <a:lnTo>
                      <a:pt x="7" y="0"/>
                    </a:lnTo>
                    <a:lnTo>
                      <a:pt x="0" y="4"/>
                    </a:lnTo>
                    <a:lnTo>
                      <a:pt x="7" y="18"/>
                    </a:lnTo>
                    <a:lnTo>
                      <a:pt x="11" y="11"/>
                    </a:lnTo>
                    <a:lnTo>
                      <a:pt x="11" y="18"/>
                    </a:lnTo>
                    <a:lnTo>
                      <a:pt x="18" y="18"/>
                    </a:lnTo>
                    <a:lnTo>
                      <a:pt x="14" y="14"/>
                    </a:lnTo>
                    <a:lnTo>
                      <a:pt x="11" y="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36" name="Freeform 271"/>
              <p:cNvSpPr>
                <a:spLocks/>
              </p:cNvSpPr>
              <p:nvPr/>
            </p:nvSpPr>
            <p:spPr bwMode="auto">
              <a:xfrm>
                <a:off x="2559" y="1723"/>
                <a:ext cx="69" cy="36"/>
              </a:xfrm>
              <a:custGeom>
                <a:avLst/>
                <a:gdLst>
                  <a:gd name="T0" fmla="*/ 0 w 69"/>
                  <a:gd name="T1" fmla="*/ 36 h 36"/>
                  <a:gd name="T2" fmla="*/ 0 w 69"/>
                  <a:gd name="T3" fmla="*/ 25 h 36"/>
                  <a:gd name="T4" fmla="*/ 15 w 69"/>
                  <a:gd name="T5" fmla="*/ 10 h 36"/>
                  <a:gd name="T6" fmla="*/ 22 w 69"/>
                  <a:gd name="T7" fmla="*/ 10 h 36"/>
                  <a:gd name="T8" fmla="*/ 29 w 69"/>
                  <a:gd name="T9" fmla="*/ 7 h 36"/>
                  <a:gd name="T10" fmla="*/ 36 w 69"/>
                  <a:gd name="T11" fmla="*/ 3 h 36"/>
                  <a:gd name="T12" fmla="*/ 43 w 69"/>
                  <a:gd name="T13" fmla="*/ 0 h 36"/>
                  <a:gd name="T14" fmla="*/ 69 w 69"/>
                  <a:gd name="T15" fmla="*/ 3 h 36"/>
                  <a:gd name="T16" fmla="*/ 0 w 69"/>
                  <a:gd name="T17" fmla="*/ 36 h 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9"/>
                  <a:gd name="T28" fmla="*/ 0 h 36"/>
                  <a:gd name="T29" fmla="*/ 69 w 69"/>
                  <a:gd name="T30" fmla="*/ 36 h 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9" h="36">
                    <a:moveTo>
                      <a:pt x="0" y="36"/>
                    </a:moveTo>
                    <a:lnTo>
                      <a:pt x="0" y="25"/>
                    </a:lnTo>
                    <a:lnTo>
                      <a:pt x="15" y="10"/>
                    </a:lnTo>
                    <a:lnTo>
                      <a:pt x="22" y="10"/>
                    </a:lnTo>
                    <a:lnTo>
                      <a:pt x="29" y="7"/>
                    </a:lnTo>
                    <a:lnTo>
                      <a:pt x="36" y="3"/>
                    </a:lnTo>
                    <a:lnTo>
                      <a:pt x="43" y="0"/>
                    </a:lnTo>
                    <a:lnTo>
                      <a:pt x="69" y="3"/>
                    </a:lnTo>
                    <a:lnTo>
                      <a:pt x="0" y="36"/>
                    </a:lnTo>
                    <a:close/>
                  </a:path>
                </a:pathLst>
              </a:custGeom>
              <a:solidFill>
                <a:srgbClr val="F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37" name="Freeform 272"/>
              <p:cNvSpPr>
                <a:spLocks/>
              </p:cNvSpPr>
              <p:nvPr/>
            </p:nvSpPr>
            <p:spPr bwMode="auto">
              <a:xfrm>
                <a:off x="2556" y="1719"/>
                <a:ext cx="50" cy="40"/>
              </a:xfrm>
              <a:custGeom>
                <a:avLst/>
                <a:gdLst>
                  <a:gd name="T0" fmla="*/ 46 w 50"/>
                  <a:gd name="T1" fmla="*/ 0 h 40"/>
                  <a:gd name="T2" fmla="*/ 39 w 50"/>
                  <a:gd name="T3" fmla="*/ 4 h 40"/>
                  <a:gd name="T4" fmla="*/ 32 w 50"/>
                  <a:gd name="T5" fmla="*/ 7 h 40"/>
                  <a:gd name="T6" fmla="*/ 25 w 50"/>
                  <a:gd name="T7" fmla="*/ 11 h 40"/>
                  <a:gd name="T8" fmla="*/ 18 w 50"/>
                  <a:gd name="T9" fmla="*/ 11 h 40"/>
                  <a:gd name="T10" fmla="*/ 10 w 50"/>
                  <a:gd name="T11" fmla="*/ 18 h 40"/>
                  <a:gd name="T12" fmla="*/ 3 w 50"/>
                  <a:gd name="T13" fmla="*/ 22 h 40"/>
                  <a:gd name="T14" fmla="*/ 0 w 50"/>
                  <a:gd name="T15" fmla="*/ 29 h 40"/>
                  <a:gd name="T16" fmla="*/ 0 w 50"/>
                  <a:gd name="T17" fmla="*/ 40 h 40"/>
                  <a:gd name="T18" fmla="*/ 7 w 50"/>
                  <a:gd name="T19" fmla="*/ 40 h 40"/>
                  <a:gd name="T20" fmla="*/ 7 w 50"/>
                  <a:gd name="T21" fmla="*/ 32 h 40"/>
                  <a:gd name="T22" fmla="*/ 10 w 50"/>
                  <a:gd name="T23" fmla="*/ 25 h 40"/>
                  <a:gd name="T24" fmla="*/ 14 w 50"/>
                  <a:gd name="T25" fmla="*/ 22 h 40"/>
                  <a:gd name="T26" fmla="*/ 21 w 50"/>
                  <a:gd name="T27" fmla="*/ 18 h 40"/>
                  <a:gd name="T28" fmla="*/ 28 w 50"/>
                  <a:gd name="T29" fmla="*/ 18 h 40"/>
                  <a:gd name="T30" fmla="*/ 36 w 50"/>
                  <a:gd name="T31" fmla="*/ 14 h 40"/>
                  <a:gd name="T32" fmla="*/ 43 w 50"/>
                  <a:gd name="T33" fmla="*/ 11 h 40"/>
                  <a:gd name="T34" fmla="*/ 50 w 50"/>
                  <a:gd name="T35" fmla="*/ 7 h 40"/>
                  <a:gd name="T36" fmla="*/ 46 w 50"/>
                  <a:gd name="T37" fmla="*/ 7 h 40"/>
                  <a:gd name="T38" fmla="*/ 46 w 50"/>
                  <a:gd name="T39" fmla="*/ 0 h 4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50"/>
                  <a:gd name="T61" fmla="*/ 0 h 40"/>
                  <a:gd name="T62" fmla="*/ 50 w 50"/>
                  <a:gd name="T63" fmla="*/ 40 h 40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50" h="40">
                    <a:moveTo>
                      <a:pt x="46" y="0"/>
                    </a:moveTo>
                    <a:lnTo>
                      <a:pt x="39" y="4"/>
                    </a:lnTo>
                    <a:lnTo>
                      <a:pt x="32" y="7"/>
                    </a:lnTo>
                    <a:lnTo>
                      <a:pt x="25" y="11"/>
                    </a:lnTo>
                    <a:lnTo>
                      <a:pt x="18" y="11"/>
                    </a:lnTo>
                    <a:lnTo>
                      <a:pt x="10" y="18"/>
                    </a:lnTo>
                    <a:lnTo>
                      <a:pt x="3" y="22"/>
                    </a:lnTo>
                    <a:lnTo>
                      <a:pt x="0" y="29"/>
                    </a:lnTo>
                    <a:lnTo>
                      <a:pt x="0" y="40"/>
                    </a:lnTo>
                    <a:lnTo>
                      <a:pt x="7" y="40"/>
                    </a:lnTo>
                    <a:lnTo>
                      <a:pt x="7" y="32"/>
                    </a:lnTo>
                    <a:lnTo>
                      <a:pt x="10" y="25"/>
                    </a:lnTo>
                    <a:lnTo>
                      <a:pt x="14" y="22"/>
                    </a:lnTo>
                    <a:lnTo>
                      <a:pt x="21" y="18"/>
                    </a:lnTo>
                    <a:lnTo>
                      <a:pt x="28" y="18"/>
                    </a:lnTo>
                    <a:lnTo>
                      <a:pt x="36" y="14"/>
                    </a:lnTo>
                    <a:lnTo>
                      <a:pt x="43" y="11"/>
                    </a:lnTo>
                    <a:lnTo>
                      <a:pt x="50" y="7"/>
                    </a:lnTo>
                    <a:lnTo>
                      <a:pt x="46" y="7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38" name="Freeform 273"/>
              <p:cNvSpPr>
                <a:spLocks/>
              </p:cNvSpPr>
              <p:nvPr/>
            </p:nvSpPr>
            <p:spPr bwMode="auto">
              <a:xfrm>
                <a:off x="2602" y="1719"/>
                <a:ext cx="40" cy="11"/>
              </a:xfrm>
              <a:custGeom>
                <a:avLst/>
                <a:gdLst>
                  <a:gd name="T0" fmla="*/ 26 w 40"/>
                  <a:gd name="T1" fmla="*/ 11 h 11"/>
                  <a:gd name="T2" fmla="*/ 26 w 40"/>
                  <a:gd name="T3" fmla="*/ 4 h 11"/>
                  <a:gd name="T4" fmla="*/ 0 w 40"/>
                  <a:gd name="T5" fmla="*/ 0 h 11"/>
                  <a:gd name="T6" fmla="*/ 0 w 40"/>
                  <a:gd name="T7" fmla="*/ 7 h 11"/>
                  <a:gd name="T8" fmla="*/ 26 w 40"/>
                  <a:gd name="T9" fmla="*/ 11 h 11"/>
                  <a:gd name="T10" fmla="*/ 26 w 40"/>
                  <a:gd name="T11" fmla="*/ 4 h 11"/>
                  <a:gd name="T12" fmla="*/ 26 w 40"/>
                  <a:gd name="T13" fmla="*/ 11 h 11"/>
                  <a:gd name="T14" fmla="*/ 40 w 40"/>
                  <a:gd name="T15" fmla="*/ 4 h 11"/>
                  <a:gd name="T16" fmla="*/ 26 w 40"/>
                  <a:gd name="T17" fmla="*/ 4 h 11"/>
                  <a:gd name="T18" fmla="*/ 26 w 40"/>
                  <a:gd name="T19" fmla="*/ 11 h 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0"/>
                  <a:gd name="T31" fmla="*/ 0 h 11"/>
                  <a:gd name="T32" fmla="*/ 40 w 40"/>
                  <a:gd name="T33" fmla="*/ 11 h 1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0" h="11">
                    <a:moveTo>
                      <a:pt x="26" y="11"/>
                    </a:moveTo>
                    <a:lnTo>
                      <a:pt x="26" y="4"/>
                    </a:lnTo>
                    <a:lnTo>
                      <a:pt x="0" y="0"/>
                    </a:lnTo>
                    <a:lnTo>
                      <a:pt x="0" y="7"/>
                    </a:lnTo>
                    <a:lnTo>
                      <a:pt x="26" y="11"/>
                    </a:lnTo>
                    <a:lnTo>
                      <a:pt x="26" y="4"/>
                    </a:lnTo>
                    <a:lnTo>
                      <a:pt x="26" y="11"/>
                    </a:lnTo>
                    <a:lnTo>
                      <a:pt x="40" y="4"/>
                    </a:lnTo>
                    <a:lnTo>
                      <a:pt x="26" y="4"/>
                    </a:lnTo>
                    <a:lnTo>
                      <a:pt x="26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39" name="Freeform 274"/>
              <p:cNvSpPr>
                <a:spLocks/>
              </p:cNvSpPr>
              <p:nvPr/>
            </p:nvSpPr>
            <p:spPr bwMode="auto">
              <a:xfrm>
                <a:off x="2556" y="1723"/>
                <a:ext cx="72" cy="39"/>
              </a:xfrm>
              <a:custGeom>
                <a:avLst/>
                <a:gdLst>
                  <a:gd name="T0" fmla="*/ 0 w 72"/>
                  <a:gd name="T1" fmla="*/ 36 h 39"/>
                  <a:gd name="T2" fmla="*/ 3 w 72"/>
                  <a:gd name="T3" fmla="*/ 36 h 39"/>
                  <a:gd name="T4" fmla="*/ 72 w 72"/>
                  <a:gd name="T5" fmla="*/ 7 h 39"/>
                  <a:gd name="T6" fmla="*/ 72 w 72"/>
                  <a:gd name="T7" fmla="*/ 0 h 39"/>
                  <a:gd name="T8" fmla="*/ 3 w 72"/>
                  <a:gd name="T9" fmla="*/ 32 h 39"/>
                  <a:gd name="T10" fmla="*/ 7 w 72"/>
                  <a:gd name="T11" fmla="*/ 36 h 39"/>
                  <a:gd name="T12" fmla="*/ 0 w 72"/>
                  <a:gd name="T13" fmla="*/ 36 h 39"/>
                  <a:gd name="T14" fmla="*/ 0 w 72"/>
                  <a:gd name="T15" fmla="*/ 39 h 39"/>
                  <a:gd name="T16" fmla="*/ 3 w 72"/>
                  <a:gd name="T17" fmla="*/ 36 h 39"/>
                  <a:gd name="T18" fmla="*/ 0 w 72"/>
                  <a:gd name="T19" fmla="*/ 36 h 3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72"/>
                  <a:gd name="T31" fmla="*/ 0 h 39"/>
                  <a:gd name="T32" fmla="*/ 72 w 72"/>
                  <a:gd name="T33" fmla="*/ 39 h 3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72" h="39">
                    <a:moveTo>
                      <a:pt x="0" y="36"/>
                    </a:moveTo>
                    <a:lnTo>
                      <a:pt x="3" y="36"/>
                    </a:lnTo>
                    <a:lnTo>
                      <a:pt x="72" y="7"/>
                    </a:lnTo>
                    <a:lnTo>
                      <a:pt x="72" y="0"/>
                    </a:lnTo>
                    <a:lnTo>
                      <a:pt x="3" y="32"/>
                    </a:lnTo>
                    <a:lnTo>
                      <a:pt x="7" y="36"/>
                    </a:lnTo>
                    <a:lnTo>
                      <a:pt x="0" y="36"/>
                    </a:lnTo>
                    <a:lnTo>
                      <a:pt x="0" y="39"/>
                    </a:lnTo>
                    <a:lnTo>
                      <a:pt x="3" y="36"/>
                    </a:lnTo>
                    <a:lnTo>
                      <a:pt x="0" y="3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40" name="Freeform 275"/>
              <p:cNvSpPr>
                <a:spLocks/>
              </p:cNvSpPr>
              <p:nvPr/>
            </p:nvSpPr>
            <p:spPr bwMode="auto">
              <a:xfrm>
                <a:off x="3113" y="1730"/>
                <a:ext cx="15" cy="14"/>
              </a:xfrm>
              <a:custGeom>
                <a:avLst/>
                <a:gdLst>
                  <a:gd name="T0" fmla="*/ 0 w 15"/>
                  <a:gd name="T1" fmla="*/ 0 h 14"/>
                  <a:gd name="T2" fmla="*/ 15 w 15"/>
                  <a:gd name="T3" fmla="*/ 14 h 14"/>
                  <a:gd name="T4" fmla="*/ 0 w 15"/>
                  <a:gd name="T5" fmla="*/ 0 h 14"/>
                  <a:gd name="T6" fmla="*/ 0 60000 65536"/>
                  <a:gd name="T7" fmla="*/ 0 60000 65536"/>
                  <a:gd name="T8" fmla="*/ 0 60000 65536"/>
                  <a:gd name="T9" fmla="*/ 0 w 15"/>
                  <a:gd name="T10" fmla="*/ 0 h 14"/>
                  <a:gd name="T11" fmla="*/ 15 w 15"/>
                  <a:gd name="T12" fmla="*/ 14 h 1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5" h="14">
                    <a:moveTo>
                      <a:pt x="0" y="0"/>
                    </a:moveTo>
                    <a:lnTo>
                      <a:pt x="15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41" name="Freeform 276"/>
              <p:cNvSpPr>
                <a:spLocks/>
              </p:cNvSpPr>
              <p:nvPr/>
            </p:nvSpPr>
            <p:spPr bwMode="auto">
              <a:xfrm>
                <a:off x="3110" y="1726"/>
                <a:ext cx="21" cy="22"/>
              </a:xfrm>
              <a:custGeom>
                <a:avLst/>
                <a:gdLst>
                  <a:gd name="T0" fmla="*/ 18 w 21"/>
                  <a:gd name="T1" fmla="*/ 22 h 22"/>
                  <a:gd name="T2" fmla="*/ 21 w 21"/>
                  <a:gd name="T3" fmla="*/ 18 h 22"/>
                  <a:gd name="T4" fmla="*/ 7 w 21"/>
                  <a:gd name="T5" fmla="*/ 0 h 22"/>
                  <a:gd name="T6" fmla="*/ 0 w 21"/>
                  <a:gd name="T7" fmla="*/ 7 h 22"/>
                  <a:gd name="T8" fmla="*/ 18 w 21"/>
                  <a:gd name="T9" fmla="*/ 22 h 22"/>
                  <a:gd name="T10" fmla="*/ 21 w 21"/>
                  <a:gd name="T11" fmla="*/ 18 h 22"/>
                  <a:gd name="T12" fmla="*/ 18 w 21"/>
                  <a:gd name="T13" fmla="*/ 22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1"/>
                  <a:gd name="T22" fmla="*/ 0 h 22"/>
                  <a:gd name="T23" fmla="*/ 21 w 21"/>
                  <a:gd name="T24" fmla="*/ 22 h 2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1" h="22">
                    <a:moveTo>
                      <a:pt x="18" y="22"/>
                    </a:moveTo>
                    <a:lnTo>
                      <a:pt x="21" y="18"/>
                    </a:lnTo>
                    <a:lnTo>
                      <a:pt x="7" y="0"/>
                    </a:lnTo>
                    <a:lnTo>
                      <a:pt x="0" y="7"/>
                    </a:lnTo>
                    <a:lnTo>
                      <a:pt x="18" y="22"/>
                    </a:lnTo>
                    <a:lnTo>
                      <a:pt x="21" y="18"/>
                    </a:lnTo>
                    <a:lnTo>
                      <a:pt x="18" y="2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42" name="Freeform 277"/>
              <p:cNvSpPr>
                <a:spLocks/>
              </p:cNvSpPr>
              <p:nvPr/>
            </p:nvSpPr>
            <p:spPr bwMode="auto">
              <a:xfrm>
                <a:off x="3110" y="1726"/>
                <a:ext cx="21" cy="22"/>
              </a:xfrm>
              <a:custGeom>
                <a:avLst/>
                <a:gdLst>
                  <a:gd name="T0" fmla="*/ 7 w 21"/>
                  <a:gd name="T1" fmla="*/ 0 h 22"/>
                  <a:gd name="T2" fmla="*/ 0 w 21"/>
                  <a:gd name="T3" fmla="*/ 7 h 22"/>
                  <a:gd name="T4" fmla="*/ 18 w 21"/>
                  <a:gd name="T5" fmla="*/ 22 h 22"/>
                  <a:gd name="T6" fmla="*/ 21 w 21"/>
                  <a:gd name="T7" fmla="*/ 18 h 22"/>
                  <a:gd name="T8" fmla="*/ 7 w 21"/>
                  <a:gd name="T9" fmla="*/ 0 h 22"/>
                  <a:gd name="T10" fmla="*/ 0 w 21"/>
                  <a:gd name="T11" fmla="*/ 7 h 22"/>
                  <a:gd name="T12" fmla="*/ 7 w 21"/>
                  <a:gd name="T13" fmla="*/ 0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1"/>
                  <a:gd name="T22" fmla="*/ 0 h 22"/>
                  <a:gd name="T23" fmla="*/ 21 w 21"/>
                  <a:gd name="T24" fmla="*/ 22 h 2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1" h="22">
                    <a:moveTo>
                      <a:pt x="7" y="0"/>
                    </a:moveTo>
                    <a:lnTo>
                      <a:pt x="0" y="7"/>
                    </a:lnTo>
                    <a:lnTo>
                      <a:pt x="18" y="22"/>
                    </a:lnTo>
                    <a:lnTo>
                      <a:pt x="21" y="18"/>
                    </a:lnTo>
                    <a:lnTo>
                      <a:pt x="7" y="0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43" name="Freeform 278"/>
              <p:cNvSpPr>
                <a:spLocks/>
              </p:cNvSpPr>
              <p:nvPr/>
            </p:nvSpPr>
            <p:spPr bwMode="auto">
              <a:xfrm>
                <a:off x="2559" y="1737"/>
                <a:ext cx="162" cy="144"/>
              </a:xfrm>
              <a:custGeom>
                <a:avLst/>
                <a:gdLst>
                  <a:gd name="T0" fmla="*/ 155 w 162"/>
                  <a:gd name="T1" fmla="*/ 58 h 144"/>
                  <a:gd name="T2" fmla="*/ 162 w 162"/>
                  <a:gd name="T3" fmla="*/ 58 h 144"/>
                  <a:gd name="T4" fmla="*/ 159 w 162"/>
                  <a:gd name="T5" fmla="*/ 65 h 144"/>
                  <a:gd name="T6" fmla="*/ 155 w 162"/>
                  <a:gd name="T7" fmla="*/ 76 h 144"/>
                  <a:gd name="T8" fmla="*/ 151 w 162"/>
                  <a:gd name="T9" fmla="*/ 83 h 144"/>
                  <a:gd name="T10" fmla="*/ 151 w 162"/>
                  <a:gd name="T11" fmla="*/ 90 h 144"/>
                  <a:gd name="T12" fmla="*/ 148 w 162"/>
                  <a:gd name="T13" fmla="*/ 101 h 144"/>
                  <a:gd name="T14" fmla="*/ 144 w 162"/>
                  <a:gd name="T15" fmla="*/ 108 h 144"/>
                  <a:gd name="T16" fmla="*/ 141 w 162"/>
                  <a:gd name="T17" fmla="*/ 115 h 144"/>
                  <a:gd name="T18" fmla="*/ 137 w 162"/>
                  <a:gd name="T19" fmla="*/ 122 h 144"/>
                  <a:gd name="T20" fmla="*/ 126 w 162"/>
                  <a:gd name="T21" fmla="*/ 126 h 144"/>
                  <a:gd name="T22" fmla="*/ 115 w 162"/>
                  <a:gd name="T23" fmla="*/ 133 h 144"/>
                  <a:gd name="T24" fmla="*/ 108 w 162"/>
                  <a:gd name="T25" fmla="*/ 137 h 144"/>
                  <a:gd name="T26" fmla="*/ 97 w 162"/>
                  <a:gd name="T27" fmla="*/ 140 h 144"/>
                  <a:gd name="T28" fmla="*/ 87 w 162"/>
                  <a:gd name="T29" fmla="*/ 140 h 144"/>
                  <a:gd name="T30" fmla="*/ 76 w 162"/>
                  <a:gd name="T31" fmla="*/ 144 h 144"/>
                  <a:gd name="T32" fmla="*/ 54 w 162"/>
                  <a:gd name="T33" fmla="*/ 144 h 144"/>
                  <a:gd name="T34" fmla="*/ 47 w 162"/>
                  <a:gd name="T35" fmla="*/ 140 h 144"/>
                  <a:gd name="T36" fmla="*/ 36 w 162"/>
                  <a:gd name="T37" fmla="*/ 137 h 144"/>
                  <a:gd name="T38" fmla="*/ 29 w 162"/>
                  <a:gd name="T39" fmla="*/ 130 h 144"/>
                  <a:gd name="T40" fmla="*/ 22 w 162"/>
                  <a:gd name="T41" fmla="*/ 126 h 144"/>
                  <a:gd name="T42" fmla="*/ 15 w 162"/>
                  <a:gd name="T43" fmla="*/ 119 h 144"/>
                  <a:gd name="T44" fmla="*/ 11 w 162"/>
                  <a:gd name="T45" fmla="*/ 112 h 144"/>
                  <a:gd name="T46" fmla="*/ 4 w 162"/>
                  <a:gd name="T47" fmla="*/ 104 h 144"/>
                  <a:gd name="T48" fmla="*/ 0 w 162"/>
                  <a:gd name="T49" fmla="*/ 94 h 144"/>
                  <a:gd name="T50" fmla="*/ 4 w 162"/>
                  <a:gd name="T51" fmla="*/ 86 h 144"/>
                  <a:gd name="T52" fmla="*/ 0 w 162"/>
                  <a:gd name="T53" fmla="*/ 76 h 144"/>
                  <a:gd name="T54" fmla="*/ 0 w 162"/>
                  <a:gd name="T55" fmla="*/ 58 h 144"/>
                  <a:gd name="T56" fmla="*/ 4 w 162"/>
                  <a:gd name="T57" fmla="*/ 47 h 144"/>
                  <a:gd name="T58" fmla="*/ 15 w 162"/>
                  <a:gd name="T59" fmla="*/ 36 h 144"/>
                  <a:gd name="T60" fmla="*/ 25 w 162"/>
                  <a:gd name="T61" fmla="*/ 32 h 144"/>
                  <a:gd name="T62" fmla="*/ 33 w 162"/>
                  <a:gd name="T63" fmla="*/ 32 h 144"/>
                  <a:gd name="T64" fmla="*/ 36 w 162"/>
                  <a:gd name="T65" fmla="*/ 29 h 144"/>
                  <a:gd name="T66" fmla="*/ 43 w 162"/>
                  <a:gd name="T67" fmla="*/ 25 h 144"/>
                  <a:gd name="T68" fmla="*/ 47 w 162"/>
                  <a:gd name="T69" fmla="*/ 25 h 144"/>
                  <a:gd name="T70" fmla="*/ 54 w 162"/>
                  <a:gd name="T71" fmla="*/ 22 h 144"/>
                  <a:gd name="T72" fmla="*/ 58 w 162"/>
                  <a:gd name="T73" fmla="*/ 22 h 144"/>
                  <a:gd name="T74" fmla="*/ 65 w 162"/>
                  <a:gd name="T75" fmla="*/ 18 h 144"/>
                  <a:gd name="T76" fmla="*/ 72 w 162"/>
                  <a:gd name="T77" fmla="*/ 14 h 144"/>
                  <a:gd name="T78" fmla="*/ 76 w 162"/>
                  <a:gd name="T79" fmla="*/ 11 h 144"/>
                  <a:gd name="T80" fmla="*/ 83 w 162"/>
                  <a:gd name="T81" fmla="*/ 11 h 144"/>
                  <a:gd name="T82" fmla="*/ 90 w 162"/>
                  <a:gd name="T83" fmla="*/ 7 h 144"/>
                  <a:gd name="T84" fmla="*/ 94 w 162"/>
                  <a:gd name="T85" fmla="*/ 7 h 144"/>
                  <a:gd name="T86" fmla="*/ 101 w 162"/>
                  <a:gd name="T87" fmla="*/ 4 h 144"/>
                  <a:gd name="T88" fmla="*/ 105 w 162"/>
                  <a:gd name="T89" fmla="*/ 4 h 144"/>
                  <a:gd name="T90" fmla="*/ 112 w 162"/>
                  <a:gd name="T91" fmla="*/ 0 h 144"/>
                  <a:gd name="T92" fmla="*/ 119 w 162"/>
                  <a:gd name="T93" fmla="*/ 0 h 144"/>
                  <a:gd name="T94" fmla="*/ 126 w 162"/>
                  <a:gd name="T95" fmla="*/ 7 h 144"/>
                  <a:gd name="T96" fmla="*/ 133 w 162"/>
                  <a:gd name="T97" fmla="*/ 11 h 144"/>
                  <a:gd name="T98" fmla="*/ 137 w 162"/>
                  <a:gd name="T99" fmla="*/ 18 h 144"/>
                  <a:gd name="T100" fmla="*/ 141 w 162"/>
                  <a:gd name="T101" fmla="*/ 25 h 144"/>
                  <a:gd name="T102" fmla="*/ 144 w 162"/>
                  <a:gd name="T103" fmla="*/ 36 h 144"/>
                  <a:gd name="T104" fmla="*/ 148 w 162"/>
                  <a:gd name="T105" fmla="*/ 43 h 144"/>
                  <a:gd name="T106" fmla="*/ 151 w 162"/>
                  <a:gd name="T107" fmla="*/ 50 h 144"/>
                  <a:gd name="T108" fmla="*/ 155 w 162"/>
                  <a:gd name="T109" fmla="*/ 58 h 144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2"/>
                  <a:gd name="T166" fmla="*/ 0 h 144"/>
                  <a:gd name="T167" fmla="*/ 162 w 162"/>
                  <a:gd name="T168" fmla="*/ 144 h 144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2" h="144">
                    <a:moveTo>
                      <a:pt x="155" y="58"/>
                    </a:moveTo>
                    <a:lnTo>
                      <a:pt x="162" y="58"/>
                    </a:lnTo>
                    <a:lnTo>
                      <a:pt x="159" y="65"/>
                    </a:lnTo>
                    <a:lnTo>
                      <a:pt x="155" y="76"/>
                    </a:lnTo>
                    <a:lnTo>
                      <a:pt x="151" y="83"/>
                    </a:lnTo>
                    <a:lnTo>
                      <a:pt x="151" y="90"/>
                    </a:lnTo>
                    <a:lnTo>
                      <a:pt x="148" y="101"/>
                    </a:lnTo>
                    <a:lnTo>
                      <a:pt x="144" y="108"/>
                    </a:lnTo>
                    <a:lnTo>
                      <a:pt x="141" y="115"/>
                    </a:lnTo>
                    <a:lnTo>
                      <a:pt x="137" y="122"/>
                    </a:lnTo>
                    <a:lnTo>
                      <a:pt x="126" y="126"/>
                    </a:lnTo>
                    <a:lnTo>
                      <a:pt x="115" y="133"/>
                    </a:lnTo>
                    <a:lnTo>
                      <a:pt x="108" y="137"/>
                    </a:lnTo>
                    <a:lnTo>
                      <a:pt x="97" y="140"/>
                    </a:lnTo>
                    <a:lnTo>
                      <a:pt x="87" y="140"/>
                    </a:lnTo>
                    <a:lnTo>
                      <a:pt x="76" y="144"/>
                    </a:lnTo>
                    <a:lnTo>
                      <a:pt x="54" y="144"/>
                    </a:lnTo>
                    <a:lnTo>
                      <a:pt x="47" y="140"/>
                    </a:lnTo>
                    <a:lnTo>
                      <a:pt x="36" y="137"/>
                    </a:lnTo>
                    <a:lnTo>
                      <a:pt x="29" y="130"/>
                    </a:lnTo>
                    <a:lnTo>
                      <a:pt x="22" y="126"/>
                    </a:lnTo>
                    <a:lnTo>
                      <a:pt x="15" y="119"/>
                    </a:lnTo>
                    <a:lnTo>
                      <a:pt x="11" y="112"/>
                    </a:lnTo>
                    <a:lnTo>
                      <a:pt x="4" y="104"/>
                    </a:lnTo>
                    <a:lnTo>
                      <a:pt x="0" y="94"/>
                    </a:lnTo>
                    <a:lnTo>
                      <a:pt x="4" y="86"/>
                    </a:lnTo>
                    <a:lnTo>
                      <a:pt x="0" y="76"/>
                    </a:lnTo>
                    <a:lnTo>
                      <a:pt x="0" y="58"/>
                    </a:lnTo>
                    <a:lnTo>
                      <a:pt x="4" y="47"/>
                    </a:lnTo>
                    <a:lnTo>
                      <a:pt x="15" y="36"/>
                    </a:lnTo>
                    <a:lnTo>
                      <a:pt x="25" y="32"/>
                    </a:lnTo>
                    <a:lnTo>
                      <a:pt x="33" y="32"/>
                    </a:lnTo>
                    <a:lnTo>
                      <a:pt x="36" y="29"/>
                    </a:lnTo>
                    <a:lnTo>
                      <a:pt x="43" y="25"/>
                    </a:lnTo>
                    <a:lnTo>
                      <a:pt x="47" y="25"/>
                    </a:lnTo>
                    <a:lnTo>
                      <a:pt x="54" y="22"/>
                    </a:lnTo>
                    <a:lnTo>
                      <a:pt x="58" y="22"/>
                    </a:lnTo>
                    <a:lnTo>
                      <a:pt x="65" y="18"/>
                    </a:lnTo>
                    <a:lnTo>
                      <a:pt x="72" y="14"/>
                    </a:lnTo>
                    <a:lnTo>
                      <a:pt x="76" y="11"/>
                    </a:lnTo>
                    <a:lnTo>
                      <a:pt x="83" y="11"/>
                    </a:lnTo>
                    <a:lnTo>
                      <a:pt x="90" y="7"/>
                    </a:lnTo>
                    <a:lnTo>
                      <a:pt x="94" y="7"/>
                    </a:lnTo>
                    <a:lnTo>
                      <a:pt x="101" y="4"/>
                    </a:lnTo>
                    <a:lnTo>
                      <a:pt x="105" y="4"/>
                    </a:lnTo>
                    <a:lnTo>
                      <a:pt x="112" y="0"/>
                    </a:lnTo>
                    <a:lnTo>
                      <a:pt x="119" y="0"/>
                    </a:lnTo>
                    <a:lnTo>
                      <a:pt x="126" y="7"/>
                    </a:lnTo>
                    <a:lnTo>
                      <a:pt x="133" y="11"/>
                    </a:lnTo>
                    <a:lnTo>
                      <a:pt x="137" y="18"/>
                    </a:lnTo>
                    <a:lnTo>
                      <a:pt x="141" y="25"/>
                    </a:lnTo>
                    <a:lnTo>
                      <a:pt x="144" y="36"/>
                    </a:lnTo>
                    <a:lnTo>
                      <a:pt x="148" y="43"/>
                    </a:lnTo>
                    <a:lnTo>
                      <a:pt x="151" y="50"/>
                    </a:lnTo>
                    <a:lnTo>
                      <a:pt x="155" y="58"/>
                    </a:lnTo>
                    <a:close/>
                  </a:path>
                </a:pathLst>
              </a:custGeom>
              <a:solidFill>
                <a:srgbClr val="B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44" name="Freeform 279"/>
              <p:cNvSpPr>
                <a:spLocks/>
              </p:cNvSpPr>
              <p:nvPr/>
            </p:nvSpPr>
            <p:spPr bwMode="auto">
              <a:xfrm>
                <a:off x="2714" y="1791"/>
                <a:ext cx="11" cy="7"/>
              </a:xfrm>
              <a:custGeom>
                <a:avLst/>
                <a:gdLst>
                  <a:gd name="T0" fmla="*/ 11 w 11"/>
                  <a:gd name="T1" fmla="*/ 7 h 7"/>
                  <a:gd name="T2" fmla="*/ 7 w 11"/>
                  <a:gd name="T3" fmla="*/ 0 h 7"/>
                  <a:gd name="T4" fmla="*/ 0 w 11"/>
                  <a:gd name="T5" fmla="*/ 0 h 7"/>
                  <a:gd name="T6" fmla="*/ 0 w 11"/>
                  <a:gd name="T7" fmla="*/ 7 h 7"/>
                  <a:gd name="T8" fmla="*/ 7 w 11"/>
                  <a:gd name="T9" fmla="*/ 7 h 7"/>
                  <a:gd name="T10" fmla="*/ 4 w 11"/>
                  <a:gd name="T11" fmla="*/ 4 h 7"/>
                  <a:gd name="T12" fmla="*/ 11 w 11"/>
                  <a:gd name="T13" fmla="*/ 7 h 7"/>
                  <a:gd name="T14" fmla="*/ 11 w 11"/>
                  <a:gd name="T15" fmla="*/ 0 h 7"/>
                  <a:gd name="T16" fmla="*/ 7 w 11"/>
                  <a:gd name="T17" fmla="*/ 0 h 7"/>
                  <a:gd name="T18" fmla="*/ 11 w 11"/>
                  <a:gd name="T19" fmla="*/ 7 h 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1"/>
                  <a:gd name="T31" fmla="*/ 0 h 7"/>
                  <a:gd name="T32" fmla="*/ 11 w 11"/>
                  <a:gd name="T33" fmla="*/ 7 h 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1" h="7">
                    <a:moveTo>
                      <a:pt x="11" y="7"/>
                    </a:moveTo>
                    <a:lnTo>
                      <a:pt x="7" y="0"/>
                    </a:lnTo>
                    <a:lnTo>
                      <a:pt x="0" y="0"/>
                    </a:lnTo>
                    <a:lnTo>
                      <a:pt x="0" y="7"/>
                    </a:lnTo>
                    <a:lnTo>
                      <a:pt x="7" y="7"/>
                    </a:lnTo>
                    <a:lnTo>
                      <a:pt x="4" y="4"/>
                    </a:lnTo>
                    <a:lnTo>
                      <a:pt x="11" y="7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11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45" name="Freeform 280"/>
              <p:cNvSpPr>
                <a:spLocks/>
              </p:cNvSpPr>
              <p:nvPr/>
            </p:nvSpPr>
            <p:spPr bwMode="auto">
              <a:xfrm>
                <a:off x="2692" y="1795"/>
                <a:ext cx="33" cy="68"/>
              </a:xfrm>
              <a:custGeom>
                <a:avLst/>
                <a:gdLst>
                  <a:gd name="T0" fmla="*/ 4 w 33"/>
                  <a:gd name="T1" fmla="*/ 68 h 68"/>
                  <a:gd name="T2" fmla="*/ 8 w 33"/>
                  <a:gd name="T3" fmla="*/ 68 h 68"/>
                  <a:gd name="T4" fmla="*/ 11 w 33"/>
                  <a:gd name="T5" fmla="*/ 61 h 68"/>
                  <a:gd name="T6" fmla="*/ 15 w 33"/>
                  <a:gd name="T7" fmla="*/ 50 h 68"/>
                  <a:gd name="T8" fmla="*/ 18 w 33"/>
                  <a:gd name="T9" fmla="*/ 43 h 68"/>
                  <a:gd name="T10" fmla="*/ 18 w 33"/>
                  <a:gd name="T11" fmla="*/ 36 h 68"/>
                  <a:gd name="T12" fmla="*/ 22 w 33"/>
                  <a:gd name="T13" fmla="*/ 25 h 68"/>
                  <a:gd name="T14" fmla="*/ 26 w 33"/>
                  <a:gd name="T15" fmla="*/ 18 h 68"/>
                  <a:gd name="T16" fmla="*/ 29 w 33"/>
                  <a:gd name="T17" fmla="*/ 10 h 68"/>
                  <a:gd name="T18" fmla="*/ 33 w 33"/>
                  <a:gd name="T19" fmla="*/ 3 h 68"/>
                  <a:gd name="T20" fmla="*/ 26 w 33"/>
                  <a:gd name="T21" fmla="*/ 0 h 68"/>
                  <a:gd name="T22" fmla="*/ 22 w 33"/>
                  <a:gd name="T23" fmla="*/ 7 h 68"/>
                  <a:gd name="T24" fmla="*/ 18 w 33"/>
                  <a:gd name="T25" fmla="*/ 14 h 68"/>
                  <a:gd name="T26" fmla="*/ 15 w 33"/>
                  <a:gd name="T27" fmla="*/ 25 h 68"/>
                  <a:gd name="T28" fmla="*/ 15 w 33"/>
                  <a:gd name="T29" fmla="*/ 32 h 68"/>
                  <a:gd name="T30" fmla="*/ 11 w 33"/>
                  <a:gd name="T31" fmla="*/ 39 h 68"/>
                  <a:gd name="T32" fmla="*/ 8 w 33"/>
                  <a:gd name="T33" fmla="*/ 46 h 68"/>
                  <a:gd name="T34" fmla="*/ 4 w 33"/>
                  <a:gd name="T35" fmla="*/ 57 h 68"/>
                  <a:gd name="T36" fmla="*/ 0 w 33"/>
                  <a:gd name="T37" fmla="*/ 64 h 68"/>
                  <a:gd name="T38" fmla="*/ 0 w 33"/>
                  <a:gd name="T39" fmla="*/ 61 h 68"/>
                  <a:gd name="T40" fmla="*/ 4 w 33"/>
                  <a:gd name="T41" fmla="*/ 68 h 68"/>
                  <a:gd name="T42" fmla="*/ 8 w 33"/>
                  <a:gd name="T43" fmla="*/ 68 h 68"/>
                  <a:gd name="T44" fmla="*/ 4 w 33"/>
                  <a:gd name="T45" fmla="*/ 68 h 68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33"/>
                  <a:gd name="T70" fmla="*/ 0 h 68"/>
                  <a:gd name="T71" fmla="*/ 33 w 33"/>
                  <a:gd name="T72" fmla="*/ 68 h 68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33" h="68">
                    <a:moveTo>
                      <a:pt x="4" y="68"/>
                    </a:moveTo>
                    <a:lnTo>
                      <a:pt x="8" y="68"/>
                    </a:lnTo>
                    <a:lnTo>
                      <a:pt x="11" y="61"/>
                    </a:lnTo>
                    <a:lnTo>
                      <a:pt x="15" y="50"/>
                    </a:lnTo>
                    <a:lnTo>
                      <a:pt x="18" y="43"/>
                    </a:lnTo>
                    <a:lnTo>
                      <a:pt x="18" y="36"/>
                    </a:lnTo>
                    <a:lnTo>
                      <a:pt x="22" y="25"/>
                    </a:lnTo>
                    <a:lnTo>
                      <a:pt x="26" y="18"/>
                    </a:lnTo>
                    <a:lnTo>
                      <a:pt x="29" y="10"/>
                    </a:lnTo>
                    <a:lnTo>
                      <a:pt x="33" y="3"/>
                    </a:lnTo>
                    <a:lnTo>
                      <a:pt x="26" y="0"/>
                    </a:lnTo>
                    <a:lnTo>
                      <a:pt x="22" y="7"/>
                    </a:lnTo>
                    <a:lnTo>
                      <a:pt x="18" y="14"/>
                    </a:lnTo>
                    <a:lnTo>
                      <a:pt x="15" y="25"/>
                    </a:lnTo>
                    <a:lnTo>
                      <a:pt x="15" y="32"/>
                    </a:lnTo>
                    <a:lnTo>
                      <a:pt x="11" y="39"/>
                    </a:lnTo>
                    <a:lnTo>
                      <a:pt x="8" y="46"/>
                    </a:lnTo>
                    <a:lnTo>
                      <a:pt x="4" y="57"/>
                    </a:lnTo>
                    <a:lnTo>
                      <a:pt x="0" y="64"/>
                    </a:lnTo>
                    <a:lnTo>
                      <a:pt x="0" y="61"/>
                    </a:lnTo>
                    <a:lnTo>
                      <a:pt x="4" y="68"/>
                    </a:lnTo>
                    <a:lnTo>
                      <a:pt x="8" y="68"/>
                    </a:lnTo>
                    <a:lnTo>
                      <a:pt x="4" y="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46" name="Freeform 281"/>
              <p:cNvSpPr>
                <a:spLocks/>
              </p:cNvSpPr>
              <p:nvPr/>
            </p:nvSpPr>
            <p:spPr bwMode="auto">
              <a:xfrm>
                <a:off x="2610" y="1856"/>
                <a:ext cx="86" cy="29"/>
              </a:xfrm>
              <a:custGeom>
                <a:avLst/>
                <a:gdLst>
                  <a:gd name="T0" fmla="*/ 0 w 86"/>
                  <a:gd name="T1" fmla="*/ 29 h 29"/>
                  <a:gd name="T2" fmla="*/ 36 w 86"/>
                  <a:gd name="T3" fmla="*/ 29 h 29"/>
                  <a:gd name="T4" fmla="*/ 46 w 86"/>
                  <a:gd name="T5" fmla="*/ 25 h 29"/>
                  <a:gd name="T6" fmla="*/ 57 w 86"/>
                  <a:gd name="T7" fmla="*/ 21 h 29"/>
                  <a:gd name="T8" fmla="*/ 68 w 86"/>
                  <a:gd name="T9" fmla="*/ 18 h 29"/>
                  <a:gd name="T10" fmla="*/ 79 w 86"/>
                  <a:gd name="T11" fmla="*/ 11 h 29"/>
                  <a:gd name="T12" fmla="*/ 86 w 86"/>
                  <a:gd name="T13" fmla="*/ 7 h 29"/>
                  <a:gd name="T14" fmla="*/ 82 w 86"/>
                  <a:gd name="T15" fmla="*/ 0 h 29"/>
                  <a:gd name="T16" fmla="*/ 75 w 86"/>
                  <a:gd name="T17" fmla="*/ 3 h 29"/>
                  <a:gd name="T18" fmla="*/ 64 w 86"/>
                  <a:gd name="T19" fmla="*/ 11 h 29"/>
                  <a:gd name="T20" fmla="*/ 54 w 86"/>
                  <a:gd name="T21" fmla="*/ 14 h 29"/>
                  <a:gd name="T22" fmla="*/ 43 w 86"/>
                  <a:gd name="T23" fmla="*/ 18 h 29"/>
                  <a:gd name="T24" fmla="*/ 36 w 86"/>
                  <a:gd name="T25" fmla="*/ 21 h 29"/>
                  <a:gd name="T26" fmla="*/ 3 w 86"/>
                  <a:gd name="T27" fmla="*/ 21 h 29"/>
                  <a:gd name="T28" fmla="*/ 0 w 86"/>
                  <a:gd name="T29" fmla="*/ 29 h 29"/>
                  <a:gd name="T30" fmla="*/ 3 w 86"/>
                  <a:gd name="T31" fmla="*/ 29 h 29"/>
                  <a:gd name="T32" fmla="*/ 0 w 86"/>
                  <a:gd name="T33" fmla="*/ 29 h 2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86"/>
                  <a:gd name="T52" fmla="*/ 0 h 29"/>
                  <a:gd name="T53" fmla="*/ 86 w 86"/>
                  <a:gd name="T54" fmla="*/ 29 h 2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86" h="29">
                    <a:moveTo>
                      <a:pt x="0" y="29"/>
                    </a:moveTo>
                    <a:lnTo>
                      <a:pt x="36" y="29"/>
                    </a:lnTo>
                    <a:lnTo>
                      <a:pt x="46" y="25"/>
                    </a:lnTo>
                    <a:lnTo>
                      <a:pt x="57" y="21"/>
                    </a:lnTo>
                    <a:lnTo>
                      <a:pt x="68" y="18"/>
                    </a:lnTo>
                    <a:lnTo>
                      <a:pt x="79" y="11"/>
                    </a:lnTo>
                    <a:lnTo>
                      <a:pt x="86" y="7"/>
                    </a:lnTo>
                    <a:lnTo>
                      <a:pt x="82" y="0"/>
                    </a:lnTo>
                    <a:lnTo>
                      <a:pt x="75" y="3"/>
                    </a:lnTo>
                    <a:lnTo>
                      <a:pt x="64" y="11"/>
                    </a:lnTo>
                    <a:lnTo>
                      <a:pt x="54" y="14"/>
                    </a:lnTo>
                    <a:lnTo>
                      <a:pt x="43" y="18"/>
                    </a:lnTo>
                    <a:lnTo>
                      <a:pt x="36" y="21"/>
                    </a:lnTo>
                    <a:lnTo>
                      <a:pt x="3" y="21"/>
                    </a:lnTo>
                    <a:lnTo>
                      <a:pt x="0" y="29"/>
                    </a:lnTo>
                    <a:lnTo>
                      <a:pt x="3" y="29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47" name="Freeform 282"/>
              <p:cNvSpPr>
                <a:spLocks/>
              </p:cNvSpPr>
              <p:nvPr/>
            </p:nvSpPr>
            <p:spPr bwMode="auto">
              <a:xfrm>
                <a:off x="2556" y="1831"/>
                <a:ext cx="57" cy="54"/>
              </a:xfrm>
              <a:custGeom>
                <a:avLst/>
                <a:gdLst>
                  <a:gd name="T0" fmla="*/ 0 w 57"/>
                  <a:gd name="T1" fmla="*/ 0 h 54"/>
                  <a:gd name="T2" fmla="*/ 0 w 57"/>
                  <a:gd name="T3" fmla="*/ 3 h 54"/>
                  <a:gd name="T4" fmla="*/ 3 w 57"/>
                  <a:gd name="T5" fmla="*/ 10 h 54"/>
                  <a:gd name="T6" fmla="*/ 10 w 57"/>
                  <a:gd name="T7" fmla="*/ 21 h 54"/>
                  <a:gd name="T8" fmla="*/ 14 w 57"/>
                  <a:gd name="T9" fmla="*/ 28 h 54"/>
                  <a:gd name="T10" fmla="*/ 21 w 57"/>
                  <a:gd name="T11" fmla="*/ 32 h 54"/>
                  <a:gd name="T12" fmla="*/ 32 w 57"/>
                  <a:gd name="T13" fmla="*/ 39 h 54"/>
                  <a:gd name="T14" fmla="*/ 39 w 57"/>
                  <a:gd name="T15" fmla="*/ 43 h 54"/>
                  <a:gd name="T16" fmla="*/ 46 w 57"/>
                  <a:gd name="T17" fmla="*/ 50 h 54"/>
                  <a:gd name="T18" fmla="*/ 54 w 57"/>
                  <a:gd name="T19" fmla="*/ 54 h 54"/>
                  <a:gd name="T20" fmla="*/ 57 w 57"/>
                  <a:gd name="T21" fmla="*/ 46 h 54"/>
                  <a:gd name="T22" fmla="*/ 50 w 57"/>
                  <a:gd name="T23" fmla="*/ 43 h 54"/>
                  <a:gd name="T24" fmla="*/ 43 w 57"/>
                  <a:gd name="T25" fmla="*/ 39 h 54"/>
                  <a:gd name="T26" fmla="*/ 36 w 57"/>
                  <a:gd name="T27" fmla="*/ 32 h 54"/>
                  <a:gd name="T28" fmla="*/ 28 w 57"/>
                  <a:gd name="T29" fmla="*/ 28 h 54"/>
                  <a:gd name="T30" fmla="*/ 21 w 57"/>
                  <a:gd name="T31" fmla="*/ 21 h 54"/>
                  <a:gd name="T32" fmla="*/ 14 w 57"/>
                  <a:gd name="T33" fmla="*/ 18 h 54"/>
                  <a:gd name="T34" fmla="*/ 14 w 57"/>
                  <a:gd name="T35" fmla="*/ 7 h 54"/>
                  <a:gd name="T36" fmla="*/ 7 w 57"/>
                  <a:gd name="T37" fmla="*/ 0 h 54"/>
                  <a:gd name="T38" fmla="*/ 0 w 57"/>
                  <a:gd name="T39" fmla="*/ 0 h 54"/>
                  <a:gd name="T40" fmla="*/ 0 w 57"/>
                  <a:gd name="T41" fmla="*/ 3 h 54"/>
                  <a:gd name="T42" fmla="*/ 0 w 57"/>
                  <a:gd name="T43" fmla="*/ 0 h 5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57"/>
                  <a:gd name="T67" fmla="*/ 0 h 54"/>
                  <a:gd name="T68" fmla="*/ 57 w 57"/>
                  <a:gd name="T69" fmla="*/ 54 h 5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57" h="54">
                    <a:moveTo>
                      <a:pt x="0" y="0"/>
                    </a:moveTo>
                    <a:lnTo>
                      <a:pt x="0" y="3"/>
                    </a:lnTo>
                    <a:lnTo>
                      <a:pt x="3" y="10"/>
                    </a:lnTo>
                    <a:lnTo>
                      <a:pt x="10" y="21"/>
                    </a:lnTo>
                    <a:lnTo>
                      <a:pt x="14" y="28"/>
                    </a:lnTo>
                    <a:lnTo>
                      <a:pt x="21" y="32"/>
                    </a:lnTo>
                    <a:lnTo>
                      <a:pt x="32" y="39"/>
                    </a:lnTo>
                    <a:lnTo>
                      <a:pt x="39" y="43"/>
                    </a:lnTo>
                    <a:lnTo>
                      <a:pt x="46" y="50"/>
                    </a:lnTo>
                    <a:lnTo>
                      <a:pt x="54" y="54"/>
                    </a:lnTo>
                    <a:lnTo>
                      <a:pt x="57" y="46"/>
                    </a:lnTo>
                    <a:lnTo>
                      <a:pt x="50" y="43"/>
                    </a:lnTo>
                    <a:lnTo>
                      <a:pt x="43" y="39"/>
                    </a:lnTo>
                    <a:lnTo>
                      <a:pt x="36" y="32"/>
                    </a:lnTo>
                    <a:lnTo>
                      <a:pt x="28" y="28"/>
                    </a:lnTo>
                    <a:lnTo>
                      <a:pt x="21" y="21"/>
                    </a:lnTo>
                    <a:lnTo>
                      <a:pt x="14" y="18"/>
                    </a:lnTo>
                    <a:lnTo>
                      <a:pt x="14" y="7"/>
                    </a:lnTo>
                    <a:lnTo>
                      <a:pt x="7" y="0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48" name="Freeform 283"/>
              <p:cNvSpPr>
                <a:spLocks/>
              </p:cNvSpPr>
              <p:nvPr/>
            </p:nvSpPr>
            <p:spPr bwMode="auto">
              <a:xfrm>
                <a:off x="2556" y="1766"/>
                <a:ext cx="28" cy="65"/>
              </a:xfrm>
              <a:custGeom>
                <a:avLst/>
                <a:gdLst>
                  <a:gd name="T0" fmla="*/ 28 w 28"/>
                  <a:gd name="T1" fmla="*/ 0 h 65"/>
                  <a:gd name="T2" fmla="*/ 14 w 28"/>
                  <a:gd name="T3" fmla="*/ 3 h 65"/>
                  <a:gd name="T4" fmla="*/ 7 w 28"/>
                  <a:gd name="T5" fmla="*/ 11 h 65"/>
                  <a:gd name="T6" fmla="*/ 3 w 28"/>
                  <a:gd name="T7" fmla="*/ 18 h 65"/>
                  <a:gd name="T8" fmla="*/ 0 w 28"/>
                  <a:gd name="T9" fmla="*/ 29 h 65"/>
                  <a:gd name="T10" fmla="*/ 0 w 28"/>
                  <a:gd name="T11" fmla="*/ 65 h 65"/>
                  <a:gd name="T12" fmla="*/ 7 w 28"/>
                  <a:gd name="T13" fmla="*/ 65 h 65"/>
                  <a:gd name="T14" fmla="*/ 10 w 28"/>
                  <a:gd name="T15" fmla="*/ 57 h 65"/>
                  <a:gd name="T16" fmla="*/ 7 w 28"/>
                  <a:gd name="T17" fmla="*/ 47 h 65"/>
                  <a:gd name="T18" fmla="*/ 7 w 28"/>
                  <a:gd name="T19" fmla="*/ 29 h 65"/>
                  <a:gd name="T20" fmla="*/ 10 w 28"/>
                  <a:gd name="T21" fmla="*/ 21 h 65"/>
                  <a:gd name="T22" fmla="*/ 14 w 28"/>
                  <a:gd name="T23" fmla="*/ 14 h 65"/>
                  <a:gd name="T24" fmla="*/ 18 w 28"/>
                  <a:gd name="T25" fmla="*/ 11 h 65"/>
                  <a:gd name="T26" fmla="*/ 28 w 28"/>
                  <a:gd name="T27" fmla="*/ 7 h 65"/>
                  <a:gd name="T28" fmla="*/ 28 w 28"/>
                  <a:gd name="T29" fmla="*/ 0 h 6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8"/>
                  <a:gd name="T46" fmla="*/ 0 h 65"/>
                  <a:gd name="T47" fmla="*/ 28 w 28"/>
                  <a:gd name="T48" fmla="*/ 65 h 65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8" h="65">
                    <a:moveTo>
                      <a:pt x="28" y="0"/>
                    </a:moveTo>
                    <a:lnTo>
                      <a:pt x="14" y="3"/>
                    </a:lnTo>
                    <a:lnTo>
                      <a:pt x="7" y="11"/>
                    </a:lnTo>
                    <a:lnTo>
                      <a:pt x="3" y="18"/>
                    </a:lnTo>
                    <a:lnTo>
                      <a:pt x="0" y="29"/>
                    </a:lnTo>
                    <a:lnTo>
                      <a:pt x="0" y="65"/>
                    </a:lnTo>
                    <a:lnTo>
                      <a:pt x="7" y="65"/>
                    </a:lnTo>
                    <a:lnTo>
                      <a:pt x="10" y="57"/>
                    </a:lnTo>
                    <a:lnTo>
                      <a:pt x="7" y="47"/>
                    </a:lnTo>
                    <a:lnTo>
                      <a:pt x="7" y="29"/>
                    </a:lnTo>
                    <a:lnTo>
                      <a:pt x="10" y="21"/>
                    </a:lnTo>
                    <a:lnTo>
                      <a:pt x="14" y="14"/>
                    </a:lnTo>
                    <a:lnTo>
                      <a:pt x="18" y="11"/>
                    </a:lnTo>
                    <a:lnTo>
                      <a:pt x="28" y="7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49" name="Freeform 284"/>
              <p:cNvSpPr>
                <a:spLocks/>
              </p:cNvSpPr>
              <p:nvPr/>
            </p:nvSpPr>
            <p:spPr bwMode="auto">
              <a:xfrm>
                <a:off x="2584" y="1733"/>
                <a:ext cx="98" cy="40"/>
              </a:xfrm>
              <a:custGeom>
                <a:avLst/>
                <a:gdLst>
                  <a:gd name="T0" fmla="*/ 98 w 98"/>
                  <a:gd name="T1" fmla="*/ 0 h 40"/>
                  <a:gd name="T2" fmla="*/ 87 w 98"/>
                  <a:gd name="T3" fmla="*/ 0 h 40"/>
                  <a:gd name="T4" fmla="*/ 80 w 98"/>
                  <a:gd name="T5" fmla="*/ 4 h 40"/>
                  <a:gd name="T6" fmla="*/ 76 w 98"/>
                  <a:gd name="T7" fmla="*/ 4 h 40"/>
                  <a:gd name="T8" fmla="*/ 69 w 98"/>
                  <a:gd name="T9" fmla="*/ 8 h 40"/>
                  <a:gd name="T10" fmla="*/ 62 w 98"/>
                  <a:gd name="T11" fmla="*/ 8 h 40"/>
                  <a:gd name="T12" fmla="*/ 54 w 98"/>
                  <a:gd name="T13" fmla="*/ 11 h 40"/>
                  <a:gd name="T14" fmla="*/ 51 w 98"/>
                  <a:gd name="T15" fmla="*/ 11 h 40"/>
                  <a:gd name="T16" fmla="*/ 44 w 98"/>
                  <a:gd name="T17" fmla="*/ 15 h 40"/>
                  <a:gd name="T18" fmla="*/ 40 w 98"/>
                  <a:gd name="T19" fmla="*/ 18 h 40"/>
                  <a:gd name="T20" fmla="*/ 33 w 98"/>
                  <a:gd name="T21" fmla="*/ 22 h 40"/>
                  <a:gd name="T22" fmla="*/ 26 w 98"/>
                  <a:gd name="T23" fmla="*/ 22 h 40"/>
                  <a:gd name="T24" fmla="*/ 22 w 98"/>
                  <a:gd name="T25" fmla="*/ 26 h 40"/>
                  <a:gd name="T26" fmla="*/ 15 w 98"/>
                  <a:gd name="T27" fmla="*/ 26 h 40"/>
                  <a:gd name="T28" fmla="*/ 11 w 98"/>
                  <a:gd name="T29" fmla="*/ 29 h 40"/>
                  <a:gd name="T30" fmla="*/ 4 w 98"/>
                  <a:gd name="T31" fmla="*/ 33 h 40"/>
                  <a:gd name="T32" fmla="*/ 0 w 98"/>
                  <a:gd name="T33" fmla="*/ 33 h 40"/>
                  <a:gd name="T34" fmla="*/ 0 w 98"/>
                  <a:gd name="T35" fmla="*/ 40 h 40"/>
                  <a:gd name="T36" fmla="*/ 8 w 98"/>
                  <a:gd name="T37" fmla="*/ 40 h 40"/>
                  <a:gd name="T38" fmla="*/ 11 w 98"/>
                  <a:gd name="T39" fmla="*/ 36 h 40"/>
                  <a:gd name="T40" fmla="*/ 18 w 98"/>
                  <a:gd name="T41" fmla="*/ 33 h 40"/>
                  <a:gd name="T42" fmla="*/ 26 w 98"/>
                  <a:gd name="T43" fmla="*/ 33 h 40"/>
                  <a:gd name="T44" fmla="*/ 29 w 98"/>
                  <a:gd name="T45" fmla="*/ 29 h 40"/>
                  <a:gd name="T46" fmla="*/ 36 w 98"/>
                  <a:gd name="T47" fmla="*/ 26 h 40"/>
                  <a:gd name="T48" fmla="*/ 40 w 98"/>
                  <a:gd name="T49" fmla="*/ 26 h 40"/>
                  <a:gd name="T50" fmla="*/ 47 w 98"/>
                  <a:gd name="T51" fmla="*/ 22 h 40"/>
                  <a:gd name="T52" fmla="*/ 51 w 98"/>
                  <a:gd name="T53" fmla="*/ 18 h 40"/>
                  <a:gd name="T54" fmla="*/ 58 w 98"/>
                  <a:gd name="T55" fmla="*/ 18 h 40"/>
                  <a:gd name="T56" fmla="*/ 65 w 98"/>
                  <a:gd name="T57" fmla="*/ 15 h 40"/>
                  <a:gd name="T58" fmla="*/ 69 w 98"/>
                  <a:gd name="T59" fmla="*/ 15 h 40"/>
                  <a:gd name="T60" fmla="*/ 76 w 98"/>
                  <a:gd name="T61" fmla="*/ 11 h 40"/>
                  <a:gd name="T62" fmla="*/ 83 w 98"/>
                  <a:gd name="T63" fmla="*/ 11 h 40"/>
                  <a:gd name="T64" fmla="*/ 87 w 98"/>
                  <a:gd name="T65" fmla="*/ 8 h 40"/>
                  <a:gd name="T66" fmla="*/ 94 w 98"/>
                  <a:gd name="T67" fmla="*/ 8 h 40"/>
                  <a:gd name="T68" fmla="*/ 98 w 98"/>
                  <a:gd name="T69" fmla="*/ 0 h 40"/>
                  <a:gd name="T70" fmla="*/ 94 w 98"/>
                  <a:gd name="T71" fmla="*/ 0 h 40"/>
                  <a:gd name="T72" fmla="*/ 98 w 98"/>
                  <a:gd name="T73" fmla="*/ 0 h 4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98"/>
                  <a:gd name="T112" fmla="*/ 0 h 40"/>
                  <a:gd name="T113" fmla="*/ 98 w 98"/>
                  <a:gd name="T114" fmla="*/ 40 h 40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98" h="40">
                    <a:moveTo>
                      <a:pt x="98" y="0"/>
                    </a:moveTo>
                    <a:lnTo>
                      <a:pt x="87" y="0"/>
                    </a:lnTo>
                    <a:lnTo>
                      <a:pt x="80" y="4"/>
                    </a:lnTo>
                    <a:lnTo>
                      <a:pt x="76" y="4"/>
                    </a:lnTo>
                    <a:lnTo>
                      <a:pt x="69" y="8"/>
                    </a:lnTo>
                    <a:lnTo>
                      <a:pt x="62" y="8"/>
                    </a:lnTo>
                    <a:lnTo>
                      <a:pt x="54" y="11"/>
                    </a:lnTo>
                    <a:lnTo>
                      <a:pt x="51" y="11"/>
                    </a:lnTo>
                    <a:lnTo>
                      <a:pt x="44" y="15"/>
                    </a:lnTo>
                    <a:lnTo>
                      <a:pt x="40" y="18"/>
                    </a:lnTo>
                    <a:lnTo>
                      <a:pt x="33" y="22"/>
                    </a:lnTo>
                    <a:lnTo>
                      <a:pt x="26" y="22"/>
                    </a:lnTo>
                    <a:lnTo>
                      <a:pt x="22" y="26"/>
                    </a:lnTo>
                    <a:lnTo>
                      <a:pt x="15" y="26"/>
                    </a:lnTo>
                    <a:lnTo>
                      <a:pt x="11" y="29"/>
                    </a:lnTo>
                    <a:lnTo>
                      <a:pt x="4" y="33"/>
                    </a:lnTo>
                    <a:lnTo>
                      <a:pt x="0" y="33"/>
                    </a:lnTo>
                    <a:lnTo>
                      <a:pt x="0" y="40"/>
                    </a:lnTo>
                    <a:lnTo>
                      <a:pt x="8" y="40"/>
                    </a:lnTo>
                    <a:lnTo>
                      <a:pt x="11" y="36"/>
                    </a:lnTo>
                    <a:lnTo>
                      <a:pt x="18" y="33"/>
                    </a:lnTo>
                    <a:lnTo>
                      <a:pt x="26" y="33"/>
                    </a:lnTo>
                    <a:lnTo>
                      <a:pt x="29" y="29"/>
                    </a:lnTo>
                    <a:lnTo>
                      <a:pt x="36" y="26"/>
                    </a:lnTo>
                    <a:lnTo>
                      <a:pt x="40" y="26"/>
                    </a:lnTo>
                    <a:lnTo>
                      <a:pt x="47" y="22"/>
                    </a:lnTo>
                    <a:lnTo>
                      <a:pt x="51" y="18"/>
                    </a:lnTo>
                    <a:lnTo>
                      <a:pt x="58" y="18"/>
                    </a:lnTo>
                    <a:lnTo>
                      <a:pt x="65" y="15"/>
                    </a:lnTo>
                    <a:lnTo>
                      <a:pt x="69" y="15"/>
                    </a:lnTo>
                    <a:lnTo>
                      <a:pt x="76" y="11"/>
                    </a:lnTo>
                    <a:lnTo>
                      <a:pt x="83" y="11"/>
                    </a:lnTo>
                    <a:lnTo>
                      <a:pt x="87" y="8"/>
                    </a:lnTo>
                    <a:lnTo>
                      <a:pt x="94" y="8"/>
                    </a:lnTo>
                    <a:lnTo>
                      <a:pt x="98" y="0"/>
                    </a:lnTo>
                    <a:lnTo>
                      <a:pt x="94" y="0"/>
                    </a:lnTo>
                    <a:lnTo>
                      <a:pt x="9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50" name="Freeform 285"/>
              <p:cNvSpPr>
                <a:spLocks/>
              </p:cNvSpPr>
              <p:nvPr/>
            </p:nvSpPr>
            <p:spPr bwMode="auto">
              <a:xfrm>
                <a:off x="2678" y="1733"/>
                <a:ext cx="40" cy="65"/>
              </a:xfrm>
              <a:custGeom>
                <a:avLst/>
                <a:gdLst>
                  <a:gd name="T0" fmla="*/ 36 w 40"/>
                  <a:gd name="T1" fmla="*/ 58 h 65"/>
                  <a:gd name="T2" fmla="*/ 40 w 40"/>
                  <a:gd name="T3" fmla="*/ 62 h 65"/>
                  <a:gd name="T4" fmla="*/ 36 w 40"/>
                  <a:gd name="T5" fmla="*/ 54 h 65"/>
                  <a:gd name="T6" fmla="*/ 32 w 40"/>
                  <a:gd name="T7" fmla="*/ 47 h 65"/>
                  <a:gd name="T8" fmla="*/ 29 w 40"/>
                  <a:gd name="T9" fmla="*/ 36 h 65"/>
                  <a:gd name="T10" fmla="*/ 25 w 40"/>
                  <a:gd name="T11" fmla="*/ 29 h 65"/>
                  <a:gd name="T12" fmla="*/ 22 w 40"/>
                  <a:gd name="T13" fmla="*/ 22 h 65"/>
                  <a:gd name="T14" fmla="*/ 18 w 40"/>
                  <a:gd name="T15" fmla="*/ 15 h 65"/>
                  <a:gd name="T16" fmla="*/ 4 w 40"/>
                  <a:gd name="T17" fmla="*/ 0 h 65"/>
                  <a:gd name="T18" fmla="*/ 0 w 40"/>
                  <a:gd name="T19" fmla="*/ 8 h 65"/>
                  <a:gd name="T20" fmla="*/ 7 w 40"/>
                  <a:gd name="T21" fmla="*/ 11 h 65"/>
                  <a:gd name="T22" fmla="*/ 11 w 40"/>
                  <a:gd name="T23" fmla="*/ 18 h 65"/>
                  <a:gd name="T24" fmla="*/ 14 w 40"/>
                  <a:gd name="T25" fmla="*/ 26 h 65"/>
                  <a:gd name="T26" fmla="*/ 18 w 40"/>
                  <a:gd name="T27" fmla="*/ 33 h 65"/>
                  <a:gd name="T28" fmla="*/ 22 w 40"/>
                  <a:gd name="T29" fmla="*/ 40 h 65"/>
                  <a:gd name="T30" fmla="*/ 25 w 40"/>
                  <a:gd name="T31" fmla="*/ 47 h 65"/>
                  <a:gd name="T32" fmla="*/ 29 w 40"/>
                  <a:gd name="T33" fmla="*/ 58 h 65"/>
                  <a:gd name="T34" fmla="*/ 32 w 40"/>
                  <a:gd name="T35" fmla="*/ 65 h 65"/>
                  <a:gd name="T36" fmla="*/ 36 w 40"/>
                  <a:gd name="T37" fmla="*/ 65 h 65"/>
                  <a:gd name="T38" fmla="*/ 32 w 40"/>
                  <a:gd name="T39" fmla="*/ 65 h 65"/>
                  <a:gd name="T40" fmla="*/ 36 w 40"/>
                  <a:gd name="T41" fmla="*/ 65 h 65"/>
                  <a:gd name="T42" fmla="*/ 36 w 40"/>
                  <a:gd name="T43" fmla="*/ 58 h 65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0"/>
                  <a:gd name="T67" fmla="*/ 0 h 65"/>
                  <a:gd name="T68" fmla="*/ 40 w 40"/>
                  <a:gd name="T69" fmla="*/ 65 h 65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0" h="65">
                    <a:moveTo>
                      <a:pt x="36" y="58"/>
                    </a:moveTo>
                    <a:lnTo>
                      <a:pt x="40" y="62"/>
                    </a:lnTo>
                    <a:lnTo>
                      <a:pt x="36" y="54"/>
                    </a:lnTo>
                    <a:lnTo>
                      <a:pt x="32" y="47"/>
                    </a:lnTo>
                    <a:lnTo>
                      <a:pt x="29" y="36"/>
                    </a:lnTo>
                    <a:lnTo>
                      <a:pt x="25" y="29"/>
                    </a:lnTo>
                    <a:lnTo>
                      <a:pt x="22" y="22"/>
                    </a:lnTo>
                    <a:lnTo>
                      <a:pt x="18" y="15"/>
                    </a:lnTo>
                    <a:lnTo>
                      <a:pt x="4" y="0"/>
                    </a:lnTo>
                    <a:lnTo>
                      <a:pt x="0" y="8"/>
                    </a:lnTo>
                    <a:lnTo>
                      <a:pt x="7" y="11"/>
                    </a:lnTo>
                    <a:lnTo>
                      <a:pt x="11" y="18"/>
                    </a:lnTo>
                    <a:lnTo>
                      <a:pt x="14" y="26"/>
                    </a:lnTo>
                    <a:lnTo>
                      <a:pt x="18" y="33"/>
                    </a:lnTo>
                    <a:lnTo>
                      <a:pt x="22" y="40"/>
                    </a:lnTo>
                    <a:lnTo>
                      <a:pt x="25" y="47"/>
                    </a:lnTo>
                    <a:lnTo>
                      <a:pt x="29" y="58"/>
                    </a:lnTo>
                    <a:lnTo>
                      <a:pt x="32" y="65"/>
                    </a:lnTo>
                    <a:lnTo>
                      <a:pt x="36" y="65"/>
                    </a:lnTo>
                    <a:lnTo>
                      <a:pt x="32" y="65"/>
                    </a:lnTo>
                    <a:lnTo>
                      <a:pt x="36" y="65"/>
                    </a:lnTo>
                    <a:lnTo>
                      <a:pt x="36" y="5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51" name="Freeform 286"/>
              <p:cNvSpPr>
                <a:spLocks/>
              </p:cNvSpPr>
              <p:nvPr/>
            </p:nvSpPr>
            <p:spPr bwMode="auto">
              <a:xfrm>
                <a:off x="3110" y="1741"/>
                <a:ext cx="18" cy="21"/>
              </a:xfrm>
              <a:custGeom>
                <a:avLst/>
                <a:gdLst>
                  <a:gd name="T0" fmla="*/ 18 w 18"/>
                  <a:gd name="T1" fmla="*/ 21 h 21"/>
                  <a:gd name="T2" fmla="*/ 18 w 18"/>
                  <a:gd name="T3" fmla="*/ 18 h 21"/>
                  <a:gd name="T4" fmla="*/ 11 w 18"/>
                  <a:gd name="T5" fmla="*/ 18 h 21"/>
                  <a:gd name="T6" fmla="*/ 0 w 18"/>
                  <a:gd name="T7" fmla="*/ 7 h 21"/>
                  <a:gd name="T8" fmla="*/ 0 w 18"/>
                  <a:gd name="T9" fmla="*/ 0 h 21"/>
                  <a:gd name="T10" fmla="*/ 18 w 18"/>
                  <a:gd name="T11" fmla="*/ 21 h 2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8"/>
                  <a:gd name="T19" fmla="*/ 0 h 21"/>
                  <a:gd name="T20" fmla="*/ 18 w 18"/>
                  <a:gd name="T21" fmla="*/ 21 h 2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8" h="21">
                    <a:moveTo>
                      <a:pt x="18" y="21"/>
                    </a:moveTo>
                    <a:lnTo>
                      <a:pt x="18" y="18"/>
                    </a:lnTo>
                    <a:lnTo>
                      <a:pt x="11" y="18"/>
                    </a:lnTo>
                    <a:lnTo>
                      <a:pt x="0" y="7"/>
                    </a:lnTo>
                    <a:lnTo>
                      <a:pt x="0" y="0"/>
                    </a:lnTo>
                    <a:lnTo>
                      <a:pt x="18" y="21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52" name="Freeform 287"/>
              <p:cNvSpPr>
                <a:spLocks/>
              </p:cNvSpPr>
              <p:nvPr/>
            </p:nvSpPr>
            <p:spPr bwMode="auto">
              <a:xfrm>
                <a:off x="3106" y="1730"/>
                <a:ext cx="25" cy="32"/>
              </a:xfrm>
              <a:custGeom>
                <a:avLst/>
                <a:gdLst>
                  <a:gd name="T0" fmla="*/ 4 w 25"/>
                  <a:gd name="T1" fmla="*/ 11 h 32"/>
                  <a:gd name="T2" fmla="*/ 0 w 25"/>
                  <a:gd name="T3" fmla="*/ 11 h 32"/>
                  <a:gd name="T4" fmla="*/ 0 w 25"/>
                  <a:gd name="T5" fmla="*/ 18 h 32"/>
                  <a:gd name="T6" fmla="*/ 4 w 25"/>
                  <a:gd name="T7" fmla="*/ 21 h 32"/>
                  <a:gd name="T8" fmla="*/ 4 w 25"/>
                  <a:gd name="T9" fmla="*/ 25 h 32"/>
                  <a:gd name="T10" fmla="*/ 7 w 25"/>
                  <a:gd name="T11" fmla="*/ 29 h 32"/>
                  <a:gd name="T12" fmla="*/ 11 w 25"/>
                  <a:gd name="T13" fmla="*/ 29 h 32"/>
                  <a:gd name="T14" fmla="*/ 15 w 25"/>
                  <a:gd name="T15" fmla="*/ 32 h 32"/>
                  <a:gd name="T16" fmla="*/ 22 w 25"/>
                  <a:gd name="T17" fmla="*/ 32 h 32"/>
                  <a:gd name="T18" fmla="*/ 25 w 25"/>
                  <a:gd name="T19" fmla="*/ 29 h 32"/>
                  <a:gd name="T20" fmla="*/ 22 w 25"/>
                  <a:gd name="T21" fmla="*/ 29 h 32"/>
                  <a:gd name="T22" fmla="*/ 15 w 25"/>
                  <a:gd name="T23" fmla="*/ 21 h 32"/>
                  <a:gd name="T24" fmla="*/ 11 w 25"/>
                  <a:gd name="T25" fmla="*/ 21 h 32"/>
                  <a:gd name="T26" fmla="*/ 7 w 25"/>
                  <a:gd name="T27" fmla="*/ 18 h 32"/>
                  <a:gd name="T28" fmla="*/ 7 w 25"/>
                  <a:gd name="T29" fmla="*/ 11 h 32"/>
                  <a:gd name="T30" fmla="*/ 0 w 25"/>
                  <a:gd name="T31" fmla="*/ 14 h 32"/>
                  <a:gd name="T32" fmla="*/ 4 w 25"/>
                  <a:gd name="T33" fmla="*/ 11 h 32"/>
                  <a:gd name="T34" fmla="*/ 0 w 25"/>
                  <a:gd name="T35" fmla="*/ 0 h 32"/>
                  <a:gd name="T36" fmla="*/ 0 w 25"/>
                  <a:gd name="T37" fmla="*/ 11 h 32"/>
                  <a:gd name="T38" fmla="*/ 4 w 25"/>
                  <a:gd name="T39" fmla="*/ 11 h 32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25"/>
                  <a:gd name="T61" fmla="*/ 0 h 32"/>
                  <a:gd name="T62" fmla="*/ 25 w 25"/>
                  <a:gd name="T63" fmla="*/ 32 h 32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25" h="32">
                    <a:moveTo>
                      <a:pt x="4" y="11"/>
                    </a:moveTo>
                    <a:lnTo>
                      <a:pt x="0" y="11"/>
                    </a:lnTo>
                    <a:lnTo>
                      <a:pt x="0" y="18"/>
                    </a:lnTo>
                    <a:lnTo>
                      <a:pt x="4" y="21"/>
                    </a:lnTo>
                    <a:lnTo>
                      <a:pt x="4" y="25"/>
                    </a:lnTo>
                    <a:lnTo>
                      <a:pt x="7" y="29"/>
                    </a:lnTo>
                    <a:lnTo>
                      <a:pt x="11" y="29"/>
                    </a:lnTo>
                    <a:lnTo>
                      <a:pt x="15" y="32"/>
                    </a:lnTo>
                    <a:lnTo>
                      <a:pt x="22" y="32"/>
                    </a:lnTo>
                    <a:lnTo>
                      <a:pt x="25" y="29"/>
                    </a:lnTo>
                    <a:lnTo>
                      <a:pt x="22" y="29"/>
                    </a:lnTo>
                    <a:lnTo>
                      <a:pt x="15" y="21"/>
                    </a:lnTo>
                    <a:lnTo>
                      <a:pt x="11" y="21"/>
                    </a:lnTo>
                    <a:lnTo>
                      <a:pt x="7" y="18"/>
                    </a:lnTo>
                    <a:lnTo>
                      <a:pt x="7" y="11"/>
                    </a:lnTo>
                    <a:lnTo>
                      <a:pt x="0" y="14"/>
                    </a:lnTo>
                    <a:lnTo>
                      <a:pt x="4" y="11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4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53" name="Freeform 288"/>
              <p:cNvSpPr>
                <a:spLocks/>
              </p:cNvSpPr>
              <p:nvPr/>
            </p:nvSpPr>
            <p:spPr bwMode="auto">
              <a:xfrm>
                <a:off x="3106" y="1741"/>
                <a:ext cx="25" cy="21"/>
              </a:xfrm>
              <a:custGeom>
                <a:avLst/>
                <a:gdLst>
                  <a:gd name="T0" fmla="*/ 22 w 25"/>
                  <a:gd name="T1" fmla="*/ 21 h 21"/>
                  <a:gd name="T2" fmla="*/ 25 w 25"/>
                  <a:gd name="T3" fmla="*/ 18 h 21"/>
                  <a:gd name="T4" fmla="*/ 4 w 25"/>
                  <a:gd name="T5" fmla="*/ 0 h 21"/>
                  <a:gd name="T6" fmla="*/ 0 w 25"/>
                  <a:gd name="T7" fmla="*/ 3 h 21"/>
                  <a:gd name="T8" fmla="*/ 18 w 25"/>
                  <a:gd name="T9" fmla="*/ 21 h 21"/>
                  <a:gd name="T10" fmla="*/ 25 w 25"/>
                  <a:gd name="T11" fmla="*/ 18 h 21"/>
                  <a:gd name="T12" fmla="*/ 22 w 25"/>
                  <a:gd name="T13" fmla="*/ 21 h 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5"/>
                  <a:gd name="T22" fmla="*/ 0 h 21"/>
                  <a:gd name="T23" fmla="*/ 25 w 25"/>
                  <a:gd name="T24" fmla="*/ 21 h 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5" h="21">
                    <a:moveTo>
                      <a:pt x="22" y="21"/>
                    </a:moveTo>
                    <a:lnTo>
                      <a:pt x="25" y="18"/>
                    </a:lnTo>
                    <a:lnTo>
                      <a:pt x="4" y="0"/>
                    </a:lnTo>
                    <a:lnTo>
                      <a:pt x="0" y="3"/>
                    </a:lnTo>
                    <a:lnTo>
                      <a:pt x="18" y="21"/>
                    </a:lnTo>
                    <a:lnTo>
                      <a:pt x="25" y="18"/>
                    </a:lnTo>
                    <a:lnTo>
                      <a:pt x="22" y="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54" name="Freeform 289"/>
              <p:cNvSpPr>
                <a:spLocks/>
              </p:cNvSpPr>
              <p:nvPr/>
            </p:nvSpPr>
            <p:spPr bwMode="auto">
              <a:xfrm>
                <a:off x="2775" y="1751"/>
                <a:ext cx="65" cy="26"/>
              </a:xfrm>
              <a:custGeom>
                <a:avLst/>
                <a:gdLst>
                  <a:gd name="T0" fmla="*/ 65 w 65"/>
                  <a:gd name="T1" fmla="*/ 15 h 26"/>
                  <a:gd name="T2" fmla="*/ 61 w 65"/>
                  <a:gd name="T3" fmla="*/ 15 h 26"/>
                  <a:gd name="T4" fmla="*/ 54 w 65"/>
                  <a:gd name="T5" fmla="*/ 22 h 26"/>
                  <a:gd name="T6" fmla="*/ 54 w 65"/>
                  <a:gd name="T7" fmla="*/ 26 h 26"/>
                  <a:gd name="T8" fmla="*/ 33 w 65"/>
                  <a:gd name="T9" fmla="*/ 26 h 26"/>
                  <a:gd name="T10" fmla="*/ 25 w 65"/>
                  <a:gd name="T11" fmla="*/ 22 h 26"/>
                  <a:gd name="T12" fmla="*/ 18 w 65"/>
                  <a:gd name="T13" fmla="*/ 18 h 26"/>
                  <a:gd name="T14" fmla="*/ 15 w 65"/>
                  <a:gd name="T15" fmla="*/ 15 h 26"/>
                  <a:gd name="T16" fmla="*/ 7 w 65"/>
                  <a:gd name="T17" fmla="*/ 11 h 26"/>
                  <a:gd name="T18" fmla="*/ 0 w 65"/>
                  <a:gd name="T19" fmla="*/ 8 h 26"/>
                  <a:gd name="T20" fmla="*/ 15 w 65"/>
                  <a:gd name="T21" fmla="*/ 0 h 26"/>
                  <a:gd name="T22" fmla="*/ 18 w 65"/>
                  <a:gd name="T23" fmla="*/ 4 h 26"/>
                  <a:gd name="T24" fmla="*/ 25 w 65"/>
                  <a:gd name="T25" fmla="*/ 8 h 26"/>
                  <a:gd name="T26" fmla="*/ 54 w 65"/>
                  <a:gd name="T27" fmla="*/ 8 h 26"/>
                  <a:gd name="T28" fmla="*/ 61 w 65"/>
                  <a:gd name="T29" fmla="*/ 11 h 26"/>
                  <a:gd name="T30" fmla="*/ 65 w 65"/>
                  <a:gd name="T31" fmla="*/ 15 h 2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65"/>
                  <a:gd name="T49" fmla="*/ 0 h 26"/>
                  <a:gd name="T50" fmla="*/ 65 w 65"/>
                  <a:gd name="T51" fmla="*/ 26 h 2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65" h="26">
                    <a:moveTo>
                      <a:pt x="65" y="15"/>
                    </a:moveTo>
                    <a:lnTo>
                      <a:pt x="61" y="15"/>
                    </a:lnTo>
                    <a:lnTo>
                      <a:pt x="54" y="22"/>
                    </a:lnTo>
                    <a:lnTo>
                      <a:pt x="54" y="26"/>
                    </a:lnTo>
                    <a:lnTo>
                      <a:pt x="33" y="26"/>
                    </a:lnTo>
                    <a:lnTo>
                      <a:pt x="25" y="22"/>
                    </a:lnTo>
                    <a:lnTo>
                      <a:pt x="18" y="18"/>
                    </a:lnTo>
                    <a:lnTo>
                      <a:pt x="15" y="15"/>
                    </a:lnTo>
                    <a:lnTo>
                      <a:pt x="7" y="11"/>
                    </a:lnTo>
                    <a:lnTo>
                      <a:pt x="0" y="8"/>
                    </a:lnTo>
                    <a:lnTo>
                      <a:pt x="15" y="0"/>
                    </a:lnTo>
                    <a:lnTo>
                      <a:pt x="18" y="4"/>
                    </a:lnTo>
                    <a:lnTo>
                      <a:pt x="25" y="8"/>
                    </a:lnTo>
                    <a:lnTo>
                      <a:pt x="54" y="8"/>
                    </a:lnTo>
                    <a:lnTo>
                      <a:pt x="61" y="11"/>
                    </a:lnTo>
                    <a:lnTo>
                      <a:pt x="65" y="1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55" name="Freeform 290"/>
              <p:cNvSpPr>
                <a:spLocks/>
              </p:cNvSpPr>
              <p:nvPr/>
            </p:nvSpPr>
            <p:spPr bwMode="auto">
              <a:xfrm>
                <a:off x="2826" y="1762"/>
                <a:ext cx="18" cy="18"/>
              </a:xfrm>
              <a:custGeom>
                <a:avLst/>
                <a:gdLst>
                  <a:gd name="T0" fmla="*/ 3 w 18"/>
                  <a:gd name="T1" fmla="*/ 18 h 18"/>
                  <a:gd name="T2" fmla="*/ 7 w 18"/>
                  <a:gd name="T3" fmla="*/ 15 h 18"/>
                  <a:gd name="T4" fmla="*/ 7 w 18"/>
                  <a:gd name="T5" fmla="*/ 11 h 18"/>
                  <a:gd name="T6" fmla="*/ 10 w 18"/>
                  <a:gd name="T7" fmla="*/ 7 h 18"/>
                  <a:gd name="T8" fmla="*/ 18 w 18"/>
                  <a:gd name="T9" fmla="*/ 7 h 18"/>
                  <a:gd name="T10" fmla="*/ 14 w 18"/>
                  <a:gd name="T11" fmla="*/ 0 h 18"/>
                  <a:gd name="T12" fmla="*/ 7 w 18"/>
                  <a:gd name="T13" fmla="*/ 0 h 18"/>
                  <a:gd name="T14" fmla="*/ 0 w 18"/>
                  <a:gd name="T15" fmla="*/ 7 h 18"/>
                  <a:gd name="T16" fmla="*/ 0 w 18"/>
                  <a:gd name="T17" fmla="*/ 15 h 18"/>
                  <a:gd name="T18" fmla="*/ 3 w 18"/>
                  <a:gd name="T19" fmla="*/ 11 h 18"/>
                  <a:gd name="T20" fmla="*/ 3 w 18"/>
                  <a:gd name="T21" fmla="*/ 18 h 18"/>
                  <a:gd name="T22" fmla="*/ 7 w 18"/>
                  <a:gd name="T23" fmla="*/ 18 h 18"/>
                  <a:gd name="T24" fmla="*/ 7 w 18"/>
                  <a:gd name="T25" fmla="*/ 15 h 18"/>
                  <a:gd name="T26" fmla="*/ 3 w 18"/>
                  <a:gd name="T27" fmla="*/ 18 h 18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8"/>
                  <a:gd name="T43" fmla="*/ 0 h 18"/>
                  <a:gd name="T44" fmla="*/ 18 w 18"/>
                  <a:gd name="T45" fmla="*/ 18 h 18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8" h="18">
                    <a:moveTo>
                      <a:pt x="3" y="18"/>
                    </a:moveTo>
                    <a:lnTo>
                      <a:pt x="7" y="15"/>
                    </a:lnTo>
                    <a:lnTo>
                      <a:pt x="7" y="11"/>
                    </a:lnTo>
                    <a:lnTo>
                      <a:pt x="10" y="7"/>
                    </a:lnTo>
                    <a:lnTo>
                      <a:pt x="18" y="7"/>
                    </a:lnTo>
                    <a:lnTo>
                      <a:pt x="14" y="0"/>
                    </a:lnTo>
                    <a:lnTo>
                      <a:pt x="7" y="0"/>
                    </a:lnTo>
                    <a:lnTo>
                      <a:pt x="0" y="7"/>
                    </a:lnTo>
                    <a:lnTo>
                      <a:pt x="0" y="15"/>
                    </a:lnTo>
                    <a:lnTo>
                      <a:pt x="3" y="11"/>
                    </a:lnTo>
                    <a:lnTo>
                      <a:pt x="3" y="18"/>
                    </a:lnTo>
                    <a:lnTo>
                      <a:pt x="7" y="18"/>
                    </a:lnTo>
                    <a:lnTo>
                      <a:pt x="7" y="15"/>
                    </a:lnTo>
                    <a:lnTo>
                      <a:pt x="3" y="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56" name="Freeform 291"/>
              <p:cNvSpPr>
                <a:spLocks/>
              </p:cNvSpPr>
              <p:nvPr/>
            </p:nvSpPr>
            <p:spPr bwMode="auto">
              <a:xfrm>
                <a:off x="2772" y="1755"/>
                <a:ext cx="57" cy="25"/>
              </a:xfrm>
              <a:custGeom>
                <a:avLst/>
                <a:gdLst>
                  <a:gd name="T0" fmla="*/ 3 w 57"/>
                  <a:gd name="T1" fmla="*/ 0 h 25"/>
                  <a:gd name="T2" fmla="*/ 3 w 57"/>
                  <a:gd name="T3" fmla="*/ 4 h 25"/>
                  <a:gd name="T4" fmla="*/ 7 w 57"/>
                  <a:gd name="T5" fmla="*/ 11 h 25"/>
                  <a:gd name="T6" fmla="*/ 14 w 57"/>
                  <a:gd name="T7" fmla="*/ 14 h 25"/>
                  <a:gd name="T8" fmla="*/ 21 w 57"/>
                  <a:gd name="T9" fmla="*/ 18 h 25"/>
                  <a:gd name="T10" fmla="*/ 28 w 57"/>
                  <a:gd name="T11" fmla="*/ 22 h 25"/>
                  <a:gd name="T12" fmla="*/ 36 w 57"/>
                  <a:gd name="T13" fmla="*/ 25 h 25"/>
                  <a:gd name="T14" fmla="*/ 57 w 57"/>
                  <a:gd name="T15" fmla="*/ 25 h 25"/>
                  <a:gd name="T16" fmla="*/ 57 w 57"/>
                  <a:gd name="T17" fmla="*/ 18 h 25"/>
                  <a:gd name="T18" fmla="*/ 36 w 57"/>
                  <a:gd name="T19" fmla="*/ 18 h 25"/>
                  <a:gd name="T20" fmla="*/ 28 w 57"/>
                  <a:gd name="T21" fmla="*/ 14 h 25"/>
                  <a:gd name="T22" fmla="*/ 25 w 57"/>
                  <a:gd name="T23" fmla="*/ 11 h 25"/>
                  <a:gd name="T24" fmla="*/ 18 w 57"/>
                  <a:gd name="T25" fmla="*/ 7 h 25"/>
                  <a:gd name="T26" fmla="*/ 14 w 57"/>
                  <a:gd name="T27" fmla="*/ 4 h 25"/>
                  <a:gd name="T28" fmla="*/ 7 w 57"/>
                  <a:gd name="T29" fmla="*/ 0 h 25"/>
                  <a:gd name="T30" fmla="*/ 7 w 57"/>
                  <a:gd name="T31" fmla="*/ 4 h 25"/>
                  <a:gd name="T32" fmla="*/ 3 w 57"/>
                  <a:gd name="T33" fmla="*/ 0 h 25"/>
                  <a:gd name="T34" fmla="*/ 0 w 57"/>
                  <a:gd name="T35" fmla="*/ 0 h 25"/>
                  <a:gd name="T36" fmla="*/ 3 w 57"/>
                  <a:gd name="T37" fmla="*/ 4 h 25"/>
                  <a:gd name="T38" fmla="*/ 3 w 57"/>
                  <a:gd name="T39" fmla="*/ 0 h 25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57"/>
                  <a:gd name="T61" fmla="*/ 0 h 25"/>
                  <a:gd name="T62" fmla="*/ 57 w 57"/>
                  <a:gd name="T63" fmla="*/ 25 h 25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57" h="25">
                    <a:moveTo>
                      <a:pt x="3" y="0"/>
                    </a:moveTo>
                    <a:lnTo>
                      <a:pt x="3" y="4"/>
                    </a:lnTo>
                    <a:lnTo>
                      <a:pt x="7" y="11"/>
                    </a:lnTo>
                    <a:lnTo>
                      <a:pt x="14" y="14"/>
                    </a:lnTo>
                    <a:lnTo>
                      <a:pt x="21" y="18"/>
                    </a:lnTo>
                    <a:lnTo>
                      <a:pt x="28" y="22"/>
                    </a:lnTo>
                    <a:lnTo>
                      <a:pt x="36" y="25"/>
                    </a:lnTo>
                    <a:lnTo>
                      <a:pt x="57" y="25"/>
                    </a:lnTo>
                    <a:lnTo>
                      <a:pt x="57" y="18"/>
                    </a:lnTo>
                    <a:lnTo>
                      <a:pt x="36" y="18"/>
                    </a:lnTo>
                    <a:lnTo>
                      <a:pt x="28" y="14"/>
                    </a:lnTo>
                    <a:lnTo>
                      <a:pt x="25" y="11"/>
                    </a:lnTo>
                    <a:lnTo>
                      <a:pt x="18" y="7"/>
                    </a:lnTo>
                    <a:lnTo>
                      <a:pt x="14" y="4"/>
                    </a:lnTo>
                    <a:lnTo>
                      <a:pt x="7" y="0"/>
                    </a:lnTo>
                    <a:lnTo>
                      <a:pt x="7" y="4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3" y="4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57" name="Freeform 292"/>
              <p:cNvSpPr>
                <a:spLocks/>
              </p:cNvSpPr>
              <p:nvPr/>
            </p:nvSpPr>
            <p:spPr bwMode="auto">
              <a:xfrm>
                <a:off x="2775" y="1748"/>
                <a:ext cx="15" cy="11"/>
              </a:xfrm>
              <a:custGeom>
                <a:avLst/>
                <a:gdLst>
                  <a:gd name="T0" fmla="*/ 15 w 15"/>
                  <a:gd name="T1" fmla="*/ 0 h 11"/>
                  <a:gd name="T2" fmla="*/ 0 w 15"/>
                  <a:gd name="T3" fmla="*/ 7 h 11"/>
                  <a:gd name="T4" fmla="*/ 4 w 15"/>
                  <a:gd name="T5" fmla="*/ 11 h 11"/>
                  <a:gd name="T6" fmla="*/ 15 w 15"/>
                  <a:gd name="T7" fmla="*/ 7 h 11"/>
                  <a:gd name="T8" fmla="*/ 11 w 15"/>
                  <a:gd name="T9" fmla="*/ 7 h 11"/>
                  <a:gd name="T10" fmla="*/ 15 w 15"/>
                  <a:gd name="T11" fmla="*/ 0 h 1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5"/>
                  <a:gd name="T19" fmla="*/ 0 h 11"/>
                  <a:gd name="T20" fmla="*/ 15 w 15"/>
                  <a:gd name="T21" fmla="*/ 11 h 1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5" h="11">
                    <a:moveTo>
                      <a:pt x="15" y="0"/>
                    </a:moveTo>
                    <a:lnTo>
                      <a:pt x="0" y="7"/>
                    </a:lnTo>
                    <a:lnTo>
                      <a:pt x="4" y="11"/>
                    </a:lnTo>
                    <a:lnTo>
                      <a:pt x="15" y="7"/>
                    </a:lnTo>
                    <a:lnTo>
                      <a:pt x="11" y="7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58" name="Freeform 293"/>
              <p:cNvSpPr>
                <a:spLocks/>
              </p:cNvSpPr>
              <p:nvPr/>
            </p:nvSpPr>
            <p:spPr bwMode="auto">
              <a:xfrm>
                <a:off x="2786" y="1748"/>
                <a:ext cx="61" cy="21"/>
              </a:xfrm>
              <a:custGeom>
                <a:avLst/>
                <a:gdLst>
                  <a:gd name="T0" fmla="*/ 58 w 61"/>
                  <a:gd name="T1" fmla="*/ 21 h 21"/>
                  <a:gd name="T2" fmla="*/ 58 w 61"/>
                  <a:gd name="T3" fmla="*/ 14 h 21"/>
                  <a:gd name="T4" fmla="*/ 50 w 61"/>
                  <a:gd name="T5" fmla="*/ 11 h 21"/>
                  <a:gd name="T6" fmla="*/ 43 w 61"/>
                  <a:gd name="T7" fmla="*/ 11 h 21"/>
                  <a:gd name="T8" fmla="*/ 36 w 61"/>
                  <a:gd name="T9" fmla="*/ 7 h 21"/>
                  <a:gd name="T10" fmla="*/ 14 w 61"/>
                  <a:gd name="T11" fmla="*/ 7 h 21"/>
                  <a:gd name="T12" fmla="*/ 11 w 61"/>
                  <a:gd name="T13" fmla="*/ 3 h 21"/>
                  <a:gd name="T14" fmla="*/ 4 w 61"/>
                  <a:gd name="T15" fmla="*/ 0 h 21"/>
                  <a:gd name="T16" fmla="*/ 0 w 61"/>
                  <a:gd name="T17" fmla="*/ 7 h 21"/>
                  <a:gd name="T18" fmla="*/ 7 w 61"/>
                  <a:gd name="T19" fmla="*/ 11 h 21"/>
                  <a:gd name="T20" fmla="*/ 14 w 61"/>
                  <a:gd name="T21" fmla="*/ 11 h 21"/>
                  <a:gd name="T22" fmla="*/ 22 w 61"/>
                  <a:gd name="T23" fmla="*/ 14 h 21"/>
                  <a:gd name="T24" fmla="*/ 43 w 61"/>
                  <a:gd name="T25" fmla="*/ 14 h 21"/>
                  <a:gd name="T26" fmla="*/ 47 w 61"/>
                  <a:gd name="T27" fmla="*/ 18 h 21"/>
                  <a:gd name="T28" fmla="*/ 54 w 61"/>
                  <a:gd name="T29" fmla="*/ 21 h 21"/>
                  <a:gd name="T30" fmla="*/ 54 w 61"/>
                  <a:gd name="T31" fmla="*/ 14 h 21"/>
                  <a:gd name="T32" fmla="*/ 58 w 61"/>
                  <a:gd name="T33" fmla="*/ 21 h 21"/>
                  <a:gd name="T34" fmla="*/ 61 w 61"/>
                  <a:gd name="T35" fmla="*/ 18 h 21"/>
                  <a:gd name="T36" fmla="*/ 58 w 61"/>
                  <a:gd name="T37" fmla="*/ 14 h 21"/>
                  <a:gd name="T38" fmla="*/ 58 w 61"/>
                  <a:gd name="T39" fmla="*/ 21 h 2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61"/>
                  <a:gd name="T61" fmla="*/ 0 h 21"/>
                  <a:gd name="T62" fmla="*/ 61 w 61"/>
                  <a:gd name="T63" fmla="*/ 21 h 21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61" h="21">
                    <a:moveTo>
                      <a:pt x="58" y="21"/>
                    </a:moveTo>
                    <a:lnTo>
                      <a:pt x="58" y="14"/>
                    </a:lnTo>
                    <a:lnTo>
                      <a:pt x="50" y="11"/>
                    </a:lnTo>
                    <a:lnTo>
                      <a:pt x="43" y="11"/>
                    </a:lnTo>
                    <a:lnTo>
                      <a:pt x="36" y="7"/>
                    </a:lnTo>
                    <a:lnTo>
                      <a:pt x="14" y="7"/>
                    </a:lnTo>
                    <a:lnTo>
                      <a:pt x="11" y="3"/>
                    </a:lnTo>
                    <a:lnTo>
                      <a:pt x="4" y="0"/>
                    </a:lnTo>
                    <a:lnTo>
                      <a:pt x="0" y="7"/>
                    </a:lnTo>
                    <a:lnTo>
                      <a:pt x="7" y="11"/>
                    </a:lnTo>
                    <a:lnTo>
                      <a:pt x="14" y="11"/>
                    </a:lnTo>
                    <a:lnTo>
                      <a:pt x="22" y="14"/>
                    </a:lnTo>
                    <a:lnTo>
                      <a:pt x="43" y="14"/>
                    </a:lnTo>
                    <a:lnTo>
                      <a:pt x="47" y="18"/>
                    </a:lnTo>
                    <a:lnTo>
                      <a:pt x="54" y="21"/>
                    </a:lnTo>
                    <a:lnTo>
                      <a:pt x="54" y="14"/>
                    </a:lnTo>
                    <a:lnTo>
                      <a:pt x="58" y="21"/>
                    </a:lnTo>
                    <a:lnTo>
                      <a:pt x="61" y="18"/>
                    </a:lnTo>
                    <a:lnTo>
                      <a:pt x="58" y="14"/>
                    </a:lnTo>
                    <a:lnTo>
                      <a:pt x="58" y="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59" name="Freeform 294"/>
              <p:cNvSpPr>
                <a:spLocks/>
              </p:cNvSpPr>
              <p:nvPr/>
            </p:nvSpPr>
            <p:spPr bwMode="auto">
              <a:xfrm>
                <a:off x="2649" y="1780"/>
                <a:ext cx="40" cy="51"/>
              </a:xfrm>
              <a:custGeom>
                <a:avLst/>
                <a:gdLst>
                  <a:gd name="T0" fmla="*/ 22 w 40"/>
                  <a:gd name="T1" fmla="*/ 43 h 51"/>
                  <a:gd name="T2" fmla="*/ 18 w 40"/>
                  <a:gd name="T3" fmla="*/ 47 h 51"/>
                  <a:gd name="T4" fmla="*/ 7 w 40"/>
                  <a:gd name="T5" fmla="*/ 47 h 51"/>
                  <a:gd name="T6" fmla="*/ 7 w 40"/>
                  <a:gd name="T7" fmla="*/ 51 h 51"/>
                  <a:gd name="T8" fmla="*/ 0 w 40"/>
                  <a:gd name="T9" fmla="*/ 51 h 51"/>
                  <a:gd name="T10" fmla="*/ 0 w 40"/>
                  <a:gd name="T11" fmla="*/ 43 h 51"/>
                  <a:gd name="T12" fmla="*/ 7 w 40"/>
                  <a:gd name="T13" fmla="*/ 43 h 51"/>
                  <a:gd name="T14" fmla="*/ 15 w 40"/>
                  <a:gd name="T15" fmla="*/ 36 h 51"/>
                  <a:gd name="T16" fmla="*/ 36 w 40"/>
                  <a:gd name="T17" fmla="*/ 0 h 51"/>
                  <a:gd name="T18" fmla="*/ 40 w 40"/>
                  <a:gd name="T19" fmla="*/ 4 h 51"/>
                  <a:gd name="T20" fmla="*/ 40 w 40"/>
                  <a:gd name="T21" fmla="*/ 18 h 51"/>
                  <a:gd name="T22" fmla="*/ 36 w 40"/>
                  <a:gd name="T23" fmla="*/ 22 h 51"/>
                  <a:gd name="T24" fmla="*/ 33 w 40"/>
                  <a:gd name="T25" fmla="*/ 29 h 51"/>
                  <a:gd name="T26" fmla="*/ 29 w 40"/>
                  <a:gd name="T27" fmla="*/ 33 h 51"/>
                  <a:gd name="T28" fmla="*/ 25 w 40"/>
                  <a:gd name="T29" fmla="*/ 40 h 51"/>
                  <a:gd name="T30" fmla="*/ 22 w 40"/>
                  <a:gd name="T31" fmla="*/ 43 h 5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40"/>
                  <a:gd name="T49" fmla="*/ 0 h 51"/>
                  <a:gd name="T50" fmla="*/ 40 w 40"/>
                  <a:gd name="T51" fmla="*/ 51 h 51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40" h="51">
                    <a:moveTo>
                      <a:pt x="22" y="43"/>
                    </a:moveTo>
                    <a:lnTo>
                      <a:pt x="18" y="47"/>
                    </a:lnTo>
                    <a:lnTo>
                      <a:pt x="7" y="47"/>
                    </a:lnTo>
                    <a:lnTo>
                      <a:pt x="7" y="51"/>
                    </a:lnTo>
                    <a:lnTo>
                      <a:pt x="0" y="51"/>
                    </a:lnTo>
                    <a:lnTo>
                      <a:pt x="0" y="43"/>
                    </a:lnTo>
                    <a:lnTo>
                      <a:pt x="7" y="43"/>
                    </a:lnTo>
                    <a:lnTo>
                      <a:pt x="15" y="36"/>
                    </a:lnTo>
                    <a:lnTo>
                      <a:pt x="36" y="0"/>
                    </a:lnTo>
                    <a:lnTo>
                      <a:pt x="40" y="4"/>
                    </a:lnTo>
                    <a:lnTo>
                      <a:pt x="40" y="18"/>
                    </a:lnTo>
                    <a:lnTo>
                      <a:pt x="36" y="22"/>
                    </a:lnTo>
                    <a:lnTo>
                      <a:pt x="33" y="29"/>
                    </a:lnTo>
                    <a:lnTo>
                      <a:pt x="29" y="33"/>
                    </a:lnTo>
                    <a:lnTo>
                      <a:pt x="25" y="40"/>
                    </a:lnTo>
                    <a:lnTo>
                      <a:pt x="22" y="4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60" name="Freeform 295"/>
              <p:cNvSpPr>
                <a:spLocks/>
              </p:cNvSpPr>
              <p:nvPr/>
            </p:nvSpPr>
            <p:spPr bwMode="auto">
              <a:xfrm>
                <a:off x="2646" y="1820"/>
                <a:ext cx="25" cy="18"/>
              </a:xfrm>
              <a:custGeom>
                <a:avLst/>
                <a:gdLst>
                  <a:gd name="T0" fmla="*/ 0 w 25"/>
                  <a:gd name="T1" fmla="*/ 14 h 18"/>
                  <a:gd name="T2" fmla="*/ 10 w 25"/>
                  <a:gd name="T3" fmla="*/ 14 h 18"/>
                  <a:gd name="T4" fmla="*/ 14 w 25"/>
                  <a:gd name="T5" fmla="*/ 11 h 18"/>
                  <a:gd name="T6" fmla="*/ 21 w 25"/>
                  <a:gd name="T7" fmla="*/ 11 h 18"/>
                  <a:gd name="T8" fmla="*/ 25 w 25"/>
                  <a:gd name="T9" fmla="*/ 7 h 18"/>
                  <a:gd name="T10" fmla="*/ 25 w 25"/>
                  <a:gd name="T11" fmla="*/ 0 h 18"/>
                  <a:gd name="T12" fmla="*/ 21 w 25"/>
                  <a:gd name="T13" fmla="*/ 3 h 18"/>
                  <a:gd name="T14" fmla="*/ 10 w 25"/>
                  <a:gd name="T15" fmla="*/ 3 h 18"/>
                  <a:gd name="T16" fmla="*/ 7 w 25"/>
                  <a:gd name="T17" fmla="*/ 7 h 18"/>
                  <a:gd name="T18" fmla="*/ 3 w 25"/>
                  <a:gd name="T19" fmla="*/ 7 h 18"/>
                  <a:gd name="T20" fmla="*/ 7 w 25"/>
                  <a:gd name="T21" fmla="*/ 11 h 18"/>
                  <a:gd name="T22" fmla="*/ 0 w 25"/>
                  <a:gd name="T23" fmla="*/ 14 h 18"/>
                  <a:gd name="T24" fmla="*/ 3 w 25"/>
                  <a:gd name="T25" fmla="*/ 18 h 18"/>
                  <a:gd name="T26" fmla="*/ 3 w 25"/>
                  <a:gd name="T27" fmla="*/ 14 h 18"/>
                  <a:gd name="T28" fmla="*/ 0 w 25"/>
                  <a:gd name="T29" fmla="*/ 14 h 18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5"/>
                  <a:gd name="T46" fmla="*/ 0 h 18"/>
                  <a:gd name="T47" fmla="*/ 25 w 25"/>
                  <a:gd name="T48" fmla="*/ 18 h 18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5" h="18">
                    <a:moveTo>
                      <a:pt x="0" y="14"/>
                    </a:moveTo>
                    <a:lnTo>
                      <a:pt x="10" y="14"/>
                    </a:lnTo>
                    <a:lnTo>
                      <a:pt x="14" y="11"/>
                    </a:lnTo>
                    <a:lnTo>
                      <a:pt x="21" y="11"/>
                    </a:lnTo>
                    <a:lnTo>
                      <a:pt x="25" y="7"/>
                    </a:lnTo>
                    <a:lnTo>
                      <a:pt x="25" y="0"/>
                    </a:lnTo>
                    <a:lnTo>
                      <a:pt x="21" y="3"/>
                    </a:lnTo>
                    <a:lnTo>
                      <a:pt x="10" y="3"/>
                    </a:lnTo>
                    <a:lnTo>
                      <a:pt x="7" y="7"/>
                    </a:lnTo>
                    <a:lnTo>
                      <a:pt x="3" y="7"/>
                    </a:lnTo>
                    <a:lnTo>
                      <a:pt x="7" y="11"/>
                    </a:lnTo>
                    <a:lnTo>
                      <a:pt x="0" y="14"/>
                    </a:lnTo>
                    <a:lnTo>
                      <a:pt x="3" y="18"/>
                    </a:lnTo>
                    <a:lnTo>
                      <a:pt x="3" y="14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61" name="Freeform 296"/>
              <p:cNvSpPr>
                <a:spLocks/>
              </p:cNvSpPr>
              <p:nvPr/>
            </p:nvSpPr>
            <p:spPr bwMode="auto">
              <a:xfrm>
                <a:off x="2646" y="1816"/>
                <a:ext cx="21" cy="18"/>
              </a:xfrm>
              <a:custGeom>
                <a:avLst/>
                <a:gdLst>
                  <a:gd name="T0" fmla="*/ 14 w 21"/>
                  <a:gd name="T1" fmla="*/ 0 h 18"/>
                  <a:gd name="T2" fmla="*/ 10 w 21"/>
                  <a:gd name="T3" fmla="*/ 0 h 18"/>
                  <a:gd name="T4" fmla="*/ 10 w 21"/>
                  <a:gd name="T5" fmla="*/ 4 h 18"/>
                  <a:gd name="T6" fmla="*/ 3 w 21"/>
                  <a:gd name="T7" fmla="*/ 4 h 18"/>
                  <a:gd name="T8" fmla="*/ 0 w 21"/>
                  <a:gd name="T9" fmla="*/ 7 h 18"/>
                  <a:gd name="T10" fmla="*/ 0 w 21"/>
                  <a:gd name="T11" fmla="*/ 18 h 18"/>
                  <a:gd name="T12" fmla="*/ 7 w 21"/>
                  <a:gd name="T13" fmla="*/ 15 h 18"/>
                  <a:gd name="T14" fmla="*/ 7 w 21"/>
                  <a:gd name="T15" fmla="*/ 11 h 18"/>
                  <a:gd name="T16" fmla="*/ 10 w 21"/>
                  <a:gd name="T17" fmla="*/ 11 h 18"/>
                  <a:gd name="T18" fmla="*/ 21 w 21"/>
                  <a:gd name="T19" fmla="*/ 0 h 18"/>
                  <a:gd name="T20" fmla="*/ 21 w 21"/>
                  <a:gd name="T21" fmla="*/ 4 h 18"/>
                  <a:gd name="T22" fmla="*/ 14 w 21"/>
                  <a:gd name="T23" fmla="*/ 0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1"/>
                  <a:gd name="T37" fmla="*/ 0 h 18"/>
                  <a:gd name="T38" fmla="*/ 21 w 21"/>
                  <a:gd name="T39" fmla="*/ 18 h 18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1" h="18">
                    <a:moveTo>
                      <a:pt x="14" y="0"/>
                    </a:moveTo>
                    <a:lnTo>
                      <a:pt x="10" y="0"/>
                    </a:lnTo>
                    <a:lnTo>
                      <a:pt x="10" y="4"/>
                    </a:lnTo>
                    <a:lnTo>
                      <a:pt x="3" y="4"/>
                    </a:lnTo>
                    <a:lnTo>
                      <a:pt x="0" y="7"/>
                    </a:lnTo>
                    <a:lnTo>
                      <a:pt x="0" y="18"/>
                    </a:lnTo>
                    <a:lnTo>
                      <a:pt x="7" y="15"/>
                    </a:lnTo>
                    <a:lnTo>
                      <a:pt x="7" y="11"/>
                    </a:lnTo>
                    <a:lnTo>
                      <a:pt x="10" y="11"/>
                    </a:lnTo>
                    <a:lnTo>
                      <a:pt x="21" y="0"/>
                    </a:lnTo>
                    <a:lnTo>
                      <a:pt x="21" y="4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62" name="Freeform 297"/>
              <p:cNvSpPr>
                <a:spLocks/>
              </p:cNvSpPr>
              <p:nvPr/>
            </p:nvSpPr>
            <p:spPr bwMode="auto">
              <a:xfrm>
                <a:off x="2660" y="1773"/>
                <a:ext cx="29" cy="47"/>
              </a:xfrm>
              <a:custGeom>
                <a:avLst/>
                <a:gdLst>
                  <a:gd name="T0" fmla="*/ 25 w 29"/>
                  <a:gd name="T1" fmla="*/ 4 h 47"/>
                  <a:gd name="T2" fmla="*/ 22 w 29"/>
                  <a:gd name="T3" fmla="*/ 7 h 47"/>
                  <a:gd name="T4" fmla="*/ 0 w 29"/>
                  <a:gd name="T5" fmla="*/ 43 h 47"/>
                  <a:gd name="T6" fmla="*/ 7 w 29"/>
                  <a:gd name="T7" fmla="*/ 47 h 47"/>
                  <a:gd name="T8" fmla="*/ 29 w 29"/>
                  <a:gd name="T9" fmla="*/ 7 h 47"/>
                  <a:gd name="T10" fmla="*/ 22 w 29"/>
                  <a:gd name="T11" fmla="*/ 7 h 47"/>
                  <a:gd name="T12" fmla="*/ 25 w 29"/>
                  <a:gd name="T13" fmla="*/ 4 h 47"/>
                  <a:gd name="T14" fmla="*/ 22 w 29"/>
                  <a:gd name="T15" fmla="*/ 0 h 47"/>
                  <a:gd name="T16" fmla="*/ 22 w 29"/>
                  <a:gd name="T17" fmla="*/ 7 h 47"/>
                  <a:gd name="T18" fmla="*/ 25 w 29"/>
                  <a:gd name="T19" fmla="*/ 4 h 4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9"/>
                  <a:gd name="T31" fmla="*/ 0 h 47"/>
                  <a:gd name="T32" fmla="*/ 29 w 29"/>
                  <a:gd name="T33" fmla="*/ 47 h 4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9" h="47">
                    <a:moveTo>
                      <a:pt x="25" y="4"/>
                    </a:moveTo>
                    <a:lnTo>
                      <a:pt x="22" y="7"/>
                    </a:lnTo>
                    <a:lnTo>
                      <a:pt x="0" y="43"/>
                    </a:lnTo>
                    <a:lnTo>
                      <a:pt x="7" y="47"/>
                    </a:lnTo>
                    <a:lnTo>
                      <a:pt x="29" y="7"/>
                    </a:lnTo>
                    <a:lnTo>
                      <a:pt x="22" y="7"/>
                    </a:lnTo>
                    <a:lnTo>
                      <a:pt x="25" y="4"/>
                    </a:lnTo>
                    <a:lnTo>
                      <a:pt x="22" y="0"/>
                    </a:lnTo>
                    <a:lnTo>
                      <a:pt x="22" y="7"/>
                    </a:lnTo>
                    <a:lnTo>
                      <a:pt x="25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63" name="Freeform 298"/>
              <p:cNvSpPr>
                <a:spLocks/>
              </p:cNvSpPr>
              <p:nvPr/>
            </p:nvSpPr>
            <p:spPr bwMode="auto">
              <a:xfrm>
                <a:off x="2667" y="1777"/>
                <a:ext cx="25" cy="54"/>
              </a:xfrm>
              <a:custGeom>
                <a:avLst/>
                <a:gdLst>
                  <a:gd name="T0" fmla="*/ 4 w 25"/>
                  <a:gd name="T1" fmla="*/ 50 h 54"/>
                  <a:gd name="T2" fmla="*/ 7 w 25"/>
                  <a:gd name="T3" fmla="*/ 50 h 54"/>
                  <a:gd name="T4" fmla="*/ 11 w 25"/>
                  <a:gd name="T5" fmla="*/ 43 h 54"/>
                  <a:gd name="T6" fmla="*/ 15 w 25"/>
                  <a:gd name="T7" fmla="*/ 39 h 54"/>
                  <a:gd name="T8" fmla="*/ 18 w 25"/>
                  <a:gd name="T9" fmla="*/ 32 h 54"/>
                  <a:gd name="T10" fmla="*/ 22 w 25"/>
                  <a:gd name="T11" fmla="*/ 25 h 54"/>
                  <a:gd name="T12" fmla="*/ 22 w 25"/>
                  <a:gd name="T13" fmla="*/ 21 h 54"/>
                  <a:gd name="T14" fmla="*/ 25 w 25"/>
                  <a:gd name="T15" fmla="*/ 14 h 54"/>
                  <a:gd name="T16" fmla="*/ 22 w 25"/>
                  <a:gd name="T17" fmla="*/ 7 h 54"/>
                  <a:gd name="T18" fmla="*/ 18 w 25"/>
                  <a:gd name="T19" fmla="*/ 0 h 54"/>
                  <a:gd name="T20" fmla="*/ 15 w 25"/>
                  <a:gd name="T21" fmla="*/ 3 h 54"/>
                  <a:gd name="T22" fmla="*/ 18 w 25"/>
                  <a:gd name="T23" fmla="*/ 10 h 54"/>
                  <a:gd name="T24" fmla="*/ 18 w 25"/>
                  <a:gd name="T25" fmla="*/ 18 h 54"/>
                  <a:gd name="T26" fmla="*/ 15 w 25"/>
                  <a:gd name="T27" fmla="*/ 21 h 54"/>
                  <a:gd name="T28" fmla="*/ 11 w 25"/>
                  <a:gd name="T29" fmla="*/ 28 h 54"/>
                  <a:gd name="T30" fmla="*/ 7 w 25"/>
                  <a:gd name="T31" fmla="*/ 36 h 54"/>
                  <a:gd name="T32" fmla="*/ 4 w 25"/>
                  <a:gd name="T33" fmla="*/ 43 h 54"/>
                  <a:gd name="T34" fmla="*/ 0 w 25"/>
                  <a:gd name="T35" fmla="*/ 46 h 54"/>
                  <a:gd name="T36" fmla="*/ 4 w 25"/>
                  <a:gd name="T37" fmla="*/ 43 h 54"/>
                  <a:gd name="T38" fmla="*/ 4 w 25"/>
                  <a:gd name="T39" fmla="*/ 50 h 54"/>
                  <a:gd name="T40" fmla="*/ 7 w 25"/>
                  <a:gd name="T41" fmla="*/ 54 h 54"/>
                  <a:gd name="T42" fmla="*/ 7 w 25"/>
                  <a:gd name="T43" fmla="*/ 50 h 54"/>
                  <a:gd name="T44" fmla="*/ 4 w 25"/>
                  <a:gd name="T45" fmla="*/ 50 h 54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25"/>
                  <a:gd name="T70" fmla="*/ 0 h 54"/>
                  <a:gd name="T71" fmla="*/ 25 w 25"/>
                  <a:gd name="T72" fmla="*/ 54 h 54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25" h="54">
                    <a:moveTo>
                      <a:pt x="4" y="50"/>
                    </a:moveTo>
                    <a:lnTo>
                      <a:pt x="7" y="50"/>
                    </a:lnTo>
                    <a:lnTo>
                      <a:pt x="11" y="43"/>
                    </a:lnTo>
                    <a:lnTo>
                      <a:pt x="15" y="39"/>
                    </a:lnTo>
                    <a:lnTo>
                      <a:pt x="18" y="32"/>
                    </a:lnTo>
                    <a:lnTo>
                      <a:pt x="22" y="25"/>
                    </a:lnTo>
                    <a:lnTo>
                      <a:pt x="22" y="21"/>
                    </a:lnTo>
                    <a:lnTo>
                      <a:pt x="25" y="14"/>
                    </a:lnTo>
                    <a:lnTo>
                      <a:pt x="22" y="7"/>
                    </a:lnTo>
                    <a:lnTo>
                      <a:pt x="18" y="0"/>
                    </a:lnTo>
                    <a:lnTo>
                      <a:pt x="15" y="3"/>
                    </a:lnTo>
                    <a:lnTo>
                      <a:pt x="18" y="10"/>
                    </a:lnTo>
                    <a:lnTo>
                      <a:pt x="18" y="18"/>
                    </a:lnTo>
                    <a:lnTo>
                      <a:pt x="15" y="21"/>
                    </a:lnTo>
                    <a:lnTo>
                      <a:pt x="11" y="28"/>
                    </a:lnTo>
                    <a:lnTo>
                      <a:pt x="7" y="36"/>
                    </a:lnTo>
                    <a:lnTo>
                      <a:pt x="4" y="43"/>
                    </a:lnTo>
                    <a:lnTo>
                      <a:pt x="0" y="46"/>
                    </a:lnTo>
                    <a:lnTo>
                      <a:pt x="4" y="43"/>
                    </a:lnTo>
                    <a:lnTo>
                      <a:pt x="4" y="50"/>
                    </a:lnTo>
                    <a:lnTo>
                      <a:pt x="7" y="54"/>
                    </a:lnTo>
                    <a:lnTo>
                      <a:pt x="7" y="50"/>
                    </a:lnTo>
                    <a:lnTo>
                      <a:pt x="4" y="5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64" name="Freeform 299"/>
              <p:cNvSpPr>
                <a:spLocks/>
              </p:cNvSpPr>
              <p:nvPr/>
            </p:nvSpPr>
            <p:spPr bwMode="auto">
              <a:xfrm>
                <a:off x="2509" y="1834"/>
                <a:ext cx="1" cy="15"/>
              </a:xfrm>
              <a:custGeom>
                <a:avLst/>
                <a:gdLst>
                  <a:gd name="T0" fmla="*/ 0 w 1"/>
                  <a:gd name="T1" fmla="*/ 0 h 15"/>
                  <a:gd name="T2" fmla="*/ 0 w 1"/>
                  <a:gd name="T3" fmla="*/ 15 h 15"/>
                  <a:gd name="T4" fmla="*/ 0 w 1"/>
                  <a:gd name="T5" fmla="*/ 0 h 1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15"/>
                  <a:gd name="T11" fmla="*/ 1 w 1"/>
                  <a:gd name="T12" fmla="*/ 15 h 1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15">
                    <a:moveTo>
                      <a:pt x="0" y="0"/>
                    </a:moveTo>
                    <a:lnTo>
                      <a:pt x="0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65" name="Freeform 300"/>
              <p:cNvSpPr>
                <a:spLocks/>
              </p:cNvSpPr>
              <p:nvPr/>
            </p:nvSpPr>
            <p:spPr bwMode="auto">
              <a:xfrm>
                <a:off x="2505" y="1831"/>
                <a:ext cx="7" cy="7"/>
              </a:xfrm>
              <a:custGeom>
                <a:avLst/>
                <a:gdLst>
                  <a:gd name="T0" fmla="*/ 7 w 7"/>
                  <a:gd name="T1" fmla="*/ 3 h 7"/>
                  <a:gd name="T2" fmla="*/ 4 w 7"/>
                  <a:gd name="T3" fmla="*/ 0 h 7"/>
                  <a:gd name="T4" fmla="*/ 4 w 7"/>
                  <a:gd name="T5" fmla="*/ 7 h 7"/>
                  <a:gd name="T6" fmla="*/ 0 w 7"/>
                  <a:gd name="T7" fmla="*/ 3 h 7"/>
                  <a:gd name="T8" fmla="*/ 7 w 7"/>
                  <a:gd name="T9" fmla="*/ 3 h 7"/>
                  <a:gd name="T10" fmla="*/ 7 w 7"/>
                  <a:gd name="T11" fmla="*/ 0 h 7"/>
                  <a:gd name="T12" fmla="*/ 4 w 7"/>
                  <a:gd name="T13" fmla="*/ 0 h 7"/>
                  <a:gd name="T14" fmla="*/ 7 w 7"/>
                  <a:gd name="T15" fmla="*/ 3 h 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"/>
                  <a:gd name="T25" fmla="*/ 0 h 7"/>
                  <a:gd name="T26" fmla="*/ 7 w 7"/>
                  <a:gd name="T27" fmla="*/ 7 h 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" h="7">
                    <a:moveTo>
                      <a:pt x="7" y="3"/>
                    </a:moveTo>
                    <a:lnTo>
                      <a:pt x="4" y="0"/>
                    </a:lnTo>
                    <a:lnTo>
                      <a:pt x="4" y="7"/>
                    </a:lnTo>
                    <a:lnTo>
                      <a:pt x="0" y="3"/>
                    </a:lnTo>
                    <a:lnTo>
                      <a:pt x="7" y="3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7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66" name="Freeform 301"/>
              <p:cNvSpPr>
                <a:spLocks/>
              </p:cNvSpPr>
              <p:nvPr/>
            </p:nvSpPr>
            <p:spPr bwMode="auto">
              <a:xfrm>
                <a:off x="2505" y="1834"/>
                <a:ext cx="7" cy="18"/>
              </a:xfrm>
              <a:custGeom>
                <a:avLst/>
                <a:gdLst>
                  <a:gd name="T0" fmla="*/ 4 w 7"/>
                  <a:gd name="T1" fmla="*/ 18 h 18"/>
                  <a:gd name="T2" fmla="*/ 7 w 7"/>
                  <a:gd name="T3" fmla="*/ 15 h 18"/>
                  <a:gd name="T4" fmla="*/ 7 w 7"/>
                  <a:gd name="T5" fmla="*/ 0 h 18"/>
                  <a:gd name="T6" fmla="*/ 0 w 7"/>
                  <a:gd name="T7" fmla="*/ 0 h 18"/>
                  <a:gd name="T8" fmla="*/ 0 w 7"/>
                  <a:gd name="T9" fmla="*/ 15 h 18"/>
                  <a:gd name="T10" fmla="*/ 4 w 7"/>
                  <a:gd name="T11" fmla="*/ 11 h 18"/>
                  <a:gd name="T12" fmla="*/ 4 w 7"/>
                  <a:gd name="T13" fmla="*/ 18 h 18"/>
                  <a:gd name="T14" fmla="*/ 7 w 7"/>
                  <a:gd name="T15" fmla="*/ 18 h 18"/>
                  <a:gd name="T16" fmla="*/ 7 w 7"/>
                  <a:gd name="T17" fmla="*/ 15 h 18"/>
                  <a:gd name="T18" fmla="*/ 4 w 7"/>
                  <a:gd name="T19" fmla="*/ 18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7"/>
                  <a:gd name="T31" fmla="*/ 0 h 18"/>
                  <a:gd name="T32" fmla="*/ 7 w 7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7" h="18">
                    <a:moveTo>
                      <a:pt x="4" y="18"/>
                    </a:moveTo>
                    <a:lnTo>
                      <a:pt x="7" y="15"/>
                    </a:lnTo>
                    <a:lnTo>
                      <a:pt x="7" y="0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4" y="11"/>
                    </a:lnTo>
                    <a:lnTo>
                      <a:pt x="4" y="18"/>
                    </a:lnTo>
                    <a:lnTo>
                      <a:pt x="7" y="18"/>
                    </a:lnTo>
                    <a:lnTo>
                      <a:pt x="7" y="15"/>
                    </a:lnTo>
                    <a:lnTo>
                      <a:pt x="4" y="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67" name="Freeform 302"/>
              <p:cNvSpPr>
                <a:spLocks/>
              </p:cNvSpPr>
              <p:nvPr/>
            </p:nvSpPr>
            <p:spPr bwMode="auto">
              <a:xfrm>
                <a:off x="2502" y="1845"/>
                <a:ext cx="10" cy="7"/>
              </a:xfrm>
              <a:custGeom>
                <a:avLst/>
                <a:gdLst>
                  <a:gd name="T0" fmla="*/ 0 w 10"/>
                  <a:gd name="T1" fmla="*/ 4 h 7"/>
                  <a:gd name="T2" fmla="*/ 7 w 10"/>
                  <a:gd name="T3" fmla="*/ 7 h 7"/>
                  <a:gd name="T4" fmla="*/ 7 w 10"/>
                  <a:gd name="T5" fmla="*/ 0 h 7"/>
                  <a:gd name="T6" fmla="*/ 10 w 10"/>
                  <a:gd name="T7" fmla="*/ 4 h 7"/>
                  <a:gd name="T8" fmla="*/ 0 w 10"/>
                  <a:gd name="T9" fmla="*/ 4 h 7"/>
                  <a:gd name="T10" fmla="*/ 0 w 10"/>
                  <a:gd name="T11" fmla="*/ 7 h 7"/>
                  <a:gd name="T12" fmla="*/ 7 w 10"/>
                  <a:gd name="T13" fmla="*/ 7 h 7"/>
                  <a:gd name="T14" fmla="*/ 0 w 10"/>
                  <a:gd name="T15" fmla="*/ 4 h 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0"/>
                  <a:gd name="T25" fmla="*/ 0 h 7"/>
                  <a:gd name="T26" fmla="*/ 10 w 10"/>
                  <a:gd name="T27" fmla="*/ 7 h 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0" h="7">
                    <a:moveTo>
                      <a:pt x="0" y="4"/>
                    </a:moveTo>
                    <a:lnTo>
                      <a:pt x="7" y="7"/>
                    </a:lnTo>
                    <a:lnTo>
                      <a:pt x="7" y="0"/>
                    </a:lnTo>
                    <a:lnTo>
                      <a:pt x="10" y="4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7" y="7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68" name="Freeform 303"/>
              <p:cNvSpPr>
                <a:spLocks/>
              </p:cNvSpPr>
              <p:nvPr/>
            </p:nvSpPr>
            <p:spPr bwMode="auto">
              <a:xfrm>
                <a:off x="2502" y="1831"/>
                <a:ext cx="10" cy="18"/>
              </a:xfrm>
              <a:custGeom>
                <a:avLst/>
                <a:gdLst>
                  <a:gd name="T0" fmla="*/ 7 w 10"/>
                  <a:gd name="T1" fmla="*/ 0 h 18"/>
                  <a:gd name="T2" fmla="*/ 0 w 10"/>
                  <a:gd name="T3" fmla="*/ 3 h 18"/>
                  <a:gd name="T4" fmla="*/ 0 w 10"/>
                  <a:gd name="T5" fmla="*/ 18 h 18"/>
                  <a:gd name="T6" fmla="*/ 10 w 10"/>
                  <a:gd name="T7" fmla="*/ 18 h 18"/>
                  <a:gd name="T8" fmla="*/ 10 w 10"/>
                  <a:gd name="T9" fmla="*/ 3 h 18"/>
                  <a:gd name="T10" fmla="*/ 7 w 10"/>
                  <a:gd name="T11" fmla="*/ 7 h 18"/>
                  <a:gd name="T12" fmla="*/ 7 w 10"/>
                  <a:gd name="T13" fmla="*/ 0 h 18"/>
                  <a:gd name="T14" fmla="*/ 0 w 10"/>
                  <a:gd name="T15" fmla="*/ 0 h 18"/>
                  <a:gd name="T16" fmla="*/ 0 w 10"/>
                  <a:gd name="T17" fmla="*/ 3 h 18"/>
                  <a:gd name="T18" fmla="*/ 7 w 10"/>
                  <a:gd name="T19" fmla="*/ 0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0"/>
                  <a:gd name="T31" fmla="*/ 0 h 18"/>
                  <a:gd name="T32" fmla="*/ 10 w 10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0" h="18">
                    <a:moveTo>
                      <a:pt x="7" y="0"/>
                    </a:moveTo>
                    <a:lnTo>
                      <a:pt x="0" y="3"/>
                    </a:lnTo>
                    <a:lnTo>
                      <a:pt x="0" y="18"/>
                    </a:lnTo>
                    <a:lnTo>
                      <a:pt x="10" y="18"/>
                    </a:lnTo>
                    <a:lnTo>
                      <a:pt x="10" y="3"/>
                    </a:lnTo>
                    <a:lnTo>
                      <a:pt x="7" y="7"/>
                    </a:lnTo>
                    <a:lnTo>
                      <a:pt x="7" y="0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69" name="Freeform 304"/>
              <p:cNvSpPr>
                <a:spLocks/>
              </p:cNvSpPr>
              <p:nvPr/>
            </p:nvSpPr>
            <p:spPr bwMode="auto">
              <a:xfrm>
                <a:off x="3067" y="1852"/>
                <a:ext cx="306" cy="868"/>
              </a:xfrm>
              <a:custGeom>
                <a:avLst/>
                <a:gdLst>
                  <a:gd name="T0" fmla="*/ 118 w 306"/>
                  <a:gd name="T1" fmla="*/ 29 h 868"/>
                  <a:gd name="T2" fmla="*/ 111 w 306"/>
                  <a:gd name="T3" fmla="*/ 54 h 868"/>
                  <a:gd name="T4" fmla="*/ 129 w 306"/>
                  <a:gd name="T5" fmla="*/ 108 h 868"/>
                  <a:gd name="T6" fmla="*/ 133 w 306"/>
                  <a:gd name="T7" fmla="*/ 155 h 868"/>
                  <a:gd name="T8" fmla="*/ 82 w 306"/>
                  <a:gd name="T9" fmla="*/ 162 h 868"/>
                  <a:gd name="T10" fmla="*/ 82 w 306"/>
                  <a:gd name="T11" fmla="*/ 184 h 868"/>
                  <a:gd name="T12" fmla="*/ 129 w 306"/>
                  <a:gd name="T13" fmla="*/ 216 h 868"/>
                  <a:gd name="T14" fmla="*/ 169 w 306"/>
                  <a:gd name="T15" fmla="*/ 259 h 868"/>
                  <a:gd name="T16" fmla="*/ 122 w 306"/>
                  <a:gd name="T17" fmla="*/ 313 h 868"/>
                  <a:gd name="T18" fmla="*/ 86 w 306"/>
                  <a:gd name="T19" fmla="*/ 375 h 868"/>
                  <a:gd name="T20" fmla="*/ 57 w 306"/>
                  <a:gd name="T21" fmla="*/ 429 h 868"/>
                  <a:gd name="T22" fmla="*/ 32 w 306"/>
                  <a:gd name="T23" fmla="*/ 483 h 868"/>
                  <a:gd name="T24" fmla="*/ 57 w 306"/>
                  <a:gd name="T25" fmla="*/ 454 h 868"/>
                  <a:gd name="T26" fmla="*/ 90 w 306"/>
                  <a:gd name="T27" fmla="*/ 389 h 868"/>
                  <a:gd name="T28" fmla="*/ 122 w 306"/>
                  <a:gd name="T29" fmla="*/ 331 h 868"/>
                  <a:gd name="T30" fmla="*/ 158 w 306"/>
                  <a:gd name="T31" fmla="*/ 285 h 868"/>
                  <a:gd name="T32" fmla="*/ 158 w 306"/>
                  <a:gd name="T33" fmla="*/ 227 h 868"/>
                  <a:gd name="T34" fmla="*/ 115 w 306"/>
                  <a:gd name="T35" fmla="*/ 191 h 868"/>
                  <a:gd name="T36" fmla="*/ 122 w 306"/>
                  <a:gd name="T37" fmla="*/ 169 h 868"/>
                  <a:gd name="T38" fmla="*/ 151 w 306"/>
                  <a:gd name="T39" fmla="*/ 162 h 868"/>
                  <a:gd name="T40" fmla="*/ 140 w 306"/>
                  <a:gd name="T41" fmla="*/ 105 h 868"/>
                  <a:gd name="T42" fmla="*/ 122 w 306"/>
                  <a:gd name="T43" fmla="*/ 43 h 868"/>
                  <a:gd name="T44" fmla="*/ 162 w 306"/>
                  <a:gd name="T45" fmla="*/ 43 h 868"/>
                  <a:gd name="T46" fmla="*/ 208 w 306"/>
                  <a:gd name="T47" fmla="*/ 69 h 868"/>
                  <a:gd name="T48" fmla="*/ 262 w 306"/>
                  <a:gd name="T49" fmla="*/ 112 h 868"/>
                  <a:gd name="T50" fmla="*/ 298 w 306"/>
                  <a:gd name="T51" fmla="*/ 151 h 868"/>
                  <a:gd name="T52" fmla="*/ 262 w 306"/>
                  <a:gd name="T53" fmla="*/ 202 h 868"/>
                  <a:gd name="T54" fmla="*/ 234 w 306"/>
                  <a:gd name="T55" fmla="*/ 249 h 868"/>
                  <a:gd name="T56" fmla="*/ 219 w 306"/>
                  <a:gd name="T57" fmla="*/ 299 h 868"/>
                  <a:gd name="T58" fmla="*/ 219 w 306"/>
                  <a:gd name="T59" fmla="*/ 393 h 868"/>
                  <a:gd name="T60" fmla="*/ 230 w 306"/>
                  <a:gd name="T61" fmla="*/ 569 h 868"/>
                  <a:gd name="T62" fmla="*/ 194 w 306"/>
                  <a:gd name="T63" fmla="*/ 630 h 868"/>
                  <a:gd name="T64" fmla="*/ 154 w 306"/>
                  <a:gd name="T65" fmla="*/ 652 h 868"/>
                  <a:gd name="T66" fmla="*/ 169 w 306"/>
                  <a:gd name="T67" fmla="*/ 681 h 868"/>
                  <a:gd name="T68" fmla="*/ 234 w 306"/>
                  <a:gd name="T69" fmla="*/ 688 h 868"/>
                  <a:gd name="T70" fmla="*/ 277 w 306"/>
                  <a:gd name="T71" fmla="*/ 717 h 868"/>
                  <a:gd name="T72" fmla="*/ 298 w 306"/>
                  <a:gd name="T73" fmla="*/ 763 h 868"/>
                  <a:gd name="T74" fmla="*/ 288 w 306"/>
                  <a:gd name="T75" fmla="*/ 807 h 868"/>
                  <a:gd name="T76" fmla="*/ 244 w 306"/>
                  <a:gd name="T77" fmla="*/ 832 h 868"/>
                  <a:gd name="T78" fmla="*/ 194 w 306"/>
                  <a:gd name="T79" fmla="*/ 850 h 868"/>
                  <a:gd name="T80" fmla="*/ 144 w 306"/>
                  <a:gd name="T81" fmla="*/ 861 h 868"/>
                  <a:gd name="T82" fmla="*/ 100 w 306"/>
                  <a:gd name="T83" fmla="*/ 864 h 868"/>
                  <a:gd name="T84" fmla="*/ 82 w 306"/>
                  <a:gd name="T85" fmla="*/ 850 h 868"/>
                  <a:gd name="T86" fmla="*/ 50 w 306"/>
                  <a:gd name="T87" fmla="*/ 688 h 868"/>
                  <a:gd name="T88" fmla="*/ 25 w 306"/>
                  <a:gd name="T89" fmla="*/ 483 h 868"/>
                  <a:gd name="T90" fmla="*/ 3 w 306"/>
                  <a:gd name="T91" fmla="*/ 292 h 868"/>
                  <a:gd name="T92" fmla="*/ 43 w 306"/>
                  <a:gd name="T93" fmla="*/ 108 h 868"/>
                  <a:gd name="T94" fmla="*/ 64 w 306"/>
                  <a:gd name="T95" fmla="*/ 29 h 868"/>
                  <a:gd name="T96" fmla="*/ 82 w 306"/>
                  <a:gd name="T97" fmla="*/ 0 h 868"/>
                  <a:gd name="T98" fmla="*/ 108 w 306"/>
                  <a:gd name="T99" fmla="*/ 18 h 868"/>
                  <a:gd name="T100" fmla="*/ 133 w 306"/>
                  <a:gd name="T101" fmla="*/ 33 h 868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306"/>
                  <a:gd name="T154" fmla="*/ 0 h 868"/>
                  <a:gd name="T155" fmla="*/ 306 w 306"/>
                  <a:gd name="T156" fmla="*/ 868 h 868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306" h="868">
                    <a:moveTo>
                      <a:pt x="133" y="33"/>
                    </a:moveTo>
                    <a:lnTo>
                      <a:pt x="118" y="33"/>
                    </a:lnTo>
                    <a:lnTo>
                      <a:pt x="122" y="33"/>
                    </a:lnTo>
                    <a:lnTo>
                      <a:pt x="118" y="29"/>
                    </a:lnTo>
                    <a:lnTo>
                      <a:pt x="118" y="25"/>
                    </a:lnTo>
                    <a:lnTo>
                      <a:pt x="115" y="25"/>
                    </a:lnTo>
                    <a:lnTo>
                      <a:pt x="111" y="29"/>
                    </a:lnTo>
                    <a:lnTo>
                      <a:pt x="111" y="54"/>
                    </a:lnTo>
                    <a:lnTo>
                      <a:pt x="115" y="69"/>
                    </a:lnTo>
                    <a:lnTo>
                      <a:pt x="118" y="83"/>
                    </a:lnTo>
                    <a:lnTo>
                      <a:pt x="126" y="97"/>
                    </a:lnTo>
                    <a:lnTo>
                      <a:pt x="129" y="108"/>
                    </a:lnTo>
                    <a:lnTo>
                      <a:pt x="133" y="123"/>
                    </a:lnTo>
                    <a:lnTo>
                      <a:pt x="136" y="141"/>
                    </a:lnTo>
                    <a:lnTo>
                      <a:pt x="140" y="155"/>
                    </a:lnTo>
                    <a:lnTo>
                      <a:pt x="133" y="155"/>
                    </a:lnTo>
                    <a:lnTo>
                      <a:pt x="126" y="159"/>
                    </a:lnTo>
                    <a:lnTo>
                      <a:pt x="118" y="159"/>
                    </a:lnTo>
                    <a:lnTo>
                      <a:pt x="111" y="162"/>
                    </a:lnTo>
                    <a:lnTo>
                      <a:pt x="82" y="162"/>
                    </a:lnTo>
                    <a:lnTo>
                      <a:pt x="79" y="166"/>
                    </a:lnTo>
                    <a:lnTo>
                      <a:pt x="75" y="173"/>
                    </a:lnTo>
                    <a:lnTo>
                      <a:pt x="79" y="180"/>
                    </a:lnTo>
                    <a:lnTo>
                      <a:pt x="82" y="184"/>
                    </a:lnTo>
                    <a:lnTo>
                      <a:pt x="93" y="191"/>
                    </a:lnTo>
                    <a:lnTo>
                      <a:pt x="104" y="198"/>
                    </a:lnTo>
                    <a:lnTo>
                      <a:pt x="118" y="205"/>
                    </a:lnTo>
                    <a:lnTo>
                      <a:pt x="129" y="216"/>
                    </a:lnTo>
                    <a:lnTo>
                      <a:pt x="140" y="223"/>
                    </a:lnTo>
                    <a:lnTo>
                      <a:pt x="151" y="234"/>
                    </a:lnTo>
                    <a:lnTo>
                      <a:pt x="158" y="245"/>
                    </a:lnTo>
                    <a:lnTo>
                      <a:pt x="169" y="259"/>
                    </a:lnTo>
                    <a:lnTo>
                      <a:pt x="154" y="270"/>
                    </a:lnTo>
                    <a:lnTo>
                      <a:pt x="144" y="285"/>
                    </a:lnTo>
                    <a:lnTo>
                      <a:pt x="133" y="299"/>
                    </a:lnTo>
                    <a:lnTo>
                      <a:pt x="122" y="313"/>
                    </a:lnTo>
                    <a:lnTo>
                      <a:pt x="115" y="328"/>
                    </a:lnTo>
                    <a:lnTo>
                      <a:pt x="104" y="342"/>
                    </a:lnTo>
                    <a:lnTo>
                      <a:pt x="97" y="360"/>
                    </a:lnTo>
                    <a:lnTo>
                      <a:pt x="86" y="375"/>
                    </a:lnTo>
                    <a:lnTo>
                      <a:pt x="79" y="385"/>
                    </a:lnTo>
                    <a:lnTo>
                      <a:pt x="75" y="403"/>
                    </a:lnTo>
                    <a:lnTo>
                      <a:pt x="64" y="414"/>
                    </a:lnTo>
                    <a:lnTo>
                      <a:pt x="57" y="429"/>
                    </a:lnTo>
                    <a:lnTo>
                      <a:pt x="50" y="443"/>
                    </a:lnTo>
                    <a:lnTo>
                      <a:pt x="43" y="454"/>
                    </a:lnTo>
                    <a:lnTo>
                      <a:pt x="39" y="468"/>
                    </a:lnTo>
                    <a:lnTo>
                      <a:pt x="32" y="483"/>
                    </a:lnTo>
                    <a:lnTo>
                      <a:pt x="32" y="486"/>
                    </a:lnTo>
                    <a:lnTo>
                      <a:pt x="39" y="486"/>
                    </a:lnTo>
                    <a:lnTo>
                      <a:pt x="50" y="468"/>
                    </a:lnTo>
                    <a:lnTo>
                      <a:pt x="57" y="454"/>
                    </a:lnTo>
                    <a:lnTo>
                      <a:pt x="64" y="439"/>
                    </a:lnTo>
                    <a:lnTo>
                      <a:pt x="72" y="421"/>
                    </a:lnTo>
                    <a:lnTo>
                      <a:pt x="79" y="403"/>
                    </a:lnTo>
                    <a:lnTo>
                      <a:pt x="90" y="389"/>
                    </a:lnTo>
                    <a:lnTo>
                      <a:pt x="97" y="375"/>
                    </a:lnTo>
                    <a:lnTo>
                      <a:pt x="108" y="360"/>
                    </a:lnTo>
                    <a:lnTo>
                      <a:pt x="115" y="342"/>
                    </a:lnTo>
                    <a:lnTo>
                      <a:pt x="122" y="331"/>
                    </a:lnTo>
                    <a:lnTo>
                      <a:pt x="129" y="321"/>
                    </a:lnTo>
                    <a:lnTo>
                      <a:pt x="140" y="306"/>
                    </a:lnTo>
                    <a:lnTo>
                      <a:pt x="147" y="295"/>
                    </a:lnTo>
                    <a:lnTo>
                      <a:pt x="158" y="285"/>
                    </a:lnTo>
                    <a:lnTo>
                      <a:pt x="169" y="270"/>
                    </a:lnTo>
                    <a:lnTo>
                      <a:pt x="180" y="259"/>
                    </a:lnTo>
                    <a:lnTo>
                      <a:pt x="180" y="249"/>
                    </a:lnTo>
                    <a:lnTo>
                      <a:pt x="158" y="227"/>
                    </a:lnTo>
                    <a:lnTo>
                      <a:pt x="147" y="220"/>
                    </a:lnTo>
                    <a:lnTo>
                      <a:pt x="140" y="209"/>
                    </a:lnTo>
                    <a:lnTo>
                      <a:pt x="126" y="198"/>
                    </a:lnTo>
                    <a:lnTo>
                      <a:pt x="115" y="191"/>
                    </a:lnTo>
                    <a:lnTo>
                      <a:pt x="104" y="184"/>
                    </a:lnTo>
                    <a:lnTo>
                      <a:pt x="93" y="173"/>
                    </a:lnTo>
                    <a:lnTo>
                      <a:pt x="115" y="173"/>
                    </a:lnTo>
                    <a:lnTo>
                      <a:pt x="122" y="169"/>
                    </a:lnTo>
                    <a:lnTo>
                      <a:pt x="129" y="169"/>
                    </a:lnTo>
                    <a:lnTo>
                      <a:pt x="136" y="166"/>
                    </a:lnTo>
                    <a:lnTo>
                      <a:pt x="144" y="166"/>
                    </a:lnTo>
                    <a:lnTo>
                      <a:pt x="151" y="162"/>
                    </a:lnTo>
                    <a:lnTo>
                      <a:pt x="151" y="148"/>
                    </a:lnTo>
                    <a:lnTo>
                      <a:pt x="147" y="133"/>
                    </a:lnTo>
                    <a:lnTo>
                      <a:pt x="144" y="119"/>
                    </a:lnTo>
                    <a:lnTo>
                      <a:pt x="140" y="105"/>
                    </a:lnTo>
                    <a:lnTo>
                      <a:pt x="136" y="87"/>
                    </a:lnTo>
                    <a:lnTo>
                      <a:pt x="129" y="72"/>
                    </a:lnTo>
                    <a:lnTo>
                      <a:pt x="126" y="58"/>
                    </a:lnTo>
                    <a:lnTo>
                      <a:pt x="122" y="43"/>
                    </a:lnTo>
                    <a:lnTo>
                      <a:pt x="126" y="47"/>
                    </a:lnTo>
                    <a:lnTo>
                      <a:pt x="136" y="36"/>
                    </a:lnTo>
                    <a:lnTo>
                      <a:pt x="151" y="40"/>
                    </a:lnTo>
                    <a:lnTo>
                      <a:pt x="162" y="43"/>
                    </a:lnTo>
                    <a:lnTo>
                      <a:pt x="172" y="47"/>
                    </a:lnTo>
                    <a:lnTo>
                      <a:pt x="187" y="54"/>
                    </a:lnTo>
                    <a:lnTo>
                      <a:pt x="198" y="61"/>
                    </a:lnTo>
                    <a:lnTo>
                      <a:pt x="208" y="69"/>
                    </a:lnTo>
                    <a:lnTo>
                      <a:pt x="219" y="76"/>
                    </a:lnTo>
                    <a:lnTo>
                      <a:pt x="230" y="83"/>
                    </a:lnTo>
                    <a:lnTo>
                      <a:pt x="241" y="90"/>
                    </a:lnTo>
                    <a:lnTo>
                      <a:pt x="262" y="112"/>
                    </a:lnTo>
                    <a:lnTo>
                      <a:pt x="270" y="123"/>
                    </a:lnTo>
                    <a:lnTo>
                      <a:pt x="280" y="130"/>
                    </a:lnTo>
                    <a:lnTo>
                      <a:pt x="288" y="141"/>
                    </a:lnTo>
                    <a:lnTo>
                      <a:pt x="298" y="151"/>
                    </a:lnTo>
                    <a:lnTo>
                      <a:pt x="306" y="162"/>
                    </a:lnTo>
                    <a:lnTo>
                      <a:pt x="284" y="184"/>
                    </a:lnTo>
                    <a:lnTo>
                      <a:pt x="273" y="191"/>
                    </a:lnTo>
                    <a:lnTo>
                      <a:pt x="262" y="202"/>
                    </a:lnTo>
                    <a:lnTo>
                      <a:pt x="255" y="213"/>
                    </a:lnTo>
                    <a:lnTo>
                      <a:pt x="248" y="223"/>
                    </a:lnTo>
                    <a:lnTo>
                      <a:pt x="241" y="234"/>
                    </a:lnTo>
                    <a:lnTo>
                      <a:pt x="234" y="249"/>
                    </a:lnTo>
                    <a:lnTo>
                      <a:pt x="230" y="259"/>
                    </a:lnTo>
                    <a:lnTo>
                      <a:pt x="226" y="274"/>
                    </a:lnTo>
                    <a:lnTo>
                      <a:pt x="223" y="285"/>
                    </a:lnTo>
                    <a:lnTo>
                      <a:pt x="219" y="299"/>
                    </a:lnTo>
                    <a:lnTo>
                      <a:pt x="219" y="313"/>
                    </a:lnTo>
                    <a:lnTo>
                      <a:pt x="216" y="328"/>
                    </a:lnTo>
                    <a:lnTo>
                      <a:pt x="216" y="357"/>
                    </a:lnTo>
                    <a:lnTo>
                      <a:pt x="219" y="393"/>
                    </a:lnTo>
                    <a:lnTo>
                      <a:pt x="219" y="465"/>
                    </a:lnTo>
                    <a:lnTo>
                      <a:pt x="223" y="501"/>
                    </a:lnTo>
                    <a:lnTo>
                      <a:pt x="226" y="537"/>
                    </a:lnTo>
                    <a:lnTo>
                      <a:pt x="230" y="569"/>
                    </a:lnTo>
                    <a:lnTo>
                      <a:pt x="237" y="601"/>
                    </a:lnTo>
                    <a:lnTo>
                      <a:pt x="244" y="634"/>
                    </a:lnTo>
                    <a:lnTo>
                      <a:pt x="198" y="634"/>
                    </a:lnTo>
                    <a:lnTo>
                      <a:pt x="194" y="630"/>
                    </a:lnTo>
                    <a:lnTo>
                      <a:pt x="147" y="630"/>
                    </a:lnTo>
                    <a:lnTo>
                      <a:pt x="151" y="637"/>
                    </a:lnTo>
                    <a:lnTo>
                      <a:pt x="151" y="645"/>
                    </a:lnTo>
                    <a:lnTo>
                      <a:pt x="154" y="652"/>
                    </a:lnTo>
                    <a:lnTo>
                      <a:pt x="158" y="659"/>
                    </a:lnTo>
                    <a:lnTo>
                      <a:pt x="158" y="666"/>
                    </a:lnTo>
                    <a:lnTo>
                      <a:pt x="165" y="673"/>
                    </a:lnTo>
                    <a:lnTo>
                      <a:pt x="169" y="681"/>
                    </a:lnTo>
                    <a:lnTo>
                      <a:pt x="198" y="681"/>
                    </a:lnTo>
                    <a:lnTo>
                      <a:pt x="212" y="684"/>
                    </a:lnTo>
                    <a:lnTo>
                      <a:pt x="223" y="684"/>
                    </a:lnTo>
                    <a:lnTo>
                      <a:pt x="234" y="688"/>
                    </a:lnTo>
                    <a:lnTo>
                      <a:pt x="255" y="688"/>
                    </a:lnTo>
                    <a:lnTo>
                      <a:pt x="266" y="691"/>
                    </a:lnTo>
                    <a:lnTo>
                      <a:pt x="270" y="702"/>
                    </a:lnTo>
                    <a:lnTo>
                      <a:pt x="277" y="717"/>
                    </a:lnTo>
                    <a:lnTo>
                      <a:pt x="280" y="727"/>
                    </a:lnTo>
                    <a:lnTo>
                      <a:pt x="284" y="742"/>
                    </a:lnTo>
                    <a:lnTo>
                      <a:pt x="291" y="753"/>
                    </a:lnTo>
                    <a:lnTo>
                      <a:pt x="298" y="763"/>
                    </a:lnTo>
                    <a:lnTo>
                      <a:pt x="302" y="778"/>
                    </a:lnTo>
                    <a:lnTo>
                      <a:pt x="306" y="789"/>
                    </a:lnTo>
                    <a:lnTo>
                      <a:pt x="298" y="799"/>
                    </a:lnTo>
                    <a:lnTo>
                      <a:pt x="288" y="807"/>
                    </a:lnTo>
                    <a:lnTo>
                      <a:pt x="277" y="814"/>
                    </a:lnTo>
                    <a:lnTo>
                      <a:pt x="266" y="821"/>
                    </a:lnTo>
                    <a:lnTo>
                      <a:pt x="255" y="828"/>
                    </a:lnTo>
                    <a:lnTo>
                      <a:pt x="244" y="832"/>
                    </a:lnTo>
                    <a:lnTo>
                      <a:pt x="234" y="839"/>
                    </a:lnTo>
                    <a:lnTo>
                      <a:pt x="219" y="843"/>
                    </a:lnTo>
                    <a:lnTo>
                      <a:pt x="208" y="846"/>
                    </a:lnTo>
                    <a:lnTo>
                      <a:pt x="194" y="850"/>
                    </a:lnTo>
                    <a:lnTo>
                      <a:pt x="183" y="853"/>
                    </a:lnTo>
                    <a:lnTo>
                      <a:pt x="169" y="857"/>
                    </a:lnTo>
                    <a:lnTo>
                      <a:pt x="158" y="861"/>
                    </a:lnTo>
                    <a:lnTo>
                      <a:pt x="144" y="861"/>
                    </a:lnTo>
                    <a:lnTo>
                      <a:pt x="133" y="864"/>
                    </a:lnTo>
                    <a:lnTo>
                      <a:pt x="118" y="868"/>
                    </a:lnTo>
                    <a:lnTo>
                      <a:pt x="108" y="868"/>
                    </a:lnTo>
                    <a:lnTo>
                      <a:pt x="100" y="864"/>
                    </a:lnTo>
                    <a:lnTo>
                      <a:pt x="97" y="861"/>
                    </a:lnTo>
                    <a:lnTo>
                      <a:pt x="90" y="861"/>
                    </a:lnTo>
                    <a:lnTo>
                      <a:pt x="86" y="853"/>
                    </a:lnTo>
                    <a:lnTo>
                      <a:pt x="82" y="850"/>
                    </a:lnTo>
                    <a:lnTo>
                      <a:pt x="79" y="843"/>
                    </a:lnTo>
                    <a:lnTo>
                      <a:pt x="68" y="792"/>
                    </a:lnTo>
                    <a:lnTo>
                      <a:pt x="61" y="742"/>
                    </a:lnTo>
                    <a:lnTo>
                      <a:pt x="50" y="688"/>
                    </a:lnTo>
                    <a:lnTo>
                      <a:pt x="43" y="637"/>
                    </a:lnTo>
                    <a:lnTo>
                      <a:pt x="36" y="587"/>
                    </a:lnTo>
                    <a:lnTo>
                      <a:pt x="32" y="537"/>
                    </a:lnTo>
                    <a:lnTo>
                      <a:pt x="25" y="483"/>
                    </a:lnTo>
                    <a:lnTo>
                      <a:pt x="18" y="429"/>
                    </a:lnTo>
                    <a:lnTo>
                      <a:pt x="3" y="382"/>
                    </a:lnTo>
                    <a:lnTo>
                      <a:pt x="0" y="339"/>
                    </a:lnTo>
                    <a:lnTo>
                      <a:pt x="3" y="292"/>
                    </a:lnTo>
                    <a:lnTo>
                      <a:pt x="14" y="245"/>
                    </a:lnTo>
                    <a:lnTo>
                      <a:pt x="25" y="202"/>
                    </a:lnTo>
                    <a:lnTo>
                      <a:pt x="36" y="155"/>
                    </a:lnTo>
                    <a:lnTo>
                      <a:pt x="43" y="108"/>
                    </a:lnTo>
                    <a:lnTo>
                      <a:pt x="43" y="61"/>
                    </a:lnTo>
                    <a:lnTo>
                      <a:pt x="57" y="47"/>
                    </a:lnTo>
                    <a:lnTo>
                      <a:pt x="61" y="40"/>
                    </a:lnTo>
                    <a:lnTo>
                      <a:pt x="64" y="29"/>
                    </a:lnTo>
                    <a:lnTo>
                      <a:pt x="68" y="22"/>
                    </a:lnTo>
                    <a:lnTo>
                      <a:pt x="72" y="15"/>
                    </a:lnTo>
                    <a:lnTo>
                      <a:pt x="79" y="7"/>
                    </a:lnTo>
                    <a:lnTo>
                      <a:pt x="82" y="0"/>
                    </a:lnTo>
                    <a:lnTo>
                      <a:pt x="86" y="4"/>
                    </a:lnTo>
                    <a:lnTo>
                      <a:pt x="93" y="7"/>
                    </a:lnTo>
                    <a:lnTo>
                      <a:pt x="100" y="15"/>
                    </a:lnTo>
                    <a:lnTo>
                      <a:pt x="108" y="18"/>
                    </a:lnTo>
                    <a:lnTo>
                      <a:pt x="115" y="22"/>
                    </a:lnTo>
                    <a:lnTo>
                      <a:pt x="118" y="25"/>
                    </a:lnTo>
                    <a:lnTo>
                      <a:pt x="126" y="29"/>
                    </a:lnTo>
                    <a:lnTo>
                      <a:pt x="133" y="33"/>
                    </a:lnTo>
                    <a:close/>
                  </a:path>
                </a:pathLst>
              </a:custGeom>
              <a:solidFill>
                <a:srgbClr val="004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70" name="Freeform 305"/>
              <p:cNvSpPr>
                <a:spLocks/>
              </p:cNvSpPr>
              <p:nvPr/>
            </p:nvSpPr>
            <p:spPr bwMode="auto">
              <a:xfrm>
                <a:off x="3182" y="1881"/>
                <a:ext cx="18" cy="7"/>
              </a:xfrm>
              <a:custGeom>
                <a:avLst/>
                <a:gdLst>
                  <a:gd name="T0" fmla="*/ 3 w 18"/>
                  <a:gd name="T1" fmla="*/ 4 h 7"/>
                  <a:gd name="T2" fmla="*/ 3 w 18"/>
                  <a:gd name="T3" fmla="*/ 7 h 7"/>
                  <a:gd name="T4" fmla="*/ 18 w 18"/>
                  <a:gd name="T5" fmla="*/ 7 h 7"/>
                  <a:gd name="T6" fmla="*/ 18 w 18"/>
                  <a:gd name="T7" fmla="*/ 0 h 7"/>
                  <a:gd name="T8" fmla="*/ 3 w 18"/>
                  <a:gd name="T9" fmla="*/ 0 h 7"/>
                  <a:gd name="T10" fmla="*/ 7 w 18"/>
                  <a:gd name="T11" fmla="*/ 7 h 7"/>
                  <a:gd name="T12" fmla="*/ 3 w 18"/>
                  <a:gd name="T13" fmla="*/ 4 h 7"/>
                  <a:gd name="T14" fmla="*/ 0 w 18"/>
                  <a:gd name="T15" fmla="*/ 7 h 7"/>
                  <a:gd name="T16" fmla="*/ 3 w 18"/>
                  <a:gd name="T17" fmla="*/ 7 h 7"/>
                  <a:gd name="T18" fmla="*/ 3 w 18"/>
                  <a:gd name="T19" fmla="*/ 4 h 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"/>
                  <a:gd name="T31" fmla="*/ 0 h 7"/>
                  <a:gd name="T32" fmla="*/ 18 w 18"/>
                  <a:gd name="T33" fmla="*/ 7 h 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" h="7">
                    <a:moveTo>
                      <a:pt x="3" y="4"/>
                    </a:moveTo>
                    <a:lnTo>
                      <a:pt x="3" y="7"/>
                    </a:lnTo>
                    <a:lnTo>
                      <a:pt x="18" y="7"/>
                    </a:lnTo>
                    <a:lnTo>
                      <a:pt x="18" y="0"/>
                    </a:lnTo>
                    <a:lnTo>
                      <a:pt x="3" y="0"/>
                    </a:lnTo>
                    <a:lnTo>
                      <a:pt x="7" y="7"/>
                    </a:lnTo>
                    <a:lnTo>
                      <a:pt x="3" y="4"/>
                    </a:lnTo>
                    <a:lnTo>
                      <a:pt x="0" y="7"/>
                    </a:lnTo>
                    <a:lnTo>
                      <a:pt x="3" y="7"/>
                    </a:lnTo>
                    <a:lnTo>
                      <a:pt x="3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71" name="Freeform 306"/>
              <p:cNvSpPr>
                <a:spLocks/>
              </p:cNvSpPr>
              <p:nvPr/>
            </p:nvSpPr>
            <p:spPr bwMode="auto">
              <a:xfrm>
                <a:off x="3182" y="1877"/>
                <a:ext cx="11" cy="11"/>
              </a:xfrm>
              <a:custGeom>
                <a:avLst/>
                <a:gdLst>
                  <a:gd name="T0" fmla="*/ 3 w 11"/>
                  <a:gd name="T1" fmla="*/ 8 h 11"/>
                  <a:gd name="T2" fmla="*/ 0 w 11"/>
                  <a:gd name="T3" fmla="*/ 4 h 11"/>
                  <a:gd name="T4" fmla="*/ 7 w 11"/>
                  <a:gd name="T5" fmla="*/ 11 h 11"/>
                  <a:gd name="T6" fmla="*/ 11 w 11"/>
                  <a:gd name="T7" fmla="*/ 4 h 11"/>
                  <a:gd name="T8" fmla="*/ 7 w 11"/>
                  <a:gd name="T9" fmla="*/ 0 h 11"/>
                  <a:gd name="T10" fmla="*/ 3 w 11"/>
                  <a:gd name="T11" fmla="*/ 0 h 11"/>
                  <a:gd name="T12" fmla="*/ 7 w 11"/>
                  <a:gd name="T13" fmla="*/ 0 h 11"/>
                  <a:gd name="T14" fmla="*/ 3 w 11"/>
                  <a:gd name="T15" fmla="*/ 0 h 11"/>
                  <a:gd name="T16" fmla="*/ 3 w 11"/>
                  <a:gd name="T17" fmla="*/ 8 h 1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"/>
                  <a:gd name="T28" fmla="*/ 0 h 11"/>
                  <a:gd name="T29" fmla="*/ 11 w 11"/>
                  <a:gd name="T30" fmla="*/ 11 h 1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" h="11">
                    <a:moveTo>
                      <a:pt x="3" y="8"/>
                    </a:moveTo>
                    <a:lnTo>
                      <a:pt x="0" y="4"/>
                    </a:lnTo>
                    <a:lnTo>
                      <a:pt x="7" y="11"/>
                    </a:lnTo>
                    <a:lnTo>
                      <a:pt x="11" y="4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3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72" name="Freeform 307"/>
              <p:cNvSpPr>
                <a:spLocks/>
              </p:cNvSpPr>
              <p:nvPr/>
            </p:nvSpPr>
            <p:spPr bwMode="auto">
              <a:xfrm>
                <a:off x="3171" y="1877"/>
                <a:ext cx="14" cy="15"/>
              </a:xfrm>
              <a:custGeom>
                <a:avLst/>
                <a:gdLst>
                  <a:gd name="T0" fmla="*/ 11 w 14"/>
                  <a:gd name="T1" fmla="*/ 15 h 15"/>
                  <a:gd name="T2" fmla="*/ 11 w 14"/>
                  <a:gd name="T3" fmla="*/ 8 h 15"/>
                  <a:gd name="T4" fmla="*/ 14 w 14"/>
                  <a:gd name="T5" fmla="*/ 8 h 15"/>
                  <a:gd name="T6" fmla="*/ 14 w 14"/>
                  <a:gd name="T7" fmla="*/ 0 h 15"/>
                  <a:gd name="T8" fmla="*/ 7 w 14"/>
                  <a:gd name="T9" fmla="*/ 0 h 15"/>
                  <a:gd name="T10" fmla="*/ 4 w 14"/>
                  <a:gd name="T11" fmla="*/ 4 h 15"/>
                  <a:gd name="T12" fmla="*/ 4 w 14"/>
                  <a:gd name="T13" fmla="*/ 15 h 15"/>
                  <a:gd name="T14" fmla="*/ 4 w 14"/>
                  <a:gd name="T15" fmla="*/ 11 h 15"/>
                  <a:gd name="T16" fmla="*/ 0 w 14"/>
                  <a:gd name="T17" fmla="*/ 15 h 15"/>
                  <a:gd name="T18" fmla="*/ 4 w 14"/>
                  <a:gd name="T19" fmla="*/ 15 h 15"/>
                  <a:gd name="T20" fmla="*/ 11 w 14"/>
                  <a:gd name="T21" fmla="*/ 15 h 1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4"/>
                  <a:gd name="T34" fmla="*/ 0 h 15"/>
                  <a:gd name="T35" fmla="*/ 14 w 14"/>
                  <a:gd name="T36" fmla="*/ 15 h 15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4" h="15">
                    <a:moveTo>
                      <a:pt x="11" y="15"/>
                    </a:moveTo>
                    <a:lnTo>
                      <a:pt x="11" y="8"/>
                    </a:lnTo>
                    <a:lnTo>
                      <a:pt x="14" y="8"/>
                    </a:lnTo>
                    <a:lnTo>
                      <a:pt x="14" y="0"/>
                    </a:lnTo>
                    <a:lnTo>
                      <a:pt x="7" y="0"/>
                    </a:lnTo>
                    <a:lnTo>
                      <a:pt x="4" y="4"/>
                    </a:lnTo>
                    <a:lnTo>
                      <a:pt x="4" y="15"/>
                    </a:lnTo>
                    <a:lnTo>
                      <a:pt x="4" y="11"/>
                    </a:lnTo>
                    <a:lnTo>
                      <a:pt x="0" y="15"/>
                    </a:lnTo>
                    <a:lnTo>
                      <a:pt x="4" y="15"/>
                    </a:lnTo>
                    <a:lnTo>
                      <a:pt x="11" y="1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73" name="Freeform 308"/>
              <p:cNvSpPr>
                <a:spLocks/>
              </p:cNvSpPr>
              <p:nvPr/>
            </p:nvSpPr>
            <p:spPr bwMode="auto">
              <a:xfrm>
                <a:off x="3175" y="1892"/>
                <a:ext cx="36" cy="115"/>
              </a:xfrm>
              <a:custGeom>
                <a:avLst/>
                <a:gdLst>
                  <a:gd name="T0" fmla="*/ 32 w 36"/>
                  <a:gd name="T1" fmla="*/ 115 h 115"/>
                  <a:gd name="T2" fmla="*/ 32 w 36"/>
                  <a:gd name="T3" fmla="*/ 97 h 115"/>
                  <a:gd name="T4" fmla="*/ 28 w 36"/>
                  <a:gd name="T5" fmla="*/ 83 h 115"/>
                  <a:gd name="T6" fmla="*/ 25 w 36"/>
                  <a:gd name="T7" fmla="*/ 68 h 115"/>
                  <a:gd name="T8" fmla="*/ 21 w 36"/>
                  <a:gd name="T9" fmla="*/ 54 h 115"/>
                  <a:gd name="T10" fmla="*/ 14 w 36"/>
                  <a:gd name="T11" fmla="*/ 43 h 115"/>
                  <a:gd name="T12" fmla="*/ 10 w 36"/>
                  <a:gd name="T13" fmla="*/ 29 h 115"/>
                  <a:gd name="T14" fmla="*/ 7 w 36"/>
                  <a:gd name="T15" fmla="*/ 14 h 115"/>
                  <a:gd name="T16" fmla="*/ 7 w 36"/>
                  <a:gd name="T17" fmla="*/ 0 h 115"/>
                  <a:gd name="T18" fmla="*/ 0 w 36"/>
                  <a:gd name="T19" fmla="*/ 0 h 115"/>
                  <a:gd name="T20" fmla="*/ 0 w 36"/>
                  <a:gd name="T21" fmla="*/ 14 h 115"/>
                  <a:gd name="T22" fmla="*/ 3 w 36"/>
                  <a:gd name="T23" fmla="*/ 29 h 115"/>
                  <a:gd name="T24" fmla="*/ 10 w 36"/>
                  <a:gd name="T25" fmla="*/ 43 h 115"/>
                  <a:gd name="T26" fmla="*/ 14 w 36"/>
                  <a:gd name="T27" fmla="*/ 57 h 115"/>
                  <a:gd name="T28" fmla="*/ 18 w 36"/>
                  <a:gd name="T29" fmla="*/ 72 h 115"/>
                  <a:gd name="T30" fmla="*/ 21 w 36"/>
                  <a:gd name="T31" fmla="*/ 86 h 115"/>
                  <a:gd name="T32" fmla="*/ 25 w 36"/>
                  <a:gd name="T33" fmla="*/ 101 h 115"/>
                  <a:gd name="T34" fmla="*/ 28 w 36"/>
                  <a:gd name="T35" fmla="*/ 115 h 115"/>
                  <a:gd name="T36" fmla="*/ 28 w 36"/>
                  <a:gd name="T37" fmla="*/ 111 h 115"/>
                  <a:gd name="T38" fmla="*/ 32 w 36"/>
                  <a:gd name="T39" fmla="*/ 115 h 115"/>
                  <a:gd name="T40" fmla="*/ 36 w 36"/>
                  <a:gd name="T41" fmla="*/ 115 h 115"/>
                  <a:gd name="T42" fmla="*/ 32 w 36"/>
                  <a:gd name="T43" fmla="*/ 115 h 115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6"/>
                  <a:gd name="T67" fmla="*/ 0 h 115"/>
                  <a:gd name="T68" fmla="*/ 36 w 36"/>
                  <a:gd name="T69" fmla="*/ 115 h 115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6" h="115">
                    <a:moveTo>
                      <a:pt x="32" y="115"/>
                    </a:moveTo>
                    <a:lnTo>
                      <a:pt x="32" y="97"/>
                    </a:lnTo>
                    <a:lnTo>
                      <a:pt x="28" y="83"/>
                    </a:lnTo>
                    <a:lnTo>
                      <a:pt x="25" y="68"/>
                    </a:lnTo>
                    <a:lnTo>
                      <a:pt x="21" y="54"/>
                    </a:lnTo>
                    <a:lnTo>
                      <a:pt x="14" y="43"/>
                    </a:lnTo>
                    <a:lnTo>
                      <a:pt x="10" y="29"/>
                    </a:lnTo>
                    <a:lnTo>
                      <a:pt x="7" y="14"/>
                    </a:lnTo>
                    <a:lnTo>
                      <a:pt x="7" y="0"/>
                    </a:lnTo>
                    <a:lnTo>
                      <a:pt x="0" y="0"/>
                    </a:lnTo>
                    <a:lnTo>
                      <a:pt x="0" y="14"/>
                    </a:lnTo>
                    <a:lnTo>
                      <a:pt x="3" y="29"/>
                    </a:lnTo>
                    <a:lnTo>
                      <a:pt x="10" y="43"/>
                    </a:lnTo>
                    <a:lnTo>
                      <a:pt x="14" y="57"/>
                    </a:lnTo>
                    <a:lnTo>
                      <a:pt x="18" y="72"/>
                    </a:lnTo>
                    <a:lnTo>
                      <a:pt x="21" y="86"/>
                    </a:lnTo>
                    <a:lnTo>
                      <a:pt x="25" y="101"/>
                    </a:lnTo>
                    <a:lnTo>
                      <a:pt x="28" y="115"/>
                    </a:lnTo>
                    <a:lnTo>
                      <a:pt x="28" y="111"/>
                    </a:lnTo>
                    <a:lnTo>
                      <a:pt x="32" y="115"/>
                    </a:lnTo>
                    <a:lnTo>
                      <a:pt x="36" y="115"/>
                    </a:lnTo>
                    <a:lnTo>
                      <a:pt x="32" y="11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74" name="Freeform 309"/>
              <p:cNvSpPr>
                <a:spLocks/>
              </p:cNvSpPr>
              <p:nvPr/>
            </p:nvSpPr>
            <p:spPr bwMode="auto">
              <a:xfrm>
                <a:off x="3149" y="2003"/>
                <a:ext cx="58" cy="15"/>
              </a:xfrm>
              <a:custGeom>
                <a:avLst/>
                <a:gdLst>
                  <a:gd name="T0" fmla="*/ 0 w 58"/>
                  <a:gd name="T1" fmla="*/ 15 h 15"/>
                  <a:gd name="T2" fmla="*/ 29 w 58"/>
                  <a:gd name="T3" fmla="*/ 15 h 15"/>
                  <a:gd name="T4" fmla="*/ 36 w 58"/>
                  <a:gd name="T5" fmla="*/ 11 h 15"/>
                  <a:gd name="T6" fmla="*/ 44 w 58"/>
                  <a:gd name="T7" fmla="*/ 11 h 15"/>
                  <a:gd name="T8" fmla="*/ 51 w 58"/>
                  <a:gd name="T9" fmla="*/ 8 h 15"/>
                  <a:gd name="T10" fmla="*/ 58 w 58"/>
                  <a:gd name="T11" fmla="*/ 4 h 15"/>
                  <a:gd name="T12" fmla="*/ 54 w 58"/>
                  <a:gd name="T13" fmla="*/ 0 h 15"/>
                  <a:gd name="T14" fmla="*/ 51 w 58"/>
                  <a:gd name="T15" fmla="*/ 0 h 15"/>
                  <a:gd name="T16" fmla="*/ 44 w 58"/>
                  <a:gd name="T17" fmla="*/ 4 h 15"/>
                  <a:gd name="T18" fmla="*/ 36 w 58"/>
                  <a:gd name="T19" fmla="*/ 4 h 15"/>
                  <a:gd name="T20" fmla="*/ 29 w 58"/>
                  <a:gd name="T21" fmla="*/ 8 h 15"/>
                  <a:gd name="T22" fmla="*/ 0 w 58"/>
                  <a:gd name="T23" fmla="*/ 8 h 15"/>
                  <a:gd name="T24" fmla="*/ 0 w 58"/>
                  <a:gd name="T25" fmla="*/ 15 h 1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8"/>
                  <a:gd name="T40" fmla="*/ 0 h 15"/>
                  <a:gd name="T41" fmla="*/ 58 w 58"/>
                  <a:gd name="T42" fmla="*/ 15 h 1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8" h="15">
                    <a:moveTo>
                      <a:pt x="0" y="15"/>
                    </a:moveTo>
                    <a:lnTo>
                      <a:pt x="29" y="15"/>
                    </a:lnTo>
                    <a:lnTo>
                      <a:pt x="36" y="11"/>
                    </a:lnTo>
                    <a:lnTo>
                      <a:pt x="44" y="11"/>
                    </a:lnTo>
                    <a:lnTo>
                      <a:pt x="51" y="8"/>
                    </a:lnTo>
                    <a:lnTo>
                      <a:pt x="58" y="4"/>
                    </a:lnTo>
                    <a:lnTo>
                      <a:pt x="54" y="0"/>
                    </a:lnTo>
                    <a:lnTo>
                      <a:pt x="51" y="0"/>
                    </a:lnTo>
                    <a:lnTo>
                      <a:pt x="44" y="4"/>
                    </a:lnTo>
                    <a:lnTo>
                      <a:pt x="36" y="4"/>
                    </a:lnTo>
                    <a:lnTo>
                      <a:pt x="29" y="8"/>
                    </a:lnTo>
                    <a:lnTo>
                      <a:pt x="0" y="8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75" name="Freeform 310"/>
              <p:cNvSpPr>
                <a:spLocks/>
              </p:cNvSpPr>
              <p:nvPr/>
            </p:nvSpPr>
            <p:spPr bwMode="auto">
              <a:xfrm>
                <a:off x="3139" y="2011"/>
                <a:ext cx="10" cy="28"/>
              </a:xfrm>
              <a:custGeom>
                <a:avLst/>
                <a:gdLst>
                  <a:gd name="T0" fmla="*/ 10 w 10"/>
                  <a:gd name="T1" fmla="*/ 21 h 28"/>
                  <a:gd name="T2" fmla="*/ 7 w 10"/>
                  <a:gd name="T3" fmla="*/ 18 h 28"/>
                  <a:gd name="T4" fmla="*/ 7 w 10"/>
                  <a:gd name="T5" fmla="*/ 10 h 28"/>
                  <a:gd name="T6" fmla="*/ 10 w 10"/>
                  <a:gd name="T7" fmla="*/ 7 h 28"/>
                  <a:gd name="T8" fmla="*/ 10 w 10"/>
                  <a:gd name="T9" fmla="*/ 0 h 28"/>
                  <a:gd name="T10" fmla="*/ 3 w 10"/>
                  <a:gd name="T11" fmla="*/ 7 h 28"/>
                  <a:gd name="T12" fmla="*/ 0 w 10"/>
                  <a:gd name="T13" fmla="*/ 14 h 28"/>
                  <a:gd name="T14" fmla="*/ 3 w 10"/>
                  <a:gd name="T15" fmla="*/ 21 h 28"/>
                  <a:gd name="T16" fmla="*/ 7 w 10"/>
                  <a:gd name="T17" fmla="*/ 28 h 28"/>
                  <a:gd name="T18" fmla="*/ 10 w 10"/>
                  <a:gd name="T19" fmla="*/ 21 h 2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0"/>
                  <a:gd name="T31" fmla="*/ 0 h 28"/>
                  <a:gd name="T32" fmla="*/ 10 w 10"/>
                  <a:gd name="T33" fmla="*/ 28 h 2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0" h="28">
                    <a:moveTo>
                      <a:pt x="10" y="21"/>
                    </a:moveTo>
                    <a:lnTo>
                      <a:pt x="7" y="18"/>
                    </a:lnTo>
                    <a:lnTo>
                      <a:pt x="7" y="10"/>
                    </a:lnTo>
                    <a:lnTo>
                      <a:pt x="10" y="7"/>
                    </a:lnTo>
                    <a:lnTo>
                      <a:pt x="10" y="0"/>
                    </a:lnTo>
                    <a:lnTo>
                      <a:pt x="3" y="7"/>
                    </a:lnTo>
                    <a:lnTo>
                      <a:pt x="0" y="14"/>
                    </a:lnTo>
                    <a:lnTo>
                      <a:pt x="3" y="21"/>
                    </a:lnTo>
                    <a:lnTo>
                      <a:pt x="7" y="28"/>
                    </a:lnTo>
                    <a:lnTo>
                      <a:pt x="10" y="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76" name="Freeform 311"/>
              <p:cNvSpPr>
                <a:spLocks/>
              </p:cNvSpPr>
              <p:nvPr/>
            </p:nvSpPr>
            <p:spPr bwMode="auto">
              <a:xfrm>
                <a:off x="3146" y="2032"/>
                <a:ext cx="97" cy="79"/>
              </a:xfrm>
              <a:custGeom>
                <a:avLst/>
                <a:gdLst>
                  <a:gd name="T0" fmla="*/ 93 w 97"/>
                  <a:gd name="T1" fmla="*/ 79 h 79"/>
                  <a:gd name="T2" fmla="*/ 93 w 97"/>
                  <a:gd name="T3" fmla="*/ 76 h 79"/>
                  <a:gd name="T4" fmla="*/ 50 w 97"/>
                  <a:gd name="T5" fmla="*/ 33 h 79"/>
                  <a:gd name="T6" fmla="*/ 39 w 97"/>
                  <a:gd name="T7" fmla="*/ 25 h 79"/>
                  <a:gd name="T8" fmla="*/ 29 w 97"/>
                  <a:gd name="T9" fmla="*/ 15 h 79"/>
                  <a:gd name="T10" fmla="*/ 18 w 97"/>
                  <a:gd name="T11" fmla="*/ 7 h 79"/>
                  <a:gd name="T12" fmla="*/ 3 w 97"/>
                  <a:gd name="T13" fmla="*/ 0 h 79"/>
                  <a:gd name="T14" fmla="*/ 0 w 97"/>
                  <a:gd name="T15" fmla="*/ 7 h 79"/>
                  <a:gd name="T16" fmla="*/ 14 w 97"/>
                  <a:gd name="T17" fmla="*/ 15 h 79"/>
                  <a:gd name="T18" fmla="*/ 25 w 97"/>
                  <a:gd name="T19" fmla="*/ 22 h 79"/>
                  <a:gd name="T20" fmla="*/ 36 w 97"/>
                  <a:gd name="T21" fmla="*/ 29 h 79"/>
                  <a:gd name="T22" fmla="*/ 47 w 97"/>
                  <a:gd name="T23" fmla="*/ 40 h 79"/>
                  <a:gd name="T24" fmla="*/ 57 w 97"/>
                  <a:gd name="T25" fmla="*/ 47 h 79"/>
                  <a:gd name="T26" fmla="*/ 79 w 97"/>
                  <a:gd name="T27" fmla="*/ 69 h 79"/>
                  <a:gd name="T28" fmla="*/ 86 w 97"/>
                  <a:gd name="T29" fmla="*/ 79 h 79"/>
                  <a:gd name="T30" fmla="*/ 86 w 97"/>
                  <a:gd name="T31" fmla="*/ 76 h 79"/>
                  <a:gd name="T32" fmla="*/ 93 w 97"/>
                  <a:gd name="T33" fmla="*/ 79 h 79"/>
                  <a:gd name="T34" fmla="*/ 97 w 97"/>
                  <a:gd name="T35" fmla="*/ 79 h 79"/>
                  <a:gd name="T36" fmla="*/ 93 w 97"/>
                  <a:gd name="T37" fmla="*/ 76 h 79"/>
                  <a:gd name="T38" fmla="*/ 93 w 97"/>
                  <a:gd name="T39" fmla="*/ 79 h 79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97"/>
                  <a:gd name="T61" fmla="*/ 0 h 79"/>
                  <a:gd name="T62" fmla="*/ 97 w 97"/>
                  <a:gd name="T63" fmla="*/ 79 h 79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97" h="79">
                    <a:moveTo>
                      <a:pt x="93" y="79"/>
                    </a:moveTo>
                    <a:lnTo>
                      <a:pt x="93" y="76"/>
                    </a:lnTo>
                    <a:lnTo>
                      <a:pt x="50" y="33"/>
                    </a:lnTo>
                    <a:lnTo>
                      <a:pt x="39" y="25"/>
                    </a:lnTo>
                    <a:lnTo>
                      <a:pt x="29" y="15"/>
                    </a:lnTo>
                    <a:lnTo>
                      <a:pt x="18" y="7"/>
                    </a:lnTo>
                    <a:lnTo>
                      <a:pt x="3" y="0"/>
                    </a:lnTo>
                    <a:lnTo>
                      <a:pt x="0" y="7"/>
                    </a:lnTo>
                    <a:lnTo>
                      <a:pt x="14" y="15"/>
                    </a:lnTo>
                    <a:lnTo>
                      <a:pt x="25" y="22"/>
                    </a:lnTo>
                    <a:lnTo>
                      <a:pt x="36" y="29"/>
                    </a:lnTo>
                    <a:lnTo>
                      <a:pt x="47" y="40"/>
                    </a:lnTo>
                    <a:lnTo>
                      <a:pt x="57" y="47"/>
                    </a:lnTo>
                    <a:lnTo>
                      <a:pt x="79" y="69"/>
                    </a:lnTo>
                    <a:lnTo>
                      <a:pt x="86" y="79"/>
                    </a:lnTo>
                    <a:lnTo>
                      <a:pt x="86" y="76"/>
                    </a:lnTo>
                    <a:lnTo>
                      <a:pt x="93" y="79"/>
                    </a:lnTo>
                    <a:lnTo>
                      <a:pt x="97" y="79"/>
                    </a:lnTo>
                    <a:lnTo>
                      <a:pt x="93" y="76"/>
                    </a:lnTo>
                    <a:lnTo>
                      <a:pt x="93" y="7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77" name="Freeform 312"/>
              <p:cNvSpPr>
                <a:spLocks/>
              </p:cNvSpPr>
              <p:nvPr/>
            </p:nvSpPr>
            <p:spPr bwMode="auto">
              <a:xfrm>
                <a:off x="3149" y="2108"/>
                <a:ext cx="90" cy="119"/>
              </a:xfrm>
              <a:custGeom>
                <a:avLst/>
                <a:gdLst>
                  <a:gd name="T0" fmla="*/ 8 w 90"/>
                  <a:gd name="T1" fmla="*/ 119 h 119"/>
                  <a:gd name="T2" fmla="*/ 18 w 90"/>
                  <a:gd name="T3" fmla="*/ 104 h 119"/>
                  <a:gd name="T4" fmla="*/ 26 w 90"/>
                  <a:gd name="T5" fmla="*/ 90 h 119"/>
                  <a:gd name="T6" fmla="*/ 33 w 90"/>
                  <a:gd name="T7" fmla="*/ 75 h 119"/>
                  <a:gd name="T8" fmla="*/ 44 w 90"/>
                  <a:gd name="T9" fmla="*/ 61 h 119"/>
                  <a:gd name="T10" fmla="*/ 54 w 90"/>
                  <a:gd name="T11" fmla="*/ 47 h 119"/>
                  <a:gd name="T12" fmla="*/ 65 w 90"/>
                  <a:gd name="T13" fmla="*/ 32 h 119"/>
                  <a:gd name="T14" fmla="*/ 76 w 90"/>
                  <a:gd name="T15" fmla="*/ 18 h 119"/>
                  <a:gd name="T16" fmla="*/ 90 w 90"/>
                  <a:gd name="T17" fmla="*/ 3 h 119"/>
                  <a:gd name="T18" fmla="*/ 83 w 90"/>
                  <a:gd name="T19" fmla="*/ 0 h 119"/>
                  <a:gd name="T20" fmla="*/ 58 w 90"/>
                  <a:gd name="T21" fmla="*/ 25 h 119"/>
                  <a:gd name="T22" fmla="*/ 47 w 90"/>
                  <a:gd name="T23" fmla="*/ 39 h 119"/>
                  <a:gd name="T24" fmla="*/ 36 w 90"/>
                  <a:gd name="T25" fmla="*/ 57 h 119"/>
                  <a:gd name="T26" fmla="*/ 29 w 90"/>
                  <a:gd name="T27" fmla="*/ 72 h 119"/>
                  <a:gd name="T28" fmla="*/ 18 w 90"/>
                  <a:gd name="T29" fmla="*/ 86 h 119"/>
                  <a:gd name="T30" fmla="*/ 11 w 90"/>
                  <a:gd name="T31" fmla="*/ 101 h 119"/>
                  <a:gd name="T32" fmla="*/ 0 w 90"/>
                  <a:gd name="T33" fmla="*/ 115 h 119"/>
                  <a:gd name="T34" fmla="*/ 0 w 90"/>
                  <a:gd name="T35" fmla="*/ 119 h 119"/>
                  <a:gd name="T36" fmla="*/ 8 w 90"/>
                  <a:gd name="T37" fmla="*/ 119 h 119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0"/>
                  <a:gd name="T58" fmla="*/ 0 h 119"/>
                  <a:gd name="T59" fmla="*/ 90 w 90"/>
                  <a:gd name="T60" fmla="*/ 119 h 119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0" h="119">
                    <a:moveTo>
                      <a:pt x="8" y="119"/>
                    </a:moveTo>
                    <a:lnTo>
                      <a:pt x="18" y="104"/>
                    </a:lnTo>
                    <a:lnTo>
                      <a:pt x="26" y="90"/>
                    </a:lnTo>
                    <a:lnTo>
                      <a:pt x="33" y="75"/>
                    </a:lnTo>
                    <a:lnTo>
                      <a:pt x="44" y="61"/>
                    </a:lnTo>
                    <a:lnTo>
                      <a:pt x="54" y="47"/>
                    </a:lnTo>
                    <a:lnTo>
                      <a:pt x="65" y="32"/>
                    </a:lnTo>
                    <a:lnTo>
                      <a:pt x="76" y="18"/>
                    </a:lnTo>
                    <a:lnTo>
                      <a:pt x="90" y="3"/>
                    </a:lnTo>
                    <a:lnTo>
                      <a:pt x="83" y="0"/>
                    </a:lnTo>
                    <a:lnTo>
                      <a:pt x="58" y="25"/>
                    </a:lnTo>
                    <a:lnTo>
                      <a:pt x="47" y="39"/>
                    </a:lnTo>
                    <a:lnTo>
                      <a:pt x="36" y="57"/>
                    </a:lnTo>
                    <a:lnTo>
                      <a:pt x="29" y="72"/>
                    </a:lnTo>
                    <a:lnTo>
                      <a:pt x="18" y="86"/>
                    </a:lnTo>
                    <a:lnTo>
                      <a:pt x="11" y="101"/>
                    </a:lnTo>
                    <a:lnTo>
                      <a:pt x="0" y="115"/>
                    </a:lnTo>
                    <a:lnTo>
                      <a:pt x="0" y="119"/>
                    </a:lnTo>
                    <a:lnTo>
                      <a:pt x="8" y="11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78" name="Freeform 313"/>
              <p:cNvSpPr>
                <a:spLocks/>
              </p:cNvSpPr>
              <p:nvPr/>
            </p:nvSpPr>
            <p:spPr bwMode="auto">
              <a:xfrm>
                <a:off x="3095" y="2227"/>
                <a:ext cx="62" cy="108"/>
              </a:xfrm>
              <a:custGeom>
                <a:avLst/>
                <a:gdLst>
                  <a:gd name="T0" fmla="*/ 8 w 62"/>
                  <a:gd name="T1" fmla="*/ 108 h 108"/>
                  <a:gd name="T2" fmla="*/ 11 w 62"/>
                  <a:gd name="T3" fmla="*/ 97 h 108"/>
                  <a:gd name="T4" fmla="*/ 18 w 62"/>
                  <a:gd name="T5" fmla="*/ 82 h 108"/>
                  <a:gd name="T6" fmla="*/ 26 w 62"/>
                  <a:gd name="T7" fmla="*/ 68 h 108"/>
                  <a:gd name="T8" fmla="*/ 33 w 62"/>
                  <a:gd name="T9" fmla="*/ 54 h 108"/>
                  <a:gd name="T10" fmla="*/ 40 w 62"/>
                  <a:gd name="T11" fmla="*/ 43 h 108"/>
                  <a:gd name="T12" fmla="*/ 51 w 62"/>
                  <a:gd name="T13" fmla="*/ 28 h 108"/>
                  <a:gd name="T14" fmla="*/ 54 w 62"/>
                  <a:gd name="T15" fmla="*/ 14 h 108"/>
                  <a:gd name="T16" fmla="*/ 62 w 62"/>
                  <a:gd name="T17" fmla="*/ 0 h 108"/>
                  <a:gd name="T18" fmla="*/ 54 w 62"/>
                  <a:gd name="T19" fmla="*/ 0 h 108"/>
                  <a:gd name="T20" fmla="*/ 51 w 62"/>
                  <a:gd name="T21" fmla="*/ 10 h 108"/>
                  <a:gd name="T22" fmla="*/ 44 w 62"/>
                  <a:gd name="T23" fmla="*/ 25 h 108"/>
                  <a:gd name="T24" fmla="*/ 33 w 62"/>
                  <a:gd name="T25" fmla="*/ 39 h 108"/>
                  <a:gd name="T26" fmla="*/ 26 w 62"/>
                  <a:gd name="T27" fmla="*/ 50 h 108"/>
                  <a:gd name="T28" fmla="*/ 18 w 62"/>
                  <a:gd name="T29" fmla="*/ 64 h 108"/>
                  <a:gd name="T30" fmla="*/ 11 w 62"/>
                  <a:gd name="T31" fmla="*/ 79 h 108"/>
                  <a:gd name="T32" fmla="*/ 8 w 62"/>
                  <a:gd name="T33" fmla="*/ 93 h 108"/>
                  <a:gd name="T34" fmla="*/ 0 w 62"/>
                  <a:gd name="T35" fmla="*/ 108 h 108"/>
                  <a:gd name="T36" fmla="*/ 8 w 62"/>
                  <a:gd name="T37" fmla="*/ 108 h 10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62"/>
                  <a:gd name="T58" fmla="*/ 0 h 108"/>
                  <a:gd name="T59" fmla="*/ 62 w 62"/>
                  <a:gd name="T60" fmla="*/ 108 h 108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62" h="108">
                    <a:moveTo>
                      <a:pt x="8" y="108"/>
                    </a:moveTo>
                    <a:lnTo>
                      <a:pt x="11" y="97"/>
                    </a:lnTo>
                    <a:lnTo>
                      <a:pt x="18" y="82"/>
                    </a:lnTo>
                    <a:lnTo>
                      <a:pt x="26" y="68"/>
                    </a:lnTo>
                    <a:lnTo>
                      <a:pt x="33" y="54"/>
                    </a:lnTo>
                    <a:lnTo>
                      <a:pt x="40" y="43"/>
                    </a:lnTo>
                    <a:lnTo>
                      <a:pt x="51" y="28"/>
                    </a:lnTo>
                    <a:lnTo>
                      <a:pt x="54" y="14"/>
                    </a:lnTo>
                    <a:lnTo>
                      <a:pt x="62" y="0"/>
                    </a:lnTo>
                    <a:lnTo>
                      <a:pt x="54" y="0"/>
                    </a:lnTo>
                    <a:lnTo>
                      <a:pt x="51" y="10"/>
                    </a:lnTo>
                    <a:lnTo>
                      <a:pt x="44" y="25"/>
                    </a:lnTo>
                    <a:lnTo>
                      <a:pt x="33" y="39"/>
                    </a:lnTo>
                    <a:lnTo>
                      <a:pt x="26" y="50"/>
                    </a:lnTo>
                    <a:lnTo>
                      <a:pt x="18" y="64"/>
                    </a:lnTo>
                    <a:lnTo>
                      <a:pt x="11" y="79"/>
                    </a:lnTo>
                    <a:lnTo>
                      <a:pt x="8" y="93"/>
                    </a:lnTo>
                    <a:lnTo>
                      <a:pt x="0" y="108"/>
                    </a:lnTo>
                    <a:lnTo>
                      <a:pt x="8" y="10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79" name="Freeform 314"/>
              <p:cNvSpPr>
                <a:spLocks/>
              </p:cNvSpPr>
              <p:nvPr/>
            </p:nvSpPr>
            <p:spPr bwMode="auto">
              <a:xfrm>
                <a:off x="3095" y="2335"/>
                <a:ext cx="15" cy="7"/>
              </a:xfrm>
              <a:custGeom>
                <a:avLst/>
                <a:gdLst>
                  <a:gd name="T0" fmla="*/ 8 w 15"/>
                  <a:gd name="T1" fmla="*/ 0 h 7"/>
                  <a:gd name="T2" fmla="*/ 11 w 15"/>
                  <a:gd name="T3" fmla="*/ 0 h 7"/>
                  <a:gd name="T4" fmla="*/ 0 w 15"/>
                  <a:gd name="T5" fmla="*/ 0 h 7"/>
                  <a:gd name="T6" fmla="*/ 4 w 15"/>
                  <a:gd name="T7" fmla="*/ 7 h 7"/>
                  <a:gd name="T8" fmla="*/ 11 w 15"/>
                  <a:gd name="T9" fmla="*/ 7 h 7"/>
                  <a:gd name="T10" fmla="*/ 15 w 15"/>
                  <a:gd name="T11" fmla="*/ 3 h 7"/>
                  <a:gd name="T12" fmla="*/ 11 w 15"/>
                  <a:gd name="T13" fmla="*/ 7 h 7"/>
                  <a:gd name="T14" fmla="*/ 15 w 15"/>
                  <a:gd name="T15" fmla="*/ 3 h 7"/>
                  <a:gd name="T16" fmla="*/ 8 w 15"/>
                  <a:gd name="T17" fmla="*/ 0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7"/>
                  <a:gd name="T29" fmla="*/ 15 w 15"/>
                  <a:gd name="T30" fmla="*/ 7 h 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7">
                    <a:moveTo>
                      <a:pt x="8" y="0"/>
                    </a:moveTo>
                    <a:lnTo>
                      <a:pt x="11" y="0"/>
                    </a:lnTo>
                    <a:lnTo>
                      <a:pt x="0" y="0"/>
                    </a:lnTo>
                    <a:lnTo>
                      <a:pt x="4" y="7"/>
                    </a:lnTo>
                    <a:lnTo>
                      <a:pt x="11" y="7"/>
                    </a:lnTo>
                    <a:lnTo>
                      <a:pt x="15" y="3"/>
                    </a:lnTo>
                    <a:lnTo>
                      <a:pt x="11" y="7"/>
                    </a:lnTo>
                    <a:lnTo>
                      <a:pt x="15" y="3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80" name="Freeform 315"/>
              <p:cNvSpPr>
                <a:spLocks/>
              </p:cNvSpPr>
              <p:nvPr/>
            </p:nvSpPr>
            <p:spPr bwMode="auto">
              <a:xfrm>
                <a:off x="3103" y="2209"/>
                <a:ext cx="75" cy="129"/>
              </a:xfrm>
              <a:custGeom>
                <a:avLst/>
                <a:gdLst>
                  <a:gd name="T0" fmla="*/ 68 w 75"/>
                  <a:gd name="T1" fmla="*/ 0 h 129"/>
                  <a:gd name="T2" fmla="*/ 61 w 75"/>
                  <a:gd name="T3" fmla="*/ 14 h 129"/>
                  <a:gd name="T4" fmla="*/ 50 w 75"/>
                  <a:gd name="T5" fmla="*/ 28 h 129"/>
                  <a:gd name="T6" fmla="*/ 39 w 75"/>
                  <a:gd name="T7" fmla="*/ 46 h 129"/>
                  <a:gd name="T8" fmla="*/ 32 w 75"/>
                  <a:gd name="T9" fmla="*/ 64 h 129"/>
                  <a:gd name="T10" fmla="*/ 25 w 75"/>
                  <a:gd name="T11" fmla="*/ 79 h 129"/>
                  <a:gd name="T12" fmla="*/ 18 w 75"/>
                  <a:gd name="T13" fmla="*/ 97 h 129"/>
                  <a:gd name="T14" fmla="*/ 10 w 75"/>
                  <a:gd name="T15" fmla="*/ 111 h 129"/>
                  <a:gd name="T16" fmla="*/ 0 w 75"/>
                  <a:gd name="T17" fmla="*/ 126 h 129"/>
                  <a:gd name="T18" fmla="*/ 7 w 75"/>
                  <a:gd name="T19" fmla="*/ 129 h 129"/>
                  <a:gd name="T20" fmla="*/ 18 w 75"/>
                  <a:gd name="T21" fmla="*/ 115 h 129"/>
                  <a:gd name="T22" fmla="*/ 25 w 75"/>
                  <a:gd name="T23" fmla="*/ 100 h 129"/>
                  <a:gd name="T24" fmla="*/ 32 w 75"/>
                  <a:gd name="T25" fmla="*/ 82 h 129"/>
                  <a:gd name="T26" fmla="*/ 39 w 75"/>
                  <a:gd name="T27" fmla="*/ 64 h 129"/>
                  <a:gd name="T28" fmla="*/ 46 w 75"/>
                  <a:gd name="T29" fmla="*/ 50 h 129"/>
                  <a:gd name="T30" fmla="*/ 57 w 75"/>
                  <a:gd name="T31" fmla="*/ 36 h 129"/>
                  <a:gd name="T32" fmla="*/ 64 w 75"/>
                  <a:gd name="T33" fmla="*/ 18 h 129"/>
                  <a:gd name="T34" fmla="*/ 75 w 75"/>
                  <a:gd name="T35" fmla="*/ 3 h 129"/>
                  <a:gd name="T36" fmla="*/ 68 w 75"/>
                  <a:gd name="T37" fmla="*/ 0 h 129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75"/>
                  <a:gd name="T58" fmla="*/ 0 h 129"/>
                  <a:gd name="T59" fmla="*/ 75 w 75"/>
                  <a:gd name="T60" fmla="*/ 129 h 129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75" h="129">
                    <a:moveTo>
                      <a:pt x="68" y="0"/>
                    </a:moveTo>
                    <a:lnTo>
                      <a:pt x="61" y="14"/>
                    </a:lnTo>
                    <a:lnTo>
                      <a:pt x="50" y="28"/>
                    </a:lnTo>
                    <a:lnTo>
                      <a:pt x="39" y="46"/>
                    </a:lnTo>
                    <a:lnTo>
                      <a:pt x="32" y="64"/>
                    </a:lnTo>
                    <a:lnTo>
                      <a:pt x="25" y="79"/>
                    </a:lnTo>
                    <a:lnTo>
                      <a:pt x="18" y="97"/>
                    </a:lnTo>
                    <a:lnTo>
                      <a:pt x="10" y="111"/>
                    </a:lnTo>
                    <a:lnTo>
                      <a:pt x="0" y="126"/>
                    </a:lnTo>
                    <a:lnTo>
                      <a:pt x="7" y="129"/>
                    </a:lnTo>
                    <a:lnTo>
                      <a:pt x="18" y="115"/>
                    </a:lnTo>
                    <a:lnTo>
                      <a:pt x="25" y="100"/>
                    </a:lnTo>
                    <a:lnTo>
                      <a:pt x="32" y="82"/>
                    </a:lnTo>
                    <a:lnTo>
                      <a:pt x="39" y="64"/>
                    </a:lnTo>
                    <a:lnTo>
                      <a:pt x="46" y="50"/>
                    </a:lnTo>
                    <a:lnTo>
                      <a:pt x="57" y="36"/>
                    </a:lnTo>
                    <a:lnTo>
                      <a:pt x="64" y="18"/>
                    </a:lnTo>
                    <a:lnTo>
                      <a:pt x="75" y="3"/>
                    </a:lnTo>
                    <a:lnTo>
                      <a:pt x="6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81" name="Freeform 316"/>
              <p:cNvSpPr>
                <a:spLocks/>
              </p:cNvSpPr>
              <p:nvPr/>
            </p:nvSpPr>
            <p:spPr bwMode="auto">
              <a:xfrm>
                <a:off x="3171" y="2108"/>
                <a:ext cx="79" cy="104"/>
              </a:xfrm>
              <a:custGeom>
                <a:avLst/>
                <a:gdLst>
                  <a:gd name="T0" fmla="*/ 76 w 79"/>
                  <a:gd name="T1" fmla="*/ 3 h 104"/>
                  <a:gd name="T2" fmla="*/ 76 w 79"/>
                  <a:gd name="T3" fmla="*/ 0 h 104"/>
                  <a:gd name="T4" fmla="*/ 65 w 79"/>
                  <a:gd name="T5" fmla="*/ 14 h 104"/>
                  <a:gd name="T6" fmla="*/ 32 w 79"/>
                  <a:gd name="T7" fmla="*/ 47 h 104"/>
                  <a:gd name="T8" fmla="*/ 22 w 79"/>
                  <a:gd name="T9" fmla="*/ 61 h 104"/>
                  <a:gd name="T10" fmla="*/ 14 w 79"/>
                  <a:gd name="T11" fmla="*/ 72 h 104"/>
                  <a:gd name="T12" fmla="*/ 7 w 79"/>
                  <a:gd name="T13" fmla="*/ 86 h 104"/>
                  <a:gd name="T14" fmla="*/ 0 w 79"/>
                  <a:gd name="T15" fmla="*/ 101 h 104"/>
                  <a:gd name="T16" fmla="*/ 7 w 79"/>
                  <a:gd name="T17" fmla="*/ 104 h 104"/>
                  <a:gd name="T18" fmla="*/ 14 w 79"/>
                  <a:gd name="T19" fmla="*/ 90 h 104"/>
                  <a:gd name="T20" fmla="*/ 18 w 79"/>
                  <a:gd name="T21" fmla="*/ 75 h 104"/>
                  <a:gd name="T22" fmla="*/ 29 w 79"/>
                  <a:gd name="T23" fmla="*/ 65 h 104"/>
                  <a:gd name="T24" fmla="*/ 36 w 79"/>
                  <a:gd name="T25" fmla="*/ 54 h 104"/>
                  <a:gd name="T26" fmla="*/ 47 w 79"/>
                  <a:gd name="T27" fmla="*/ 43 h 104"/>
                  <a:gd name="T28" fmla="*/ 58 w 79"/>
                  <a:gd name="T29" fmla="*/ 29 h 104"/>
                  <a:gd name="T30" fmla="*/ 79 w 79"/>
                  <a:gd name="T31" fmla="*/ 7 h 104"/>
                  <a:gd name="T32" fmla="*/ 79 w 79"/>
                  <a:gd name="T33" fmla="*/ 3 h 104"/>
                  <a:gd name="T34" fmla="*/ 79 w 79"/>
                  <a:gd name="T35" fmla="*/ 7 h 104"/>
                  <a:gd name="T36" fmla="*/ 79 w 79"/>
                  <a:gd name="T37" fmla="*/ 3 h 104"/>
                  <a:gd name="T38" fmla="*/ 76 w 79"/>
                  <a:gd name="T39" fmla="*/ 3 h 104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79"/>
                  <a:gd name="T61" fmla="*/ 0 h 104"/>
                  <a:gd name="T62" fmla="*/ 79 w 79"/>
                  <a:gd name="T63" fmla="*/ 104 h 104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79" h="104">
                    <a:moveTo>
                      <a:pt x="76" y="3"/>
                    </a:moveTo>
                    <a:lnTo>
                      <a:pt x="76" y="0"/>
                    </a:lnTo>
                    <a:lnTo>
                      <a:pt x="65" y="14"/>
                    </a:lnTo>
                    <a:lnTo>
                      <a:pt x="32" y="47"/>
                    </a:lnTo>
                    <a:lnTo>
                      <a:pt x="22" y="61"/>
                    </a:lnTo>
                    <a:lnTo>
                      <a:pt x="14" y="72"/>
                    </a:lnTo>
                    <a:lnTo>
                      <a:pt x="7" y="86"/>
                    </a:lnTo>
                    <a:lnTo>
                      <a:pt x="0" y="101"/>
                    </a:lnTo>
                    <a:lnTo>
                      <a:pt x="7" y="104"/>
                    </a:lnTo>
                    <a:lnTo>
                      <a:pt x="14" y="90"/>
                    </a:lnTo>
                    <a:lnTo>
                      <a:pt x="18" y="75"/>
                    </a:lnTo>
                    <a:lnTo>
                      <a:pt x="29" y="65"/>
                    </a:lnTo>
                    <a:lnTo>
                      <a:pt x="36" y="54"/>
                    </a:lnTo>
                    <a:lnTo>
                      <a:pt x="47" y="43"/>
                    </a:lnTo>
                    <a:lnTo>
                      <a:pt x="58" y="29"/>
                    </a:lnTo>
                    <a:lnTo>
                      <a:pt x="79" y="7"/>
                    </a:lnTo>
                    <a:lnTo>
                      <a:pt x="79" y="3"/>
                    </a:lnTo>
                    <a:lnTo>
                      <a:pt x="79" y="7"/>
                    </a:lnTo>
                    <a:lnTo>
                      <a:pt x="79" y="3"/>
                    </a:lnTo>
                    <a:lnTo>
                      <a:pt x="76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82" name="Freeform 317"/>
              <p:cNvSpPr>
                <a:spLocks/>
              </p:cNvSpPr>
              <p:nvPr/>
            </p:nvSpPr>
            <p:spPr bwMode="auto">
              <a:xfrm>
                <a:off x="3243" y="2097"/>
                <a:ext cx="7" cy="14"/>
              </a:xfrm>
              <a:custGeom>
                <a:avLst/>
                <a:gdLst>
                  <a:gd name="T0" fmla="*/ 0 w 7"/>
                  <a:gd name="T1" fmla="*/ 4 h 14"/>
                  <a:gd name="T2" fmla="*/ 4 w 7"/>
                  <a:gd name="T3" fmla="*/ 14 h 14"/>
                  <a:gd name="T4" fmla="*/ 7 w 7"/>
                  <a:gd name="T5" fmla="*/ 14 h 14"/>
                  <a:gd name="T6" fmla="*/ 4 w 7"/>
                  <a:gd name="T7" fmla="*/ 4 h 14"/>
                  <a:gd name="T8" fmla="*/ 4 w 7"/>
                  <a:gd name="T9" fmla="*/ 0 h 14"/>
                  <a:gd name="T10" fmla="*/ 4 w 7"/>
                  <a:gd name="T11" fmla="*/ 4 h 14"/>
                  <a:gd name="T12" fmla="*/ 4 w 7"/>
                  <a:gd name="T13" fmla="*/ 0 h 14"/>
                  <a:gd name="T14" fmla="*/ 0 w 7"/>
                  <a:gd name="T15" fmla="*/ 4 h 1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"/>
                  <a:gd name="T25" fmla="*/ 0 h 14"/>
                  <a:gd name="T26" fmla="*/ 7 w 7"/>
                  <a:gd name="T27" fmla="*/ 14 h 1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" h="14">
                    <a:moveTo>
                      <a:pt x="0" y="4"/>
                    </a:moveTo>
                    <a:lnTo>
                      <a:pt x="4" y="14"/>
                    </a:lnTo>
                    <a:lnTo>
                      <a:pt x="7" y="14"/>
                    </a:lnTo>
                    <a:lnTo>
                      <a:pt x="4" y="4"/>
                    </a:lnTo>
                    <a:lnTo>
                      <a:pt x="4" y="0"/>
                    </a:lnTo>
                    <a:lnTo>
                      <a:pt x="4" y="4"/>
                    </a:lnTo>
                    <a:lnTo>
                      <a:pt x="4" y="0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83" name="Freeform 318"/>
              <p:cNvSpPr>
                <a:spLocks/>
              </p:cNvSpPr>
              <p:nvPr/>
            </p:nvSpPr>
            <p:spPr bwMode="auto">
              <a:xfrm>
                <a:off x="3146" y="2021"/>
                <a:ext cx="101" cy="80"/>
              </a:xfrm>
              <a:custGeom>
                <a:avLst/>
                <a:gdLst>
                  <a:gd name="T0" fmla="*/ 14 w 101"/>
                  <a:gd name="T1" fmla="*/ 0 h 80"/>
                  <a:gd name="T2" fmla="*/ 11 w 101"/>
                  <a:gd name="T3" fmla="*/ 8 h 80"/>
                  <a:gd name="T4" fmla="*/ 25 w 101"/>
                  <a:gd name="T5" fmla="*/ 15 h 80"/>
                  <a:gd name="T6" fmla="*/ 36 w 101"/>
                  <a:gd name="T7" fmla="*/ 26 h 80"/>
                  <a:gd name="T8" fmla="*/ 47 w 101"/>
                  <a:gd name="T9" fmla="*/ 33 h 80"/>
                  <a:gd name="T10" fmla="*/ 57 w 101"/>
                  <a:gd name="T11" fmla="*/ 44 h 80"/>
                  <a:gd name="T12" fmla="*/ 68 w 101"/>
                  <a:gd name="T13" fmla="*/ 51 h 80"/>
                  <a:gd name="T14" fmla="*/ 79 w 101"/>
                  <a:gd name="T15" fmla="*/ 62 h 80"/>
                  <a:gd name="T16" fmla="*/ 86 w 101"/>
                  <a:gd name="T17" fmla="*/ 72 h 80"/>
                  <a:gd name="T18" fmla="*/ 97 w 101"/>
                  <a:gd name="T19" fmla="*/ 80 h 80"/>
                  <a:gd name="T20" fmla="*/ 101 w 101"/>
                  <a:gd name="T21" fmla="*/ 76 h 80"/>
                  <a:gd name="T22" fmla="*/ 93 w 101"/>
                  <a:gd name="T23" fmla="*/ 65 h 80"/>
                  <a:gd name="T24" fmla="*/ 83 w 101"/>
                  <a:gd name="T25" fmla="*/ 54 h 80"/>
                  <a:gd name="T26" fmla="*/ 72 w 101"/>
                  <a:gd name="T27" fmla="*/ 47 h 80"/>
                  <a:gd name="T28" fmla="*/ 50 w 101"/>
                  <a:gd name="T29" fmla="*/ 26 h 80"/>
                  <a:gd name="T30" fmla="*/ 39 w 101"/>
                  <a:gd name="T31" fmla="*/ 18 h 80"/>
                  <a:gd name="T32" fmla="*/ 29 w 101"/>
                  <a:gd name="T33" fmla="*/ 11 h 80"/>
                  <a:gd name="T34" fmla="*/ 14 w 101"/>
                  <a:gd name="T35" fmla="*/ 0 h 80"/>
                  <a:gd name="T36" fmla="*/ 14 w 101"/>
                  <a:gd name="T37" fmla="*/ 8 h 80"/>
                  <a:gd name="T38" fmla="*/ 14 w 101"/>
                  <a:gd name="T39" fmla="*/ 0 h 80"/>
                  <a:gd name="T40" fmla="*/ 0 w 101"/>
                  <a:gd name="T41" fmla="*/ 0 h 80"/>
                  <a:gd name="T42" fmla="*/ 11 w 101"/>
                  <a:gd name="T43" fmla="*/ 8 h 80"/>
                  <a:gd name="T44" fmla="*/ 14 w 101"/>
                  <a:gd name="T45" fmla="*/ 0 h 8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01"/>
                  <a:gd name="T70" fmla="*/ 0 h 80"/>
                  <a:gd name="T71" fmla="*/ 101 w 101"/>
                  <a:gd name="T72" fmla="*/ 80 h 80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01" h="80">
                    <a:moveTo>
                      <a:pt x="14" y="0"/>
                    </a:moveTo>
                    <a:lnTo>
                      <a:pt x="11" y="8"/>
                    </a:lnTo>
                    <a:lnTo>
                      <a:pt x="25" y="15"/>
                    </a:lnTo>
                    <a:lnTo>
                      <a:pt x="36" y="26"/>
                    </a:lnTo>
                    <a:lnTo>
                      <a:pt x="47" y="33"/>
                    </a:lnTo>
                    <a:lnTo>
                      <a:pt x="57" y="44"/>
                    </a:lnTo>
                    <a:lnTo>
                      <a:pt x="68" y="51"/>
                    </a:lnTo>
                    <a:lnTo>
                      <a:pt x="79" y="62"/>
                    </a:lnTo>
                    <a:lnTo>
                      <a:pt x="86" y="72"/>
                    </a:lnTo>
                    <a:lnTo>
                      <a:pt x="97" y="80"/>
                    </a:lnTo>
                    <a:lnTo>
                      <a:pt x="101" y="76"/>
                    </a:lnTo>
                    <a:lnTo>
                      <a:pt x="93" y="65"/>
                    </a:lnTo>
                    <a:lnTo>
                      <a:pt x="83" y="54"/>
                    </a:lnTo>
                    <a:lnTo>
                      <a:pt x="72" y="47"/>
                    </a:lnTo>
                    <a:lnTo>
                      <a:pt x="50" y="26"/>
                    </a:lnTo>
                    <a:lnTo>
                      <a:pt x="39" y="18"/>
                    </a:lnTo>
                    <a:lnTo>
                      <a:pt x="29" y="11"/>
                    </a:lnTo>
                    <a:lnTo>
                      <a:pt x="14" y="0"/>
                    </a:lnTo>
                    <a:lnTo>
                      <a:pt x="14" y="8"/>
                    </a:lnTo>
                    <a:lnTo>
                      <a:pt x="14" y="0"/>
                    </a:lnTo>
                    <a:lnTo>
                      <a:pt x="0" y="0"/>
                    </a:lnTo>
                    <a:lnTo>
                      <a:pt x="11" y="8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84" name="Freeform 319"/>
              <p:cNvSpPr>
                <a:spLocks/>
              </p:cNvSpPr>
              <p:nvPr/>
            </p:nvSpPr>
            <p:spPr bwMode="auto">
              <a:xfrm>
                <a:off x="3160" y="2011"/>
                <a:ext cx="65" cy="21"/>
              </a:xfrm>
              <a:custGeom>
                <a:avLst/>
                <a:gdLst>
                  <a:gd name="T0" fmla="*/ 54 w 65"/>
                  <a:gd name="T1" fmla="*/ 3 h 21"/>
                  <a:gd name="T2" fmla="*/ 58 w 65"/>
                  <a:gd name="T3" fmla="*/ 0 h 21"/>
                  <a:gd name="T4" fmla="*/ 51 w 65"/>
                  <a:gd name="T5" fmla="*/ 3 h 21"/>
                  <a:gd name="T6" fmla="*/ 43 w 65"/>
                  <a:gd name="T7" fmla="*/ 3 h 21"/>
                  <a:gd name="T8" fmla="*/ 36 w 65"/>
                  <a:gd name="T9" fmla="*/ 7 h 21"/>
                  <a:gd name="T10" fmla="*/ 29 w 65"/>
                  <a:gd name="T11" fmla="*/ 7 h 21"/>
                  <a:gd name="T12" fmla="*/ 22 w 65"/>
                  <a:gd name="T13" fmla="*/ 10 h 21"/>
                  <a:gd name="T14" fmla="*/ 0 w 65"/>
                  <a:gd name="T15" fmla="*/ 10 h 21"/>
                  <a:gd name="T16" fmla="*/ 0 w 65"/>
                  <a:gd name="T17" fmla="*/ 18 h 21"/>
                  <a:gd name="T18" fmla="*/ 7 w 65"/>
                  <a:gd name="T19" fmla="*/ 21 h 21"/>
                  <a:gd name="T20" fmla="*/ 15 w 65"/>
                  <a:gd name="T21" fmla="*/ 18 h 21"/>
                  <a:gd name="T22" fmla="*/ 22 w 65"/>
                  <a:gd name="T23" fmla="*/ 18 h 21"/>
                  <a:gd name="T24" fmla="*/ 29 w 65"/>
                  <a:gd name="T25" fmla="*/ 14 h 21"/>
                  <a:gd name="T26" fmla="*/ 36 w 65"/>
                  <a:gd name="T27" fmla="*/ 14 h 21"/>
                  <a:gd name="T28" fmla="*/ 47 w 65"/>
                  <a:gd name="T29" fmla="*/ 10 h 21"/>
                  <a:gd name="T30" fmla="*/ 51 w 65"/>
                  <a:gd name="T31" fmla="*/ 7 h 21"/>
                  <a:gd name="T32" fmla="*/ 58 w 65"/>
                  <a:gd name="T33" fmla="*/ 7 h 21"/>
                  <a:gd name="T34" fmla="*/ 61 w 65"/>
                  <a:gd name="T35" fmla="*/ 3 h 21"/>
                  <a:gd name="T36" fmla="*/ 58 w 65"/>
                  <a:gd name="T37" fmla="*/ 7 h 21"/>
                  <a:gd name="T38" fmla="*/ 65 w 65"/>
                  <a:gd name="T39" fmla="*/ 7 h 21"/>
                  <a:gd name="T40" fmla="*/ 61 w 65"/>
                  <a:gd name="T41" fmla="*/ 3 h 21"/>
                  <a:gd name="T42" fmla="*/ 54 w 65"/>
                  <a:gd name="T43" fmla="*/ 3 h 21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65"/>
                  <a:gd name="T67" fmla="*/ 0 h 21"/>
                  <a:gd name="T68" fmla="*/ 65 w 65"/>
                  <a:gd name="T69" fmla="*/ 21 h 21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65" h="21">
                    <a:moveTo>
                      <a:pt x="54" y="3"/>
                    </a:moveTo>
                    <a:lnTo>
                      <a:pt x="58" y="0"/>
                    </a:lnTo>
                    <a:lnTo>
                      <a:pt x="51" y="3"/>
                    </a:lnTo>
                    <a:lnTo>
                      <a:pt x="43" y="3"/>
                    </a:lnTo>
                    <a:lnTo>
                      <a:pt x="36" y="7"/>
                    </a:lnTo>
                    <a:lnTo>
                      <a:pt x="29" y="7"/>
                    </a:lnTo>
                    <a:lnTo>
                      <a:pt x="22" y="10"/>
                    </a:lnTo>
                    <a:lnTo>
                      <a:pt x="0" y="10"/>
                    </a:lnTo>
                    <a:lnTo>
                      <a:pt x="0" y="18"/>
                    </a:lnTo>
                    <a:lnTo>
                      <a:pt x="7" y="21"/>
                    </a:lnTo>
                    <a:lnTo>
                      <a:pt x="15" y="18"/>
                    </a:lnTo>
                    <a:lnTo>
                      <a:pt x="22" y="18"/>
                    </a:lnTo>
                    <a:lnTo>
                      <a:pt x="29" y="14"/>
                    </a:lnTo>
                    <a:lnTo>
                      <a:pt x="36" y="14"/>
                    </a:lnTo>
                    <a:lnTo>
                      <a:pt x="47" y="10"/>
                    </a:lnTo>
                    <a:lnTo>
                      <a:pt x="51" y="7"/>
                    </a:lnTo>
                    <a:lnTo>
                      <a:pt x="58" y="7"/>
                    </a:lnTo>
                    <a:lnTo>
                      <a:pt x="61" y="3"/>
                    </a:lnTo>
                    <a:lnTo>
                      <a:pt x="58" y="7"/>
                    </a:lnTo>
                    <a:lnTo>
                      <a:pt x="65" y="7"/>
                    </a:lnTo>
                    <a:lnTo>
                      <a:pt x="61" y="3"/>
                    </a:lnTo>
                    <a:lnTo>
                      <a:pt x="54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85" name="Freeform 320"/>
              <p:cNvSpPr>
                <a:spLocks/>
              </p:cNvSpPr>
              <p:nvPr/>
            </p:nvSpPr>
            <p:spPr bwMode="auto">
              <a:xfrm>
                <a:off x="3185" y="1881"/>
                <a:ext cx="36" cy="133"/>
              </a:xfrm>
              <a:custGeom>
                <a:avLst/>
                <a:gdLst>
                  <a:gd name="T0" fmla="*/ 8 w 36"/>
                  <a:gd name="T1" fmla="*/ 14 h 133"/>
                  <a:gd name="T2" fmla="*/ 0 w 36"/>
                  <a:gd name="T3" fmla="*/ 18 h 133"/>
                  <a:gd name="T4" fmla="*/ 4 w 36"/>
                  <a:gd name="T5" fmla="*/ 29 h 133"/>
                  <a:gd name="T6" fmla="*/ 8 w 36"/>
                  <a:gd name="T7" fmla="*/ 47 h 133"/>
                  <a:gd name="T8" fmla="*/ 15 w 36"/>
                  <a:gd name="T9" fmla="*/ 61 h 133"/>
                  <a:gd name="T10" fmla="*/ 18 w 36"/>
                  <a:gd name="T11" fmla="*/ 76 h 133"/>
                  <a:gd name="T12" fmla="*/ 22 w 36"/>
                  <a:gd name="T13" fmla="*/ 90 h 133"/>
                  <a:gd name="T14" fmla="*/ 26 w 36"/>
                  <a:gd name="T15" fmla="*/ 104 h 133"/>
                  <a:gd name="T16" fmla="*/ 29 w 36"/>
                  <a:gd name="T17" fmla="*/ 119 h 133"/>
                  <a:gd name="T18" fmla="*/ 29 w 36"/>
                  <a:gd name="T19" fmla="*/ 133 h 133"/>
                  <a:gd name="T20" fmla="*/ 36 w 36"/>
                  <a:gd name="T21" fmla="*/ 133 h 133"/>
                  <a:gd name="T22" fmla="*/ 36 w 36"/>
                  <a:gd name="T23" fmla="*/ 119 h 133"/>
                  <a:gd name="T24" fmla="*/ 33 w 36"/>
                  <a:gd name="T25" fmla="*/ 104 h 133"/>
                  <a:gd name="T26" fmla="*/ 29 w 36"/>
                  <a:gd name="T27" fmla="*/ 90 h 133"/>
                  <a:gd name="T28" fmla="*/ 26 w 36"/>
                  <a:gd name="T29" fmla="*/ 76 h 133"/>
                  <a:gd name="T30" fmla="*/ 22 w 36"/>
                  <a:gd name="T31" fmla="*/ 58 h 133"/>
                  <a:gd name="T32" fmla="*/ 15 w 36"/>
                  <a:gd name="T33" fmla="*/ 43 h 133"/>
                  <a:gd name="T34" fmla="*/ 11 w 36"/>
                  <a:gd name="T35" fmla="*/ 29 h 133"/>
                  <a:gd name="T36" fmla="*/ 8 w 36"/>
                  <a:gd name="T37" fmla="*/ 14 h 133"/>
                  <a:gd name="T38" fmla="*/ 0 w 36"/>
                  <a:gd name="T39" fmla="*/ 18 h 133"/>
                  <a:gd name="T40" fmla="*/ 8 w 36"/>
                  <a:gd name="T41" fmla="*/ 14 h 133"/>
                  <a:gd name="T42" fmla="*/ 0 w 36"/>
                  <a:gd name="T43" fmla="*/ 0 h 133"/>
                  <a:gd name="T44" fmla="*/ 0 w 36"/>
                  <a:gd name="T45" fmla="*/ 18 h 133"/>
                  <a:gd name="T46" fmla="*/ 8 w 36"/>
                  <a:gd name="T47" fmla="*/ 14 h 133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6"/>
                  <a:gd name="T73" fmla="*/ 0 h 133"/>
                  <a:gd name="T74" fmla="*/ 36 w 36"/>
                  <a:gd name="T75" fmla="*/ 133 h 133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6" h="133">
                    <a:moveTo>
                      <a:pt x="8" y="14"/>
                    </a:moveTo>
                    <a:lnTo>
                      <a:pt x="0" y="18"/>
                    </a:lnTo>
                    <a:lnTo>
                      <a:pt x="4" y="29"/>
                    </a:lnTo>
                    <a:lnTo>
                      <a:pt x="8" y="47"/>
                    </a:lnTo>
                    <a:lnTo>
                      <a:pt x="15" y="61"/>
                    </a:lnTo>
                    <a:lnTo>
                      <a:pt x="18" y="76"/>
                    </a:lnTo>
                    <a:lnTo>
                      <a:pt x="22" y="90"/>
                    </a:lnTo>
                    <a:lnTo>
                      <a:pt x="26" y="104"/>
                    </a:lnTo>
                    <a:lnTo>
                      <a:pt x="29" y="119"/>
                    </a:lnTo>
                    <a:lnTo>
                      <a:pt x="29" y="133"/>
                    </a:lnTo>
                    <a:lnTo>
                      <a:pt x="36" y="133"/>
                    </a:lnTo>
                    <a:lnTo>
                      <a:pt x="36" y="119"/>
                    </a:lnTo>
                    <a:lnTo>
                      <a:pt x="33" y="104"/>
                    </a:lnTo>
                    <a:lnTo>
                      <a:pt x="29" y="90"/>
                    </a:lnTo>
                    <a:lnTo>
                      <a:pt x="26" y="76"/>
                    </a:lnTo>
                    <a:lnTo>
                      <a:pt x="22" y="58"/>
                    </a:lnTo>
                    <a:lnTo>
                      <a:pt x="15" y="43"/>
                    </a:lnTo>
                    <a:lnTo>
                      <a:pt x="11" y="29"/>
                    </a:lnTo>
                    <a:lnTo>
                      <a:pt x="8" y="14"/>
                    </a:lnTo>
                    <a:lnTo>
                      <a:pt x="0" y="18"/>
                    </a:lnTo>
                    <a:lnTo>
                      <a:pt x="8" y="14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8" y="1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86" name="Freeform 321"/>
              <p:cNvSpPr>
                <a:spLocks/>
              </p:cNvSpPr>
              <p:nvPr/>
            </p:nvSpPr>
            <p:spPr bwMode="auto">
              <a:xfrm>
                <a:off x="3185" y="1881"/>
                <a:ext cx="22" cy="18"/>
              </a:xfrm>
              <a:custGeom>
                <a:avLst/>
                <a:gdLst>
                  <a:gd name="T0" fmla="*/ 18 w 22"/>
                  <a:gd name="T1" fmla="*/ 4 h 18"/>
                  <a:gd name="T2" fmla="*/ 15 w 22"/>
                  <a:gd name="T3" fmla="*/ 4 h 18"/>
                  <a:gd name="T4" fmla="*/ 15 w 22"/>
                  <a:gd name="T5" fmla="*/ 7 h 18"/>
                  <a:gd name="T6" fmla="*/ 8 w 22"/>
                  <a:gd name="T7" fmla="*/ 14 h 18"/>
                  <a:gd name="T8" fmla="*/ 0 w 22"/>
                  <a:gd name="T9" fmla="*/ 18 h 18"/>
                  <a:gd name="T10" fmla="*/ 15 w 22"/>
                  <a:gd name="T11" fmla="*/ 18 h 18"/>
                  <a:gd name="T12" fmla="*/ 18 w 22"/>
                  <a:gd name="T13" fmla="*/ 14 h 18"/>
                  <a:gd name="T14" fmla="*/ 22 w 22"/>
                  <a:gd name="T15" fmla="*/ 7 h 18"/>
                  <a:gd name="T16" fmla="*/ 18 w 22"/>
                  <a:gd name="T17" fmla="*/ 11 h 18"/>
                  <a:gd name="T18" fmla="*/ 18 w 22"/>
                  <a:gd name="T19" fmla="*/ 0 h 18"/>
                  <a:gd name="T20" fmla="*/ 15 w 22"/>
                  <a:gd name="T21" fmla="*/ 4 h 18"/>
                  <a:gd name="T22" fmla="*/ 18 w 22"/>
                  <a:gd name="T23" fmla="*/ 4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2"/>
                  <a:gd name="T37" fmla="*/ 0 h 18"/>
                  <a:gd name="T38" fmla="*/ 22 w 22"/>
                  <a:gd name="T39" fmla="*/ 18 h 18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2" h="18">
                    <a:moveTo>
                      <a:pt x="18" y="4"/>
                    </a:moveTo>
                    <a:lnTo>
                      <a:pt x="15" y="4"/>
                    </a:lnTo>
                    <a:lnTo>
                      <a:pt x="15" y="7"/>
                    </a:lnTo>
                    <a:lnTo>
                      <a:pt x="8" y="14"/>
                    </a:lnTo>
                    <a:lnTo>
                      <a:pt x="0" y="18"/>
                    </a:lnTo>
                    <a:lnTo>
                      <a:pt x="15" y="18"/>
                    </a:lnTo>
                    <a:lnTo>
                      <a:pt x="18" y="14"/>
                    </a:lnTo>
                    <a:lnTo>
                      <a:pt x="22" y="7"/>
                    </a:lnTo>
                    <a:lnTo>
                      <a:pt x="18" y="11"/>
                    </a:lnTo>
                    <a:lnTo>
                      <a:pt x="18" y="0"/>
                    </a:lnTo>
                    <a:lnTo>
                      <a:pt x="15" y="4"/>
                    </a:lnTo>
                    <a:lnTo>
                      <a:pt x="18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87" name="Freeform 322"/>
              <p:cNvSpPr>
                <a:spLocks/>
              </p:cNvSpPr>
              <p:nvPr/>
            </p:nvSpPr>
            <p:spPr bwMode="auto">
              <a:xfrm>
                <a:off x="3203" y="1885"/>
                <a:ext cx="173" cy="133"/>
              </a:xfrm>
              <a:custGeom>
                <a:avLst/>
                <a:gdLst>
                  <a:gd name="T0" fmla="*/ 170 w 173"/>
                  <a:gd name="T1" fmla="*/ 133 h 133"/>
                  <a:gd name="T2" fmla="*/ 173 w 173"/>
                  <a:gd name="T3" fmla="*/ 129 h 133"/>
                  <a:gd name="T4" fmla="*/ 162 w 173"/>
                  <a:gd name="T5" fmla="*/ 118 h 133"/>
                  <a:gd name="T6" fmla="*/ 155 w 173"/>
                  <a:gd name="T7" fmla="*/ 108 h 133"/>
                  <a:gd name="T8" fmla="*/ 148 w 173"/>
                  <a:gd name="T9" fmla="*/ 97 h 133"/>
                  <a:gd name="T10" fmla="*/ 126 w 173"/>
                  <a:gd name="T11" fmla="*/ 75 h 133"/>
                  <a:gd name="T12" fmla="*/ 119 w 173"/>
                  <a:gd name="T13" fmla="*/ 64 h 133"/>
                  <a:gd name="T14" fmla="*/ 108 w 173"/>
                  <a:gd name="T15" fmla="*/ 57 h 133"/>
                  <a:gd name="T16" fmla="*/ 98 w 173"/>
                  <a:gd name="T17" fmla="*/ 46 h 133"/>
                  <a:gd name="T18" fmla="*/ 87 w 173"/>
                  <a:gd name="T19" fmla="*/ 39 h 133"/>
                  <a:gd name="T20" fmla="*/ 76 w 173"/>
                  <a:gd name="T21" fmla="*/ 32 h 133"/>
                  <a:gd name="T22" fmla="*/ 62 w 173"/>
                  <a:gd name="T23" fmla="*/ 25 h 133"/>
                  <a:gd name="T24" fmla="*/ 51 w 173"/>
                  <a:gd name="T25" fmla="*/ 18 h 133"/>
                  <a:gd name="T26" fmla="*/ 40 w 173"/>
                  <a:gd name="T27" fmla="*/ 10 h 133"/>
                  <a:gd name="T28" fmla="*/ 26 w 173"/>
                  <a:gd name="T29" fmla="*/ 7 h 133"/>
                  <a:gd name="T30" fmla="*/ 15 w 173"/>
                  <a:gd name="T31" fmla="*/ 3 h 133"/>
                  <a:gd name="T32" fmla="*/ 0 w 173"/>
                  <a:gd name="T33" fmla="*/ 0 h 133"/>
                  <a:gd name="T34" fmla="*/ 0 w 173"/>
                  <a:gd name="T35" fmla="*/ 7 h 133"/>
                  <a:gd name="T36" fmla="*/ 11 w 173"/>
                  <a:gd name="T37" fmla="*/ 10 h 133"/>
                  <a:gd name="T38" fmla="*/ 22 w 173"/>
                  <a:gd name="T39" fmla="*/ 14 h 133"/>
                  <a:gd name="T40" fmla="*/ 36 w 173"/>
                  <a:gd name="T41" fmla="*/ 18 h 133"/>
                  <a:gd name="T42" fmla="*/ 47 w 173"/>
                  <a:gd name="T43" fmla="*/ 25 h 133"/>
                  <a:gd name="T44" fmla="*/ 58 w 173"/>
                  <a:gd name="T45" fmla="*/ 32 h 133"/>
                  <a:gd name="T46" fmla="*/ 72 w 173"/>
                  <a:gd name="T47" fmla="*/ 36 h 133"/>
                  <a:gd name="T48" fmla="*/ 90 w 173"/>
                  <a:gd name="T49" fmla="*/ 54 h 133"/>
                  <a:gd name="T50" fmla="*/ 101 w 173"/>
                  <a:gd name="T51" fmla="*/ 61 h 133"/>
                  <a:gd name="T52" fmla="*/ 112 w 173"/>
                  <a:gd name="T53" fmla="*/ 72 h 133"/>
                  <a:gd name="T54" fmla="*/ 123 w 173"/>
                  <a:gd name="T55" fmla="*/ 79 h 133"/>
                  <a:gd name="T56" fmla="*/ 130 w 173"/>
                  <a:gd name="T57" fmla="*/ 90 h 133"/>
                  <a:gd name="T58" fmla="*/ 152 w 173"/>
                  <a:gd name="T59" fmla="*/ 111 h 133"/>
                  <a:gd name="T60" fmla="*/ 159 w 173"/>
                  <a:gd name="T61" fmla="*/ 122 h 133"/>
                  <a:gd name="T62" fmla="*/ 166 w 173"/>
                  <a:gd name="T63" fmla="*/ 133 h 133"/>
                  <a:gd name="T64" fmla="*/ 166 w 173"/>
                  <a:gd name="T65" fmla="*/ 129 h 133"/>
                  <a:gd name="T66" fmla="*/ 170 w 173"/>
                  <a:gd name="T67" fmla="*/ 133 h 133"/>
                  <a:gd name="T68" fmla="*/ 173 w 173"/>
                  <a:gd name="T69" fmla="*/ 133 h 133"/>
                  <a:gd name="T70" fmla="*/ 173 w 173"/>
                  <a:gd name="T71" fmla="*/ 129 h 133"/>
                  <a:gd name="T72" fmla="*/ 170 w 173"/>
                  <a:gd name="T73" fmla="*/ 133 h 13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73"/>
                  <a:gd name="T112" fmla="*/ 0 h 133"/>
                  <a:gd name="T113" fmla="*/ 173 w 173"/>
                  <a:gd name="T114" fmla="*/ 133 h 133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73" h="133">
                    <a:moveTo>
                      <a:pt x="170" y="133"/>
                    </a:moveTo>
                    <a:lnTo>
                      <a:pt x="173" y="129"/>
                    </a:lnTo>
                    <a:lnTo>
                      <a:pt x="162" y="118"/>
                    </a:lnTo>
                    <a:lnTo>
                      <a:pt x="155" y="108"/>
                    </a:lnTo>
                    <a:lnTo>
                      <a:pt x="148" y="97"/>
                    </a:lnTo>
                    <a:lnTo>
                      <a:pt x="126" y="75"/>
                    </a:lnTo>
                    <a:lnTo>
                      <a:pt x="119" y="64"/>
                    </a:lnTo>
                    <a:lnTo>
                      <a:pt x="108" y="57"/>
                    </a:lnTo>
                    <a:lnTo>
                      <a:pt x="98" y="46"/>
                    </a:lnTo>
                    <a:lnTo>
                      <a:pt x="87" y="39"/>
                    </a:lnTo>
                    <a:lnTo>
                      <a:pt x="76" y="32"/>
                    </a:lnTo>
                    <a:lnTo>
                      <a:pt x="62" y="25"/>
                    </a:lnTo>
                    <a:lnTo>
                      <a:pt x="51" y="18"/>
                    </a:lnTo>
                    <a:lnTo>
                      <a:pt x="40" y="10"/>
                    </a:lnTo>
                    <a:lnTo>
                      <a:pt x="26" y="7"/>
                    </a:lnTo>
                    <a:lnTo>
                      <a:pt x="15" y="3"/>
                    </a:lnTo>
                    <a:lnTo>
                      <a:pt x="0" y="0"/>
                    </a:lnTo>
                    <a:lnTo>
                      <a:pt x="0" y="7"/>
                    </a:lnTo>
                    <a:lnTo>
                      <a:pt x="11" y="10"/>
                    </a:lnTo>
                    <a:lnTo>
                      <a:pt x="22" y="14"/>
                    </a:lnTo>
                    <a:lnTo>
                      <a:pt x="36" y="18"/>
                    </a:lnTo>
                    <a:lnTo>
                      <a:pt x="47" y="25"/>
                    </a:lnTo>
                    <a:lnTo>
                      <a:pt x="58" y="32"/>
                    </a:lnTo>
                    <a:lnTo>
                      <a:pt x="72" y="36"/>
                    </a:lnTo>
                    <a:lnTo>
                      <a:pt x="90" y="54"/>
                    </a:lnTo>
                    <a:lnTo>
                      <a:pt x="101" y="61"/>
                    </a:lnTo>
                    <a:lnTo>
                      <a:pt x="112" y="72"/>
                    </a:lnTo>
                    <a:lnTo>
                      <a:pt x="123" y="79"/>
                    </a:lnTo>
                    <a:lnTo>
                      <a:pt x="130" y="90"/>
                    </a:lnTo>
                    <a:lnTo>
                      <a:pt x="152" y="111"/>
                    </a:lnTo>
                    <a:lnTo>
                      <a:pt x="159" y="122"/>
                    </a:lnTo>
                    <a:lnTo>
                      <a:pt x="166" y="133"/>
                    </a:lnTo>
                    <a:lnTo>
                      <a:pt x="166" y="129"/>
                    </a:lnTo>
                    <a:lnTo>
                      <a:pt x="170" y="133"/>
                    </a:lnTo>
                    <a:lnTo>
                      <a:pt x="173" y="133"/>
                    </a:lnTo>
                    <a:lnTo>
                      <a:pt x="173" y="129"/>
                    </a:lnTo>
                    <a:lnTo>
                      <a:pt x="170" y="13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88" name="Freeform 323"/>
              <p:cNvSpPr>
                <a:spLocks/>
              </p:cNvSpPr>
              <p:nvPr/>
            </p:nvSpPr>
            <p:spPr bwMode="auto">
              <a:xfrm>
                <a:off x="3279" y="2014"/>
                <a:ext cx="94" cy="195"/>
              </a:xfrm>
              <a:custGeom>
                <a:avLst/>
                <a:gdLst>
                  <a:gd name="T0" fmla="*/ 7 w 94"/>
                  <a:gd name="T1" fmla="*/ 195 h 195"/>
                  <a:gd name="T2" fmla="*/ 7 w 94"/>
                  <a:gd name="T3" fmla="*/ 151 h 195"/>
                  <a:gd name="T4" fmla="*/ 11 w 94"/>
                  <a:gd name="T5" fmla="*/ 137 h 195"/>
                  <a:gd name="T6" fmla="*/ 14 w 94"/>
                  <a:gd name="T7" fmla="*/ 126 h 195"/>
                  <a:gd name="T8" fmla="*/ 18 w 94"/>
                  <a:gd name="T9" fmla="*/ 112 h 195"/>
                  <a:gd name="T10" fmla="*/ 22 w 94"/>
                  <a:gd name="T11" fmla="*/ 101 h 195"/>
                  <a:gd name="T12" fmla="*/ 25 w 94"/>
                  <a:gd name="T13" fmla="*/ 87 h 195"/>
                  <a:gd name="T14" fmla="*/ 32 w 94"/>
                  <a:gd name="T15" fmla="*/ 76 h 195"/>
                  <a:gd name="T16" fmla="*/ 40 w 94"/>
                  <a:gd name="T17" fmla="*/ 61 h 195"/>
                  <a:gd name="T18" fmla="*/ 47 w 94"/>
                  <a:gd name="T19" fmla="*/ 54 h 195"/>
                  <a:gd name="T20" fmla="*/ 54 w 94"/>
                  <a:gd name="T21" fmla="*/ 43 h 195"/>
                  <a:gd name="T22" fmla="*/ 65 w 94"/>
                  <a:gd name="T23" fmla="*/ 33 h 195"/>
                  <a:gd name="T24" fmla="*/ 72 w 94"/>
                  <a:gd name="T25" fmla="*/ 22 h 195"/>
                  <a:gd name="T26" fmla="*/ 83 w 94"/>
                  <a:gd name="T27" fmla="*/ 15 h 195"/>
                  <a:gd name="T28" fmla="*/ 94 w 94"/>
                  <a:gd name="T29" fmla="*/ 4 h 195"/>
                  <a:gd name="T30" fmla="*/ 90 w 94"/>
                  <a:gd name="T31" fmla="*/ 0 h 195"/>
                  <a:gd name="T32" fmla="*/ 79 w 94"/>
                  <a:gd name="T33" fmla="*/ 7 h 195"/>
                  <a:gd name="T34" fmla="*/ 68 w 94"/>
                  <a:gd name="T35" fmla="*/ 18 h 195"/>
                  <a:gd name="T36" fmla="*/ 58 w 94"/>
                  <a:gd name="T37" fmla="*/ 25 h 195"/>
                  <a:gd name="T38" fmla="*/ 47 w 94"/>
                  <a:gd name="T39" fmla="*/ 36 h 195"/>
                  <a:gd name="T40" fmla="*/ 40 w 94"/>
                  <a:gd name="T41" fmla="*/ 47 h 195"/>
                  <a:gd name="T42" fmla="*/ 32 w 94"/>
                  <a:gd name="T43" fmla="*/ 61 h 195"/>
                  <a:gd name="T44" fmla="*/ 25 w 94"/>
                  <a:gd name="T45" fmla="*/ 72 h 195"/>
                  <a:gd name="T46" fmla="*/ 18 w 94"/>
                  <a:gd name="T47" fmla="*/ 83 h 195"/>
                  <a:gd name="T48" fmla="*/ 14 w 94"/>
                  <a:gd name="T49" fmla="*/ 97 h 195"/>
                  <a:gd name="T50" fmla="*/ 11 w 94"/>
                  <a:gd name="T51" fmla="*/ 112 h 195"/>
                  <a:gd name="T52" fmla="*/ 7 w 94"/>
                  <a:gd name="T53" fmla="*/ 123 h 195"/>
                  <a:gd name="T54" fmla="*/ 4 w 94"/>
                  <a:gd name="T55" fmla="*/ 137 h 195"/>
                  <a:gd name="T56" fmla="*/ 4 w 94"/>
                  <a:gd name="T57" fmla="*/ 151 h 195"/>
                  <a:gd name="T58" fmla="*/ 0 w 94"/>
                  <a:gd name="T59" fmla="*/ 166 h 195"/>
                  <a:gd name="T60" fmla="*/ 0 w 94"/>
                  <a:gd name="T61" fmla="*/ 195 h 195"/>
                  <a:gd name="T62" fmla="*/ 7 w 94"/>
                  <a:gd name="T63" fmla="*/ 195 h 19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94"/>
                  <a:gd name="T97" fmla="*/ 0 h 195"/>
                  <a:gd name="T98" fmla="*/ 94 w 94"/>
                  <a:gd name="T99" fmla="*/ 195 h 195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94" h="195">
                    <a:moveTo>
                      <a:pt x="7" y="195"/>
                    </a:moveTo>
                    <a:lnTo>
                      <a:pt x="7" y="151"/>
                    </a:lnTo>
                    <a:lnTo>
                      <a:pt x="11" y="137"/>
                    </a:lnTo>
                    <a:lnTo>
                      <a:pt x="14" y="126"/>
                    </a:lnTo>
                    <a:lnTo>
                      <a:pt x="18" y="112"/>
                    </a:lnTo>
                    <a:lnTo>
                      <a:pt x="22" y="101"/>
                    </a:lnTo>
                    <a:lnTo>
                      <a:pt x="25" y="87"/>
                    </a:lnTo>
                    <a:lnTo>
                      <a:pt x="32" y="76"/>
                    </a:lnTo>
                    <a:lnTo>
                      <a:pt x="40" y="61"/>
                    </a:lnTo>
                    <a:lnTo>
                      <a:pt x="47" y="54"/>
                    </a:lnTo>
                    <a:lnTo>
                      <a:pt x="54" y="43"/>
                    </a:lnTo>
                    <a:lnTo>
                      <a:pt x="65" y="33"/>
                    </a:lnTo>
                    <a:lnTo>
                      <a:pt x="72" y="22"/>
                    </a:lnTo>
                    <a:lnTo>
                      <a:pt x="83" y="15"/>
                    </a:lnTo>
                    <a:lnTo>
                      <a:pt x="94" y="4"/>
                    </a:lnTo>
                    <a:lnTo>
                      <a:pt x="90" y="0"/>
                    </a:lnTo>
                    <a:lnTo>
                      <a:pt x="79" y="7"/>
                    </a:lnTo>
                    <a:lnTo>
                      <a:pt x="68" y="18"/>
                    </a:lnTo>
                    <a:lnTo>
                      <a:pt x="58" y="25"/>
                    </a:lnTo>
                    <a:lnTo>
                      <a:pt x="47" y="36"/>
                    </a:lnTo>
                    <a:lnTo>
                      <a:pt x="40" y="47"/>
                    </a:lnTo>
                    <a:lnTo>
                      <a:pt x="32" y="61"/>
                    </a:lnTo>
                    <a:lnTo>
                      <a:pt x="25" y="72"/>
                    </a:lnTo>
                    <a:lnTo>
                      <a:pt x="18" y="83"/>
                    </a:lnTo>
                    <a:lnTo>
                      <a:pt x="14" y="97"/>
                    </a:lnTo>
                    <a:lnTo>
                      <a:pt x="11" y="112"/>
                    </a:lnTo>
                    <a:lnTo>
                      <a:pt x="7" y="123"/>
                    </a:lnTo>
                    <a:lnTo>
                      <a:pt x="4" y="137"/>
                    </a:lnTo>
                    <a:lnTo>
                      <a:pt x="4" y="151"/>
                    </a:lnTo>
                    <a:lnTo>
                      <a:pt x="0" y="166"/>
                    </a:lnTo>
                    <a:lnTo>
                      <a:pt x="0" y="195"/>
                    </a:lnTo>
                    <a:lnTo>
                      <a:pt x="7" y="19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89" name="Freeform 324"/>
              <p:cNvSpPr>
                <a:spLocks/>
              </p:cNvSpPr>
              <p:nvPr/>
            </p:nvSpPr>
            <p:spPr bwMode="auto">
              <a:xfrm>
                <a:off x="3279" y="2209"/>
                <a:ext cx="36" cy="280"/>
              </a:xfrm>
              <a:custGeom>
                <a:avLst/>
                <a:gdLst>
                  <a:gd name="T0" fmla="*/ 32 w 36"/>
                  <a:gd name="T1" fmla="*/ 280 h 280"/>
                  <a:gd name="T2" fmla="*/ 36 w 36"/>
                  <a:gd name="T3" fmla="*/ 277 h 280"/>
                  <a:gd name="T4" fmla="*/ 29 w 36"/>
                  <a:gd name="T5" fmla="*/ 244 h 280"/>
                  <a:gd name="T6" fmla="*/ 22 w 36"/>
                  <a:gd name="T7" fmla="*/ 212 h 280"/>
                  <a:gd name="T8" fmla="*/ 18 w 36"/>
                  <a:gd name="T9" fmla="*/ 180 h 280"/>
                  <a:gd name="T10" fmla="*/ 14 w 36"/>
                  <a:gd name="T11" fmla="*/ 144 h 280"/>
                  <a:gd name="T12" fmla="*/ 11 w 36"/>
                  <a:gd name="T13" fmla="*/ 108 h 280"/>
                  <a:gd name="T14" fmla="*/ 11 w 36"/>
                  <a:gd name="T15" fmla="*/ 36 h 280"/>
                  <a:gd name="T16" fmla="*/ 7 w 36"/>
                  <a:gd name="T17" fmla="*/ 0 h 280"/>
                  <a:gd name="T18" fmla="*/ 0 w 36"/>
                  <a:gd name="T19" fmla="*/ 0 h 280"/>
                  <a:gd name="T20" fmla="*/ 4 w 36"/>
                  <a:gd name="T21" fmla="*/ 36 h 280"/>
                  <a:gd name="T22" fmla="*/ 4 w 36"/>
                  <a:gd name="T23" fmla="*/ 72 h 280"/>
                  <a:gd name="T24" fmla="*/ 7 w 36"/>
                  <a:gd name="T25" fmla="*/ 108 h 280"/>
                  <a:gd name="T26" fmla="*/ 7 w 36"/>
                  <a:gd name="T27" fmla="*/ 144 h 280"/>
                  <a:gd name="T28" fmla="*/ 11 w 36"/>
                  <a:gd name="T29" fmla="*/ 180 h 280"/>
                  <a:gd name="T30" fmla="*/ 14 w 36"/>
                  <a:gd name="T31" fmla="*/ 212 h 280"/>
                  <a:gd name="T32" fmla="*/ 22 w 36"/>
                  <a:gd name="T33" fmla="*/ 248 h 280"/>
                  <a:gd name="T34" fmla="*/ 29 w 36"/>
                  <a:gd name="T35" fmla="*/ 277 h 280"/>
                  <a:gd name="T36" fmla="*/ 32 w 36"/>
                  <a:gd name="T37" fmla="*/ 273 h 280"/>
                  <a:gd name="T38" fmla="*/ 32 w 36"/>
                  <a:gd name="T39" fmla="*/ 280 h 280"/>
                  <a:gd name="T40" fmla="*/ 36 w 36"/>
                  <a:gd name="T41" fmla="*/ 280 h 280"/>
                  <a:gd name="T42" fmla="*/ 36 w 36"/>
                  <a:gd name="T43" fmla="*/ 277 h 280"/>
                  <a:gd name="T44" fmla="*/ 32 w 36"/>
                  <a:gd name="T45" fmla="*/ 280 h 28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36"/>
                  <a:gd name="T70" fmla="*/ 0 h 280"/>
                  <a:gd name="T71" fmla="*/ 36 w 36"/>
                  <a:gd name="T72" fmla="*/ 280 h 280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36" h="280">
                    <a:moveTo>
                      <a:pt x="32" y="280"/>
                    </a:moveTo>
                    <a:lnTo>
                      <a:pt x="36" y="277"/>
                    </a:lnTo>
                    <a:lnTo>
                      <a:pt x="29" y="244"/>
                    </a:lnTo>
                    <a:lnTo>
                      <a:pt x="22" y="212"/>
                    </a:lnTo>
                    <a:lnTo>
                      <a:pt x="18" y="180"/>
                    </a:lnTo>
                    <a:lnTo>
                      <a:pt x="14" y="144"/>
                    </a:lnTo>
                    <a:lnTo>
                      <a:pt x="11" y="108"/>
                    </a:lnTo>
                    <a:lnTo>
                      <a:pt x="11" y="36"/>
                    </a:lnTo>
                    <a:lnTo>
                      <a:pt x="7" y="0"/>
                    </a:lnTo>
                    <a:lnTo>
                      <a:pt x="0" y="0"/>
                    </a:lnTo>
                    <a:lnTo>
                      <a:pt x="4" y="36"/>
                    </a:lnTo>
                    <a:lnTo>
                      <a:pt x="4" y="72"/>
                    </a:lnTo>
                    <a:lnTo>
                      <a:pt x="7" y="108"/>
                    </a:lnTo>
                    <a:lnTo>
                      <a:pt x="7" y="144"/>
                    </a:lnTo>
                    <a:lnTo>
                      <a:pt x="11" y="180"/>
                    </a:lnTo>
                    <a:lnTo>
                      <a:pt x="14" y="212"/>
                    </a:lnTo>
                    <a:lnTo>
                      <a:pt x="22" y="248"/>
                    </a:lnTo>
                    <a:lnTo>
                      <a:pt x="29" y="277"/>
                    </a:lnTo>
                    <a:lnTo>
                      <a:pt x="32" y="273"/>
                    </a:lnTo>
                    <a:lnTo>
                      <a:pt x="32" y="280"/>
                    </a:lnTo>
                    <a:lnTo>
                      <a:pt x="36" y="280"/>
                    </a:lnTo>
                    <a:lnTo>
                      <a:pt x="36" y="277"/>
                    </a:lnTo>
                    <a:lnTo>
                      <a:pt x="32" y="28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90" name="Freeform 325"/>
              <p:cNvSpPr>
                <a:spLocks/>
              </p:cNvSpPr>
              <p:nvPr/>
            </p:nvSpPr>
            <p:spPr bwMode="auto">
              <a:xfrm>
                <a:off x="3207" y="2479"/>
                <a:ext cx="104" cy="10"/>
              </a:xfrm>
              <a:custGeom>
                <a:avLst/>
                <a:gdLst>
                  <a:gd name="T0" fmla="*/ 11 w 104"/>
                  <a:gd name="T1" fmla="*/ 3 h 10"/>
                  <a:gd name="T2" fmla="*/ 7 w 104"/>
                  <a:gd name="T3" fmla="*/ 7 h 10"/>
                  <a:gd name="T4" fmla="*/ 54 w 104"/>
                  <a:gd name="T5" fmla="*/ 7 h 10"/>
                  <a:gd name="T6" fmla="*/ 58 w 104"/>
                  <a:gd name="T7" fmla="*/ 10 h 10"/>
                  <a:gd name="T8" fmla="*/ 104 w 104"/>
                  <a:gd name="T9" fmla="*/ 10 h 10"/>
                  <a:gd name="T10" fmla="*/ 104 w 104"/>
                  <a:gd name="T11" fmla="*/ 3 h 10"/>
                  <a:gd name="T12" fmla="*/ 72 w 104"/>
                  <a:gd name="T13" fmla="*/ 3 h 10"/>
                  <a:gd name="T14" fmla="*/ 65 w 104"/>
                  <a:gd name="T15" fmla="*/ 0 h 10"/>
                  <a:gd name="T16" fmla="*/ 7 w 104"/>
                  <a:gd name="T17" fmla="*/ 0 h 10"/>
                  <a:gd name="T18" fmla="*/ 4 w 104"/>
                  <a:gd name="T19" fmla="*/ 7 h 10"/>
                  <a:gd name="T20" fmla="*/ 7 w 104"/>
                  <a:gd name="T21" fmla="*/ 0 h 10"/>
                  <a:gd name="T22" fmla="*/ 0 w 104"/>
                  <a:gd name="T23" fmla="*/ 0 h 10"/>
                  <a:gd name="T24" fmla="*/ 4 w 104"/>
                  <a:gd name="T25" fmla="*/ 7 h 10"/>
                  <a:gd name="T26" fmla="*/ 11 w 104"/>
                  <a:gd name="T27" fmla="*/ 3 h 1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04"/>
                  <a:gd name="T43" fmla="*/ 0 h 10"/>
                  <a:gd name="T44" fmla="*/ 104 w 104"/>
                  <a:gd name="T45" fmla="*/ 10 h 1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04" h="10">
                    <a:moveTo>
                      <a:pt x="11" y="3"/>
                    </a:moveTo>
                    <a:lnTo>
                      <a:pt x="7" y="7"/>
                    </a:lnTo>
                    <a:lnTo>
                      <a:pt x="54" y="7"/>
                    </a:lnTo>
                    <a:lnTo>
                      <a:pt x="58" y="10"/>
                    </a:lnTo>
                    <a:lnTo>
                      <a:pt x="104" y="10"/>
                    </a:lnTo>
                    <a:lnTo>
                      <a:pt x="104" y="3"/>
                    </a:lnTo>
                    <a:lnTo>
                      <a:pt x="72" y="3"/>
                    </a:lnTo>
                    <a:lnTo>
                      <a:pt x="65" y="0"/>
                    </a:lnTo>
                    <a:lnTo>
                      <a:pt x="7" y="0"/>
                    </a:lnTo>
                    <a:lnTo>
                      <a:pt x="4" y="7"/>
                    </a:lnTo>
                    <a:lnTo>
                      <a:pt x="7" y="0"/>
                    </a:lnTo>
                    <a:lnTo>
                      <a:pt x="0" y="0"/>
                    </a:lnTo>
                    <a:lnTo>
                      <a:pt x="4" y="7"/>
                    </a:lnTo>
                    <a:lnTo>
                      <a:pt x="11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91" name="Freeform 326"/>
              <p:cNvSpPr>
                <a:spLocks/>
              </p:cNvSpPr>
              <p:nvPr/>
            </p:nvSpPr>
            <p:spPr bwMode="auto">
              <a:xfrm>
                <a:off x="3211" y="2482"/>
                <a:ext cx="36" cy="58"/>
              </a:xfrm>
              <a:custGeom>
                <a:avLst/>
                <a:gdLst>
                  <a:gd name="T0" fmla="*/ 32 w 36"/>
                  <a:gd name="T1" fmla="*/ 51 h 58"/>
                  <a:gd name="T2" fmla="*/ 36 w 36"/>
                  <a:gd name="T3" fmla="*/ 51 h 58"/>
                  <a:gd name="T4" fmla="*/ 28 w 36"/>
                  <a:gd name="T5" fmla="*/ 47 h 58"/>
                  <a:gd name="T6" fmla="*/ 21 w 36"/>
                  <a:gd name="T7" fmla="*/ 40 h 58"/>
                  <a:gd name="T8" fmla="*/ 18 w 36"/>
                  <a:gd name="T9" fmla="*/ 33 h 58"/>
                  <a:gd name="T10" fmla="*/ 14 w 36"/>
                  <a:gd name="T11" fmla="*/ 29 h 58"/>
                  <a:gd name="T12" fmla="*/ 14 w 36"/>
                  <a:gd name="T13" fmla="*/ 22 h 58"/>
                  <a:gd name="T14" fmla="*/ 10 w 36"/>
                  <a:gd name="T15" fmla="*/ 15 h 58"/>
                  <a:gd name="T16" fmla="*/ 10 w 36"/>
                  <a:gd name="T17" fmla="*/ 7 h 58"/>
                  <a:gd name="T18" fmla="*/ 7 w 36"/>
                  <a:gd name="T19" fmla="*/ 0 h 58"/>
                  <a:gd name="T20" fmla="*/ 0 w 36"/>
                  <a:gd name="T21" fmla="*/ 4 h 58"/>
                  <a:gd name="T22" fmla="*/ 3 w 36"/>
                  <a:gd name="T23" fmla="*/ 7 h 58"/>
                  <a:gd name="T24" fmla="*/ 3 w 36"/>
                  <a:gd name="T25" fmla="*/ 15 h 58"/>
                  <a:gd name="T26" fmla="*/ 7 w 36"/>
                  <a:gd name="T27" fmla="*/ 22 h 58"/>
                  <a:gd name="T28" fmla="*/ 10 w 36"/>
                  <a:gd name="T29" fmla="*/ 29 h 58"/>
                  <a:gd name="T30" fmla="*/ 14 w 36"/>
                  <a:gd name="T31" fmla="*/ 36 h 58"/>
                  <a:gd name="T32" fmla="*/ 18 w 36"/>
                  <a:gd name="T33" fmla="*/ 43 h 58"/>
                  <a:gd name="T34" fmla="*/ 25 w 36"/>
                  <a:gd name="T35" fmla="*/ 51 h 58"/>
                  <a:gd name="T36" fmla="*/ 32 w 36"/>
                  <a:gd name="T37" fmla="*/ 54 h 58"/>
                  <a:gd name="T38" fmla="*/ 32 w 36"/>
                  <a:gd name="T39" fmla="*/ 58 h 58"/>
                  <a:gd name="T40" fmla="*/ 32 w 36"/>
                  <a:gd name="T41" fmla="*/ 54 h 58"/>
                  <a:gd name="T42" fmla="*/ 32 w 36"/>
                  <a:gd name="T43" fmla="*/ 51 h 5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6"/>
                  <a:gd name="T67" fmla="*/ 0 h 58"/>
                  <a:gd name="T68" fmla="*/ 36 w 36"/>
                  <a:gd name="T69" fmla="*/ 58 h 5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6" h="58">
                    <a:moveTo>
                      <a:pt x="32" y="51"/>
                    </a:moveTo>
                    <a:lnTo>
                      <a:pt x="36" y="51"/>
                    </a:lnTo>
                    <a:lnTo>
                      <a:pt x="28" y="47"/>
                    </a:lnTo>
                    <a:lnTo>
                      <a:pt x="21" y="40"/>
                    </a:lnTo>
                    <a:lnTo>
                      <a:pt x="18" y="33"/>
                    </a:lnTo>
                    <a:lnTo>
                      <a:pt x="14" y="29"/>
                    </a:lnTo>
                    <a:lnTo>
                      <a:pt x="14" y="22"/>
                    </a:lnTo>
                    <a:lnTo>
                      <a:pt x="10" y="15"/>
                    </a:lnTo>
                    <a:lnTo>
                      <a:pt x="10" y="7"/>
                    </a:lnTo>
                    <a:lnTo>
                      <a:pt x="7" y="0"/>
                    </a:lnTo>
                    <a:lnTo>
                      <a:pt x="0" y="4"/>
                    </a:lnTo>
                    <a:lnTo>
                      <a:pt x="3" y="7"/>
                    </a:lnTo>
                    <a:lnTo>
                      <a:pt x="3" y="15"/>
                    </a:lnTo>
                    <a:lnTo>
                      <a:pt x="7" y="22"/>
                    </a:lnTo>
                    <a:lnTo>
                      <a:pt x="10" y="29"/>
                    </a:lnTo>
                    <a:lnTo>
                      <a:pt x="14" y="36"/>
                    </a:lnTo>
                    <a:lnTo>
                      <a:pt x="18" y="43"/>
                    </a:lnTo>
                    <a:lnTo>
                      <a:pt x="25" y="51"/>
                    </a:lnTo>
                    <a:lnTo>
                      <a:pt x="32" y="54"/>
                    </a:lnTo>
                    <a:lnTo>
                      <a:pt x="32" y="58"/>
                    </a:lnTo>
                    <a:lnTo>
                      <a:pt x="32" y="54"/>
                    </a:lnTo>
                    <a:lnTo>
                      <a:pt x="32" y="5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92" name="Freeform 327"/>
              <p:cNvSpPr>
                <a:spLocks/>
              </p:cNvSpPr>
              <p:nvPr/>
            </p:nvSpPr>
            <p:spPr bwMode="auto">
              <a:xfrm>
                <a:off x="3243" y="2533"/>
                <a:ext cx="94" cy="14"/>
              </a:xfrm>
              <a:custGeom>
                <a:avLst/>
                <a:gdLst>
                  <a:gd name="T0" fmla="*/ 94 w 94"/>
                  <a:gd name="T1" fmla="*/ 10 h 14"/>
                  <a:gd name="T2" fmla="*/ 90 w 94"/>
                  <a:gd name="T3" fmla="*/ 7 h 14"/>
                  <a:gd name="T4" fmla="*/ 79 w 94"/>
                  <a:gd name="T5" fmla="*/ 3 h 14"/>
                  <a:gd name="T6" fmla="*/ 58 w 94"/>
                  <a:gd name="T7" fmla="*/ 3 h 14"/>
                  <a:gd name="T8" fmla="*/ 47 w 94"/>
                  <a:gd name="T9" fmla="*/ 0 h 14"/>
                  <a:gd name="T10" fmla="*/ 0 w 94"/>
                  <a:gd name="T11" fmla="*/ 0 h 14"/>
                  <a:gd name="T12" fmla="*/ 0 w 94"/>
                  <a:gd name="T13" fmla="*/ 3 h 14"/>
                  <a:gd name="T14" fmla="*/ 11 w 94"/>
                  <a:gd name="T15" fmla="*/ 7 h 14"/>
                  <a:gd name="T16" fmla="*/ 22 w 94"/>
                  <a:gd name="T17" fmla="*/ 3 h 14"/>
                  <a:gd name="T18" fmla="*/ 36 w 94"/>
                  <a:gd name="T19" fmla="*/ 7 h 14"/>
                  <a:gd name="T20" fmla="*/ 47 w 94"/>
                  <a:gd name="T21" fmla="*/ 7 h 14"/>
                  <a:gd name="T22" fmla="*/ 58 w 94"/>
                  <a:gd name="T23" fmla="*/ 10 h 14"/>
                  <a:gd name="T24" fmla="*/ 79 w 94"/>
                  <a:gd name="T25" fmla="*/ 10 h 14"/>
                  <a:gd name="T26" fmla="*/ 90 w 94"/>
                  <a:gd name="T27" fmla="*/ 14 h 14"/>
                  <a:gd name="T28" fmla="*/ 86 w 94"/>
                  <a:gd name="T29" fmla="*/ 10 h 14"/>
                  <a:gd name="T30" fmla="*/ 94 w 94"/>
                  <a:gd name="T31" fmla="*/ 10 h 14"/>
                  <a:gd name="T32" fmla="*/ 94 w 94"/>
                  <a:gd name="T33" fmla="*/ 7 h 14"/>
                  <a:gd name="T34" fmla="*/ 90 w 94"/>
                  <a:gd name="T35" fmla="*/ 7 h 14"/>
                  <a:gd name="T36" fmla="*/ 94 w 94"/>
                  <a:gd name="T37" fmla="*/ 10 h 1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4"/>
                  <a:gd name="T58" fmla="*/ 0 h 14"/>
                  <a:gd name="T59" fmla="*/ 94 w 94"/>
                  <a:gd name="T60" fmla="*/ 14 h 1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4" h="14">
                    <a:moveTo>
                      <a:pt x="94" y="10"/>
                    </a:moveTo>
                    <a:lnTo>
                      <a:pt x="90" y="7"/>
                    </a:lnTo>
                    <a:lnTo>
                      <a:pt x="79" y="3"/>
                    </a:lnTo>
                    <a:lnTo>
                      <a:pt x="58" y="3"/>
                    </a:lnTo>
                    <a:lnTo>
                      <a:pt x="47" y="0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11" y="7"/>
                    </a:lnTo>
                    <a:lnTo>
                      <a:pt x="22" y="3"/>
                    </a:lnTo>
                    <a:lnTo>
                      <a:pt x="36" y="7"/>
                    </a:lnTo>
                    <a:lnTo>
                      <a:pt x="47" y="7"/>
                    </a:lnTo>
                    <a:lnTo>
                      <a:pt x="58" y="10"/>
                    </a:lnTo>
                    <a:lnTo>
                      <a:pt x="79" y="10"/>
                    </a:lnTo>
                    <a:lnTo>
                      <a:pt x="90" y="14"/>
                    </a:lnTo>
                    <a:lnTo>
                      <a:pt x="86" y="10"/>
                    </a:lnTo>
                    <a:lnTo>
                      <a:pt x="94" y="10"/>
                    </a:lnTo>
                    <a:lnTo>
                      <a:pt x="94" y="7"/>
                    </a:lnTo>
                    <a:lnTo>
                      <a:pt x="90" y="7"/>
                    </a:lnTo>
                    <a:lnTo>
                      <a:pt x="94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93" name="Freeform 328"/>
              <p:cNvSpPr>
                <a:spLocks/>
              </p:cNvSpPr>
              <p:nvPr/>
            </p:nvSpPr>
            <p:spPr bwMode="auto">
              <a:xfrm>
                <a:off x="3329" y="2543"/>
                <a:ext cx="47" cy="98"/>
              </a:xfrm>
              <a:custGeom>
                <a:avLst/>
                <a:gdLst>
                  <a:gd name="T0" fmla="*/ 47 w 47"/>
                  <a:gd name="T1" fmla="*/ 98 h 98"/>
                  <a:gd name="T2" fmla="*/ 47 w 47"/>
                  <a:gd name="T3" fmla="*/ 94 h 98"/>
                  <a:gd name="T4" fmla="*/ 44 w 47"/>
                  <a:gd name="T5" fmla="*/ 83 h 98"/>
                  <a:gd name="T6" fmla="*/ 36 w 47"/>
                  <a:gd name="T7" fmla="*/ 72 h 98"/>
                  <a:gd name="T8" fmla="*/ 33 w 47"/>
                  <a:gd name="T9" fmla="*/ 62 h 98"/>
                  <a:gd name="T10" fmla="*/ 26 w 47"/>
                  <a:gd name="T11" fmla="*/ 47 h 98"/>
                  <a:gd name="T12" fmla="*/ 22 w 47"/>
                  <a:gd name="T13" fmla="*/ 36 h 98"/>
                  <a:gd name="T14" fmla="*/ 15 w 47"/>
                  <a:gd name="T15" fmla="*/ 26 h 98"/>
                  <a:gd name="T16" fmla="*/ 11 w 47"/>
                  <a:gd name="T17" fmla="*/ 11 h 98"/>
                  <a:gd name="T18" fmla="*/ 8 w 47"/>
                  <a:gd name="T19" fmla="*/ 0 h 98"/>
                  <a:gd name="T20" fmla="*/ 0 w 47"/>
                  <a:gd name="T21" fmla="*/ 0 h 98"/>
                  <a:gd name="T22" fmla="*/ 4 w 47"/>
                  <a:gd name="T23" fmla="*/ 11 h 98"/>
                  <a:gd name="T24" fmla="*/ 8 w 47"/>
                  <a:gd name="T25" fmla="*/ 26 h 98"/>
                  <a:gd name="T26" fmla="*/ 15 w 47"/>
                  <a:gd name="T27" fmla="*/ 40 h 98"/>
                  <a:gd name="T28" fmla="*/ 18 w 47"/>
                  <a:gd name="T29" fmla="*/ 51 h 98"/>
                  <a:gd name="T30" fmla="*/ 26 w 47"/>
                  <a:gd name="T31" fmla="*/ 65 h 98"/>
                  <a:gd name="T32" fmla="*/ 33 w 47"/>
                  <a:gd name="T33" fmla="*/ 72 h 98"/>
                  <a:gd name="T34" fmla="*/ 36 w 47"/>
                  <a:gd name="T35" fmla="*/ 87 h 98"/>
                  <a:gd name="T36" fmla="*/ 40 w 47"/>
                  <a:gd name="T37" fmla="*/ 98 h 98"/>
                  <a:gd name="T38" fmla="*/ 40 w 47"/>
                  <a:gd name="T39" fmla="*/ 94 h 98"/>
                  <a:gd name="T40" fmla="*/ 47 w 47"/>
                  <a:gd name="T41" fmla="*/ 98 h 98"/>
                  <a:gd name="T42" fmla="*/ 47 w 47"/>
                  <a:gd name="T43" fmla="*/ 94 h 98"/>
                  <a:gd name="T44" fmla="*/ 47 w 47"/>
                  <a:gd name="T45" fmla="*/ 98 h 98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47"/>
                  <a:gd name="T70" fmla="*/ 0 h 98"/>
                  <a:gd name="T71" fmla="*/ 47 w 47"/>
                  <a:gd name="T72" fmla="*/ 98 h 98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47" h="98">
                    <a:moveTo>
                      <a:pt x="47" y="98"/>
                    </a:moveTo>
                    <a:lnTo>
                      <a:pt x="47" y="94"/>
                    </a:lnTo>
                    <a:lnTo>
                      <a:pt x="44" y="83"/>
                    </a:lnTo>
                    <a:lnTo>
                      <a:pt x="36" y="72"/>
                    </a:lnTo>
                    <a:lnTo>
                      <a:pt x="33" y="62"/>
                    </a:lnTo>
                    <a:lnTo>
                      <a:pt x="26" y="47"/>
                    </a:lnTo>
                    <a:lnTo>
                      <a:pt x="22" y="36"/>
                    </a:lnTo>
                    <a:lnTo>
                      <a:pt x="15" y="26"/>
                    </a:lnTo>
                    <a:lnTo>
                      <a:pt x="11" y="11"/>
                    </a:lnTo>
                    <a:lnTo>
                      <a:pt x="8" y="0"/>
                    </a:lnTo>
                    <a:lnTo>
                      <a:pt x="0" y="0"/>
                    </a:lnTo>
                    <a:lnTo>
                      <a:pt x="4" y="11"/>
                    </a:lnTo>
                    <a:lnTo>
                      <a:pt x="8" y="26"/>
                    </a:lnTo>
                    <a:lnTo>
                      <a:pt x="15" y="40"/>
                    </a:lnTo>
                    <a:lnTo>
                      <a:pt x="18" y="51"/>
                    </a:lnTo>
                    <a:lnTo>
                      <a:pt x="26" y="65"/>
                    </a:lnTo>
                    <a:lnTo>
                      <a:pt x="33" y="72"/>
                    </a:lnTo>
                    <a:lnTo>
                      <a:pt x="36" y="87"/>
                    </a:lnTo>
                    <a:lnTo>
                      <a:pt x="40" y="98"/>
                    </a:lnTo>
                    <a:lnTo>
                      <a:pt x="40" y="94"/>
                    </a:lnTo>
                    <a:lnTo>
                      <a:pt x="47" y="98"/>
                    </a:lnTo>
                    <a:lnTo>
                      <a:pt x="47" y="94"/>
                    </a:lnTo>
                    <a:lnTo>
                      <a:pt x="47" y="9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94" name="Freeform 329"/>
              <p:cNvSpPr>
                <a:spLocks/>
              </p:cNvSpPr>
              <p:nvPr/>
            </p:nvSpPr>
            <p:spPr bwMode="auto">
              <a:xfrm>
                <a:off x="3185" y="2637"/>
                <a:ext cx="191" cy="86"/>
              </a:xfrm>
              <a:custGeom>
                <a:avLst/>
                <a:gdLst>
                  <a:gd name="T0" fmla="*/ 0 w 191"/>
                  <a:gd name="T1" fmla="*/ 86 h 86"/>
                  <a:gd name="T2" fmla="*/ 15 w 191"/>
                  <a:gd name="T3" fmla="*/ 83 h 86"/>
                  <a:gd name="T4" fmla="*/ 26 w 191"/>
                  <a:gd name="T5" fmla="*/ 79 h 86"/>
                  <a:gd name="T6" fmla="*/ 40 w 191"/>
                  <a:gd name="T7" fmla="*/ 76 h 86"/>
                  <a:gd name="T8" fmla="*/ 54 w 191"/>
                  <a:gd name="T9" fmla="*/ 76 h 86"/>
                  <a:gd name="T10" fmla="*/ 65 w 191"/>
                  <a:gd name="T11" fmla="*/ 72 h 86"/>
                  <a:gd name="T12" fmla="*/ 80 w 191"/>
                  <a:gd name="T13" fmla="*/ 68 h 86"/>
                  <a:gd name="T14" fmla="*/ 90 w 191"/>
                  <a:gd name="T15" fmla="*/ 65 h 86"/>
                  <a:gd name="T16" fmla="*/ 101 w 191"/>
                  <a:gd name="T17" fmla="*/ 61 h 86"/>
                  <a:gd name="T18" fmla="*/ 116 w 191"/>
                  <a:gd name="T19" fmla="*/ 54 h 86"/>
                  <a:gd name="T20" fmla="*/ 126 w 191"/>
                  <a:gd name="T21" fmla="*/ 50 h 86"/>
                  <a:gd name="T22" fmla="*/ 141 w 191"/>
                  <a:gd name="T23" fmla="*/ 47 h 86"/>
                  <a:gd name="T24" fmla="*/ 152 w 191"/>
                  <a:gd name="T25" fmla="*/ 40 h 86"/>
                  <a:gd name="T26" fmla="*/ 162 w 191"/>
                  <a:gd name="T27" fmla="*/ 32 h 86"/>
                  <a:gd name="T28" fmla="*/ 191 w 191"/>
                  <a:gd name="T29" fmla="*/ 4 h 86"/>
                  <a:gd name="T30" fmla="*/ 184 w 191"/>
                  <a:gd name="T31" fmla="*/ 0 h 86"/>
                  <a:gd name="T32" fmla="*/ 177 w 191"/>
                  <a:gd name="T33" fmla="*/ 11 h 86"/>
                  <a:gd name="T34" fmla="*/ 166 w 191"/>
                  <a:gd name="T35" fmla="*/ 18 h 86"/>
                  <a:gd name="T36" fmla="*/ 159 w 191"/>
                  <a:gd name="T37" fmla="*/ 25 h 86"/>
                  <a:gd name="T38" fmla="*/ 148 w 191"/>
                  <a:gd name="T39" fmla="*/ 32 h 86"/>
                  <a:gd name="T40" fmla="*/ 137 w 191"/>
                  <a:gd name="T41" fmla="*/ 40 h 86"/>
                  <a:gd name="T42" fmla="*/ 126 w 191"/>
                  <a:gd name="T43" fmla="*/ 43 h 86"/>
                  <a:gd name="T44" fmla="*/ 112 w 191"/>
                  <a:gd name="T45" fmla="*/ 50 h 86"/>
                  <a:gd name="T46" fmla="*/ 101 w 191"/>
                  <a:gd name="T47" fmla="*/ 54 h 86"/>
                  <a:gd name="T48" fmla="*/ 90 w 191"/>
                  <a:gd name="T49" fmla="*/ 58 h 86"/>
                  <a:gd name="T50" fmla="*/ 76 w 191"/>
                  <a:gd name="T51" fmla="*/ 61 h 86"/>
                  <a:gd name="T52" fmla="*/ 65 w 191"/>
                  <a:gd name="T53" fmla="*/ 65 h 86"/>
                  <a:gd name="T54" fmla="*/ 51 w 191"/>
                  <a:gd name="T55" fmla="*/ 68 h 86"/>
                  <a:gd name="T56" fmla="*/ 40 w 191"/>
                  <a:gd name="T57" fmla="*/ 72 h 86"/>
                  <a:gd name="T58" fmla="*/ 26 w 191"/>
                  <a:gd name="T59" fmla="*/ 76 h 86"/>
                  <a:gd name="T60" fmla="*/ 15 w 191"/>
                  <a:gd name="T61" fmla="*/ 76 h 86"/>
                  <a:gd name="T62" fmla="*/ 0 w 191"/>
                  <a:gd name="T63" fmla="*/ 79 h 86"/>
                  <a:gd name="T64" fmla="*/ 0 w 191"/>
                  <a:gd name="T65" fmla="*/ 86 h 8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91"/>
                  <a:gd name="T100" fmla="*/ 0 h 86"/>
                  <a:gd name="T101" fmla="*/ 191 w 191"/>
                  <a:gd name="T102" fmla="*/ 86 h 8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91" h="86">
                    <a:moveTo>
                      <a:pt x="0" y="86"/>
                    </a:moveTo>
                    <a:lnTo>
                      <a:pt x="15" y="83"/>
                    </a:lnTo>
                    <a:lnTo>
                      <a:pt x="26" y="79"/>
                    </a:lnTo>
                    <a:lnTo>
                      <a:pt x="40" y="76"/>
                    </a:lnTo>
                    <a:lnTo>
                      <a:pt x="54" y="76"/>
                    </a:lnTo>
                    <a:lnTo>
                      <a:pt x="65" y="72"/>
                    </a:lnTo>
                    <a:lnTo>
                      <a:pt x="80" y="68"/>
                    </a:lnTo>
                    <a:lnTo>
                      <a:pt x="90" y="65"/>
                    </a:lnTo>
                    <a:lnTo>
                      <a:pt x="101" y="61"/>
                    </a:lnTo>
                    <a:lnTo>
                      <a:pt x="116" y="54"/>
                    </a:lnTo>
                    <a:lnTo>
                      <a:pt x="126" y="50"/>
                    </a:lnTo>
                    <a:lnTo>
                      <a:pt x="141" y="47"/>
                    </a:lnTo>
                    <a:lnTo>
                      <a:pt x="152" y="40"/>
                    </a:lnTo>
                    <a:lnTo>
                      <a:pt x="162" y="32"/>
                    </a:lnTo>
                    <a:lnTo>
                      <a:pt x="191" y="4"/>
                    </a:lnTo>
                    <a:lnTo>
                      <a:pt x="184" y="0"/>
                    </a:lnTo>
                    <a:lnTo>
                      <a:pt x="177" y="11"/>
                    </a:lnTo>
                    <a:lnTo>
                      <a:pt x="166" y="18"/>
                    </a:lnTo>
                    <a:lnTo>
                      <a:pt x="159" y="25"/>
                    </a:lnTo>
                    <a:lnTo>
                      <a:pt x="148" y="32"/>
                    </a:lnTo>
                    <a:lnTo>
                      <a:pt x="137" y="40"/>
                    </a:lnTo>
                    <a:lnTo>
                      <a:pt x="126" y="43"/>
                    </a:lnTo>
                    <a:lnTo>
                      <a:pt x="112" y="50"/>
                    </a:lnTo>
                    <a:lnTo>
                      <a:pt x="101" y="54"/>
                    </a:lnTo>
                    <a:lnTo>
                      <a:pt x="90" y="58"/>
                    </a:lnTo>
                    <a:lnTo>
                      <a:pt x="76" y="61"/>
                    </a:lnTo>
                    <a:lnTo>
                      <a:pt x="65" y="65"/>
                    </a:lnTo>
                    <a:lnTo>
                      <a:pt x="51" y="68"/>
                    </a:lnTo>
                    <a:lnTo>
                      <a:pt x="40" y="72"/>
                    </a:lnTo>
                    <a:lnTo>
                      <a:pt x="26" y="76"/>
                    </a:lnTo>
                    <a:lnTo>
                      <a:pt x="15" y="76"/>
                    </a:lnTo>
                    <a:lnTo>
                      <a:pt x="0" y="79"/>
                    </a:lnTo>
                    <a:lnTo>
                      <a:pt x="0" y="8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95" name="Freeform 330"/>
              <p:cNvSpPr>
                <a:spLocks/>
              </p:cNvSpPr>
              <p:nvPr/>
            </p:nvSpPr>
            <p:spPr bwMode="auto">
              <a:xfrm>
                <a:off x="3142" y="2695"/>
                <a:ext cx="43" cy="28"/>
              </a:xfrm>
              <a:custGeom>
                <a:avLst/>
                <a:gdLst>
                  <a:gd name="T0" fmla="*/ 0 w 43"/>
                  <a:gd name="T1" fmla="*/ 0 h 28"/>
                  <a:gd name="T2" fmla="*/ 4 w 43"/>
                  <a:gd name="T3" fmla="*/ 7 h 28"/>
                  <a:gd name="T4" fmla="*/ 7 w 43"/>
                  <a:gd name="T5" fmla="*/ 14 h 28"/>
                  <a:gd name="T6" fmla="*/ 15 w 43"/>
                  <a:gd name="T7" fmla="*/ 18 h 28"/>
                  <a:gd name="T8" fmla="*/ 18 w 43"/>
                  <a:gd name="T9" fmla="*/ 21 h 28"/>
                  <a:gd name="T10" fmla="*/ 25 w 43"/>
                  <a:gd name="T11" fmla="*/ 25 h 28"/>
                  <a:gd name="T12" fmla="*/ 33 w 43"/>
                  <a:gd name="T13" fmla="*/ 28 h 28"/>
                  <a:gd name="T14" fmla="*/ 43 w 43"/>
                  <a:gd name="T15" fmla="*/ 28 h 28"/>
                  <a:gd name="T16" fmla="*/ 43 w 43"/>
                  <a:gd name="T17" fmla="*/ 21 h 28"/>
                  <a:gd name="T18" fmla="*/ 33 w 43"/>
                  <a:gd name="T19" fmla="*/ 21 h 28"/>
                  <a:gd name="T20" fmla="*/ 25 w 43"/>
                  <a:gd name="T21" fmla="*/ 18 h 28"/>
                  <a:gd name="T22" fmla="*/ 22 w 43"/>
                  <a:gd name="T23" fmla="*/ 18 h 28"/>
                  <a:gd name="T24" fmla="*/ 15 w 43"/>
                  <a:gd name="T25" fmla="*/ 10 h 28"/>
                  <a:gd name="T26" fmla="*/ 11 w 43"/>
                  <a:gd name="T27" fmla="*/ 3 h 28"/>
                  <a:gd name="T28" fmla="*/ 7 w 43"/>
                  <a:gd name="T29" fmla="*/ 0 h 28"/>
                  <a:gd name="T30" fmla="*/ 0 w 43"/>
                  <a:gd name="T31" fmla="*/ 0 h 2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43"/>
                  <a:gd name="T49" fmla="*/ 0 h 28"/>
                  <a:gd name="T50" fmla="*/ 43 w 43"/>
                  <a:gd name="T51" fmla="*/ 28 h 28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43" h="28">
                    <a:moveTo>
                      <a:pt x="0" y="0"/>
                    </a:moveTo>
                    <a:lnTo>
                      <a:pt x="4" y="7"/>
                    </a:lnTo>
                    <a:lnTo>
                      <a:pt x="7" y="14"/>
                    </a:lnTo>
                    <a:lnTo>
                      <a:pt x="15" y="18"/>
                    </a:lnTo>
                    <a:lnTo>
                      <a:pt x="18" y="21"/>
                    </a:lnTo>
                    <a:lnTo>
                      <a:pt x="25" y="25"/>
                    </a:lnTo>
                    <a:lnTo>
                      <a:pt x="33" y="28"/>
                    </a:lnTo>
                    <a:lnTo>
                      <a:pt x="43" y="28"/>
                    </a:lnTo>
                    <a:lnTo>
                      <a:pt x="43" y="21"/>
                    </a:lnTo>
                    <a:lnTo>
                      <a:pt x="33" y="21"/>
                    </a:lnTo>
                    <a:lnTo>
                      <a:pt x="25" y="18"/>
                    </a:lnTo>
                    <a:lnTo>
                      <a:pt x="22" y="18"/>
                    </a:lnTo>
                    <a:lnTo>
                      <a:pt x="15" y="10"/>
                    </a:lnTo>
                    <a:lnTo>
                      <a:pt x="11" y="3"/>
                    </a:lnTo>
                    <a:lnTo>
                      <a:pt x="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96" name="Freeform 331"/>
              <p:cNvSpPr>
                <a:spLocks/>
              </p:cNvSpPr>
              <p:nvPr/>
            </p:nvSpPr>
            <p:spPr bwMode="auto">
              <a:xfrm>
                <a:off x="3081" y="2281"/>
                <a:ext cx="68" cy="414"/>
              </a:xfrm>
              <a:custGeom>
                <a:avLst/>
                <a:gdLst>
                  <a:gd name="T0" fmla="*/ 0 w 68"/>
                  <a:gd name="T1" fmla="*/ 3 h 414"/>
                  <a:gd name="T2" fmla="*/ 7 w 68"/>
                  <a:gd name="T3" fmla="*/ 54 h 414"/>
                  <a:gd name="T4" fmla="*/ 14 w 68"/>
                  <a:gd name="T5" fmla="*/ 108 h 414"/>
                  <a:gd name="T6" fmla="*/ 18 w 68"/>
                  <a:gd name="T7" fmla="*/ 158 h 414"/>
                  <a:gd name="T8" fmla="*/ 25 w 68"/>
                  <a:gd name="T9" fmla="*/ 208 h 414"/>
                  <a:gd name="T10" fmla="*/ 32 w 68"/>
                  <a:gd name="T11" fmla="*/ 262 h 414"/>
                  <a:gd name="T12" fmla="*/ 43 w 68"/>
                  <a:gd name="T13" fmla="*/ 313 h 414"/>
                  <a:gd name="T14" fmla="*/ 50 w 68"/>
                  <a:gd name="T15" fmla="*/ 363 h 414"/>
                  <a:gd name="T16" fmla="*/ 61 w 68"/>
                  <a:gd name="T17" fmla="*/ 414 h 414"/>
                  <a:gd name="T18" fmla="*/ 68 w 68"/>
                  <a:gd name="T19" fmla="*/ 414 h 414"/>
                  <a:gd name="T20" fmla="*/ 58 w 68"/>
                  <a:gd name="T21" fmla="*/ 363 h 414"/>
                  <a:gd name="T22" fmla="*/ 47 w 68"/>
                  <a:gd name="T23" fmla="*/ 313 h 414"/>
                  <a:gd name="T24" fmla="*/ 40 w 68"/>
                  <a:gd name="T25" fmla="*/ 259 h 414"/>
                  <a:gd name="T26" fmla="*/ 32 w 68"/>
                  <a:gd name="T27" fmla="*/ 208 h 414"/>
                  <a:gd name="T28" fmla="*/ 25 w 68"/>
                  <a:gd name="T29" fmla="*/ 158 h 414"/>
                  <a:gd name="T30" fmla="*/ 22 w 68"/>
                  <a:gd name="T31" fmla="*/ 108 h 414"/>
                  <a:gd name="T32" fmla="*/ 14 w 68"/>
                  <a:gd name="T33" fmla="*/ 54 h 414"/>
                  <a:gd name="T34" fmla="*/ 7 w 68"/>
                  <a:gd name="T35" fmla="*/ 0 h 414"/>
                  <a:gd name="T36" fmla="*/ 0 w 68"/>
                  <a:gd name="T37" fmla="*/ 3 h 41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68"/>
                  <a:gd name="T58" fmla="*/ 0 h 414"/>
                  <a:gd name="T59" fmla="*/ 68 w 68"/>
                  <a:gd name="T60" fmla="*/ 414 h 41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68" h="414">
                    <a:moveTo>
                      <a:pt x="0" y="3"/>
                    </a:moveTo>
                    <a:lnTo>
                      <a:pt x="7" y="54"/>
                    </a:lnTo>
                    <a:lnTo>
                      <a:pt x="14" y="108"/>
                    </a:lnTo>
                    <a:lnTo>
                      <a:pt x="18" y="158"/>
                    </a:lnTo>
                    <a:lnTo>
                      <a:pt x="25" y="208"/>
                    </a:lnTo>
                    <a:lnTo>
                      <a:pt x="32" y="262"/>
                    </a:lnTo>
                    <a:lnTo>
                      <a:pt x="43" y="313"/>
                    </a:lnTo>
                    <a:lnTo>
                      <a:pt x="50" y="363"/>
                    </a:lnTo>
                    <a:lnTo>
                      <a:pt x="61" y="414"/>
                    </a:lnTo>
                    <a:lnTo>
                      <a:pt x="68" y="414"/>
                    </a:lnTo>
                    <a:lnTo>
                      <a:pt x="58" y="363"/>
                    </a:lnTo>
                    <a:lnTo>
                      <a:pt x="47" y="313"/>
                    </a:lnTo>
                    <a:lnTo>
                      <a:pt x="40" y="259"/>
                    </a:lnTo>
                    <a:lnTo>
                      <a:pt x="32" y="208"/>
                    </a:lnTo>
                    <a:lnTo>
                      <a:pt x="25" y="158"/>
                    </a:lnTo>
                    <a:lnTo>
                      <a:pt x="22" y="108"/>
                    </a:lnTo>
                    <a:lnTo>
                      <a:pt x="14" y="54"/>
                    </a:lnTo>
                    <a:lnTo>
                      <a:pt x="7" y="0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97" name="Freeform 332"/>
              <p:cNvSpPr>
                <a:spLocks/>
              </p:cNvSpPr>
              <p:nvPr/>
            </p:nvSpPr>
            <p:spPr bwMode="auto">
              <a:xfrm>
                <a:off x="3063" y="1910"/>
                <a:ext cx="50" cy="374"/>
              </a:xfrm>
              <a:custGeom>
                <a:avLst/>
                <a:gdLst>
                  <a:gd name="T0" fmla="*/ 47 w 50"/>
                  <a:gd name="T1" fmla="*/ 0 h 374"/>
                  <a:gd name="T2" fmla="*/ 43 w 50"/>
                  <a:gd name="T3" fmla="*/ 3 h 374"/>
                  <a:gd name="T4" fmla="*/ 43 w 50"/>
                  <a:gd name="T5" fmla="*/ 50 h 374"/>
                  <a:gd name="T6" fmla="*/ 36 w 50"/>
                  <a:gd name="T7" fmla="*/ 97 h 374"/>
                  <a:gd name="T8" fmla="*/ 25 w 50"/>
                  <a:gd name="T9" fmla="*/ 140 h 374"/>
                  <a:gd name="T10" fmla="*/ 14 w 50"/>
                  <a:gd name="T11" fmla="*/ 187 h 374"/>
                  <a:gd name="T12" fmla="*/ 4 w 50"/>
                  <a:gd name="T13" fmla="*/ 234 h 374"/>
                  <a:gd name="T14" fmla="*/ 0 w 50"/>
                  <a:gd name="T15" fmla="*/ 281 h 374"/>
                  <a:gd name="T16" fmla="*/ 4 w 50"/>
                  <a:gd name="T17" fmla="*/ 324 h 374"/>
                  <a:gd name="T18" fmla="*/ 18 w 50"/>
                  <a:gd name="T19" fmla="*/ 374 h 374"/>
                  <a:gd name="T20" fmla="*/ 25 w 50"/>
                  <a:gd name="T21" fmla="*/ 371 h 374"/>
                  <a:gd name="T22" fmla="*/ 11 w 50"/>
                  <a:gd name="T23" fmla="*/ 324 h 374"/>
                  <a:gd name="T24" fmla="*/ 7 w 50"/>
                  <a:gd name="T25" fmla="*/ 281 h 374"/>
                  <a:gd name="T26" fmla="*/ 11 w 50"/>
                  <a:gd name="T27" fmla="*/ 234 h 374"/>
                  <a:gd name="T28" fmla="*/ 22 w 50"/>
                  <a:gd name="T29" fmla="*/ 187 h 374"/>
                  <a:gd name="T30" fmla="*/ 32 w 50"/>
                  <a:gd name="T31" fmla="*/ 144 h 374"/>
                  <a:gd name="T32" fmla="*/ 43 w 50"/>
                  <a:gd name="T33" fmla="*/ 97 h 374"/>
                  <a:gd name="T34" fmla="*/ 50 w 50"/>
                  <a:gd name="T35" fmla="*/ 50 h 374"/>
                  <a:gd name="T36" fmla="*/ 50 w 50"/>
                  <a:gd name="T37" fmla="*/ 3 h 374"/>
                  <a:gd name="T38" fmla="*/ 50 w 50"/>
                  <a:gd name="T39" fmla="*/ 7 h 374"/>
                  <a:gd name="T40" fmla="*/ 47 w 50"/>
                  <a:gd name="T41" fmla="*/ 0 h 374"/>
                  <a:gd name="T42" fmla="*/ 43 w 50"/>
                  <a:gd name="T43" fmla="*/ 3 h 374"/>
                  <a:gd name="T44" fmla="*/ 47 w 50"/>
                  <a:gd name="T45" fmla="*/ 0 h 374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50"/>
                  <a:gd name="T70" fmla="*/ 0 h 374"/>
                  <a:gd name="T71" fmla="*/ 50 w 50"/>
                  <a:gd name="T72" fmla="*/ 374 h 374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50" h="374">
                    <a:moveTo>
                      <a:pt x="47" y="0"/>
                    </a:moveTo>
                    <a:lnTo>
                      <a:pt x="43" y="3"/>
                    </a:lnTo>
                    <a:lnTo>
                      <a:pt x="43" y="50"/>
                    </a:lnTo>
                    <a:lnTo>
                      <a:pt x="36" y="97"/>
                    </a:lnTo>
                    <a:lnTo>
                      <a:pt x="25" y="140"/>
                    </a:lnTo>
                    <a:lnTo>
                      <a:pt x="14" y="187"/>
                    </a:lnTo>
                    <a:lnTo>
                      <a:pt x="4" y="234"/>
                    </a:lnTo>
                    <a:lnTo>
                      <a:pt x="0" y="281"/>
                    </a:lnTo>
                    <a:lnTo>
                      <a:pt x="4" y="324"/>
                    </a:lnTo>
                    <a:lnTo>
                      <a:pt x="18" y="374"/>
                    </a:lnTo>
                    <a:lnTo>
                      <a:pt x="25" y="371"/>
                    </a:lnTo>
                    <a:lnTo>
                      <a:pt x="11" y="324"/>
                    </a:lnTo>
                    <a:lnTo>
                      <a:pt x="7" y="281"/>
                    </a:lnTo>
                    <a:lnTo>
                      <a:pt x="11" y="234"/>
                    </a:lnTo>
                    <a:lnTo>
                      <a:pt x="22" y="187"/>
                    </a:lnTo>
                    <a:lnTo>
                      <a:pt x="32" y="144"/>
                    </a:lnTo>
                    <a:lnTo>
                      <a:pt x="43" y="97"/>
                    </a:lnTo>
                    <a:lnTo>
                      <a:pt x="50" y="50"/>
                    </a:lnTo>
                    <a:lnTo>
                      <a:pt x="50" y="3"/>
                    </a:lnTo>
                    <a:lnTo>
                      <a:pt x="50" y="7"/>
                    </a:lnTo>
                    <a:lnTo>
                      <a:pt x="47" y="0"/>
                    </a:lnTo>
                    <a:lnTo>
                      <a:pt x="43" y="3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98" name="Freeform 333"/>
              <p:cNvSpPr>
                <a:spLocks/>
              </p:cNvSpPr>
              <p:nvPr/>
            </p:nvSpPr>
            <p:spPr bwMode="auto">
              <a:xfrm>
                <a:off x="3110" y="1845"/>
                <a:ext cx="39" cy="72"/>
              </a:xfrm>
              <a:custGeom>
                <a:avLst/>
                <a:gdLst>
                  <a:gd name="T0" fmla="*/ 39 w 39"/>
                  <a:gd name="T1" fmla="*/ 4 h 72"/>
                  <a:gd name="T2" fmla="*/ 36 w 39"/>
                  <a:gd name="T3" fmla="*/ 4 h 72"/>
                  <a:gd name="T4" fmla="*/ 32 w 39"/>
                  <a:gd name="T5" fmla="*/ 14 h 72"/>
                  <a:gd name="T6" fmla="*/ 25 w 39"/>
                  <a:gd name="T7" fmla="*/ 22 h 72"/>
                  <a:gd name="T8" fmla="*/ 21 w 39"/>
                  <a:gd name="T9" fmla="*/ 29 h 72"/>
                  <a:gd name="T10" fmla="*/ 18 w 39"/>
                  <a:gd name="T11" fmla="*/ 36 h 72"/>
                  <a:gd name="T12" fmla="*/ 14 w 39"/>
                  <a:gd name="T13" fmla="*/ 43 h 72"/>
                  <a:gd name="T14" fmla="*/ 7 w 39"/>
                  <a:gd name="T15" fmla="*/ 50 h 72"/>
                  <a:gd name="T16" fmla="*/ 3 w 39"/>
                  <a:gd name="T17" fmla="*/ 58 h 72"/>
                  <a:gd name="T18" fmla="*/ 0 w 39"/>
                  <a:gd name="T19" fmla="*/ 65 h 72"/>
                  <a:gd name="T20" fmla="*/ 3 w 39"/>
                  <a:gd name="T21" fmla="*/ 72 h 72"/>
                  <a:gd name="T22" fmla="*/ 11 w 39"/>
                  <a:gd name="T23" fmla="*/ 61 h 72"/>
                  <a:gd name="T24" fmla="*/ 18 w 39"/>
                  <a:gd name="T25" fmla="*/ 54 h 72"/>
                  <a:gd name="T26" fmla="*/ 21 w 39"/>
                  <a:gd name="T27" fmla="*/ 47 h 72"/>
                  <a:gd name="T28" fmla="*/ 25 w 39"/>
                  <a:gd name="T29" fmla="*/ 40 h 72"/>
                  <a:gd name="T30" fmla="*/ 29 w 39"/>
                  <a:gd name="T31" fmla="*/ 32 h 72"/>
                  <a:gd name="T32" fmla="*/ 32 w 39"/>
                  <a:gd name="T33" fmla="*/ 25 h 72"/>
                  <a:gd name="T34" fmla="*/ 36 w 39"/>
                  <a:gd name="T35" fmla="*/ 14 h 72"/>
                  <a:gd name="T36" fmla="*/ 39 w 39"/>
                  <a:gd name="T37" fmla="*/ 7 h 72"/>
                  <a:gd name="T38" fmla="*/ 36 w 39"/>
                  <a:gd name="T39" fmla="*/ 11 h 72"/>
                  <a:gd name="T40" fmla="*/ 39 w 39"/>
                  <a:gd name="T41" fmla="*/ 4 h 72"/>
                  <a:gd name="T42" fmla="*/ 36 w 39"/>
                  <a:gd name="T43" fmla="*/ 0 h 72"/>
                  <a:gd name="T44" fmla="*/ 36 w 39"/>
                  <a:gd name="T45" fmla="*/ 4 h 72"/>
                  <a:gd name="T46" fmla="*/ 39 w 39"/>
                  <a:gd name="T47" fmla="*/ 4 h 7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9"/>
                  <a:gd name="T73" fmla="*/ 0 h 72"/>
                  <a:gd name="T74" fmla="*/ 39 w 39"/>
                  <a:gd name="T75" fmla="*/ 72 h 7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9" h="72">
                    <a:moveTo>
                      <a:pt x="39" y="4"/>
                    </a:moveTo>
                    <a:lnTo>
                      <a:pt x="36" y="4"/>
                    </a:lnTo>
                    <a:lnTo>
                      <a:pt x="32" y="14"/>
                    </a:lnTo>
                    <a:lnTo>
                      <a:pt x="25" y="22"/>
                    </a:lnTo>
                    <a:lnTo>
                      <a:pt x="21" y="29"/>
                    </a:lnTo>
                    <a:lnTo>
                      <a:pt x="18" y="36"/>
                    </a:lnTo>
                    <a:lnTo>
                      <a:pt x="14" y="43"/>
                    </a:lnTo>
                    <a:lnTo>
                      <a:pt x="7" y="50"/>
                    </a:lnTo>
                    <a:lnTo>
                      <a:pt x="3" y="58"/>
                    </a:lnTo>
                    <a:lnTo>
                      <a:pt x="0" y="65"/>
                    </a:lnTo>
                    <a:lnTo>
                      <a:pt x="3" y="72"/>
                    </a:lnTo>
                    <a:lnTo>
                      <a:pt x="11" y="61"/>
                    </a:lnTo>
                    <a:lnTo>
                      <a:pt x="18" y="54"/>
                    </a:lnTo>
                    <a:lnTo>
                      <a:pt x="21" y="47"/>
                    </a:lnTo>
                    <a:lnTo>
                      <a:pt x="25" y="40"/>
                    </a:lnTo>
                    <a:lnTo>
                      <a:pt x="29" y="32"/>
                    </a:lnTo>
                    <a:lnTo>
                      <a:pt x="32" y="25"/>
                    </a:lnTo>
                    <a:lnTo>
                      <a:pt x="36" y="14"/>
                    </a:lnTo>
                    <a:lnTo>
                      <a:pt x="39" y="7"/>
                    </a:lnTo>
                    <a:lnTo>
                      <a:pt x="36" y="11"/>
                    </a:lnTo>
                    <a:lnTo>
                      <a:pt x="39" y="4"/>
                    </a:lnTo>
                    <a:lnTo>
                      <a:pt x="36" y="0"/>
                    </a:lnTo>
                    <a:lnTo>
                      <a:pt x="36" y="4"/>
                    </a:lnTo>
                    <a:lnTo>
                      <a:pt x="39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99" name="Freeform 334"/>
              <p:cNvSpPr>
                <a:spLocks/>
              </p:cNvSpPr>
              <p:nvPr/>
            </p:nvSpPr>
            <p:spPr bwMode="auto">
              <a:xfrm>
                <a:off x="3146" y="1849"/>
                <a:ext cx="75" cy="39"/>
              </a:xfrm>
              <a:custGeom>
                <a:avLst/>
                <a:gdLst>
                  <a:gd name="T0" fmla="*/ 54 w 75"/>
                  <a:gd name="T1" fmla="*/ 39 h 39"/>
                  <a:gd name="T2" fmla="*/ 54 w 75"/>
                  <a:gd name="T3" fmla="*/ 32 h 39"/>
                  <a:gd name="T4" fmla="*/ 50 w 75"/>
                  <a:gd name="T5" fmla="*/ 28 h 39"/>
                  <a:gd name="T6" fmla="*/ 43 w 75"/>
                  <a:gd name="T7" fmla="*/ 25 h 39"/>
                  <a:gd name="T8" fmla="*/ 36 w 75"/>
                  <a:gd name="T9" fmla="*/ 21 h 39"/>
                  <a:gd name="T10" fmla="*/ 29 w 75"/>
                  <a:gd name="T11" fmla="*/ 18 h 39"/>
                  <a:gd name="T12" fmla="*/ 21 w 75"/>
                  <a:gd name="T13" fmla="*/ 14 h 39"/>
                  <a:gd name="T14" fmla="*/ 11 w 75"/>
                  <a:gd name="T15" fmla="*/ 3 h 39"/>
                  <a:gd name="T16" fmla="*/ 3 w 75"/>
                  <a:gd name="T17" fmla="*/ 0 h 39"/>
                  <a:gd name="T18" fmla="*/ 0 w 75"/>
                  <a:gd name="T19" fmla="*/ 7 h 39"/>
                  <a:gd name="T20" fmla="*/ 7 w 75"/>
                  <a:gd name="T21" fmla="*/ 10 h 39"/>
                  <a:gd name="T22" fmla="*/ 14 w 75"/>
                  <a:gd name="T23" fmla="*/ 14 h 39"/>
                  <a:gd name="T24" fmla="*/ 25 w 75"/>
                  <a:gd name="T25" fmla="*/ 25 h 39"/>
                  <a:gd name="T26" fmla="*/ 32 w 75"/>
                  <a:gd name="T27" fmla="*/ 28 h 39"/>
                  <a:gd name="T28" fmla="*/ 39 w 75"/>
                  <a:gd name="T29" fmla="*/ 32 h 39"/>
                  <a:gd name="T30" fmla="*/ 47 w 75"/>
                  <a:gd name="T31" fmla="*/ 36 h 39"/>
                  <a:gd name="T32" fmla="*/ 54 w 75"/>
                  <a:gd name="T33" fmla="*/ 39 h 39"/>
                  <a:gd name="T34" fmla="*/ 54 w 75"/>
                  <a:gd name="T35" fmla="*/ 32 h 39"/>
                  <a:gd name="T36" fmla="*/ 54 w 75"/>
                  <a:gd name="T37" fmla="*/ 39 h 39"/>
                  <a:gd name="T38" fmla="*/ 75 w 75"/>
                  <a:gd name="T39" fmla="*/ 39 h 39"/>
                  <a:gd name="T40" fmla="*/ 54 w 75"/>
                  <a:gd name="T41" fmla="*/ 32 h 39"/>
                  <a:gd name="T42" fmla="*/ 54 w 75"/>
                  <a:gd name="T43" fmla="*/ 39 h 39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75"/>
                  <a:gd name="T67" fmla="*/ 0 h 39"/>
                  <a:gd name="T68" fmla="*/ 75 w 75"/>
                  <a:gd name="T69" fmla="*/ 39 h 39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75" h="39">
                    <a:moveTo>
                      <a:pt x="54" y="39"/>
                    </a:moveTo>
                    <a:lnTo>
                      <a:pt x="54" y="32"/>
                    </a:lnTo>
                    <a:lnTo>
                      <a:pt x="50" y="28"/>
                    </a:lnTo>
                    <a:lnTo>
                      <a:pt x="43" y="25"/>
                    </a:lnTo>
                    <a:lnTo>
                      <a:pt x="36" y="21"/>
                    </a:lnTo>
                    <a:lnTo>
                      <a:pt x="29" y="18"/>
                    </a:lnTo>
                    <a:lnTo>
                      <a:pt x="21" y="14"/>
                    </a:lnTo>
                    <a:lnTo>
                      <a:pt x="11" y="3"/>
                    </a:lnTo>
                    <a:lnTo>
                      <a:pt x="3" y="0"/>
                    </a:lnTo>
                    <a:lnTo>
                      <a:pt x="0" y="7"/>
                    </a:lnTo>
                    <a:lnTo>
                      <a:pt x="7" y="10"/>
                    </a:lnTo>
                    <a:lnTo>
                      <a:pt x="14" y="14"/>
                    </a:lnTo>
                    <a:lnTo>
                      <a:pt x="25" y="25"/>
                    </a:lnTo>
                    <a:lnTo>
                      <a:pt x="32" y="28"/>
                    </a:lnTo>
                    <a:lnTo>
                      <a:pt x="39" y="32"/>
                    </a:lnTo>
                    <a:lnTo>
                      <a:pt x="47" y="36"/>
                    </a:lnTo>
                    <a:lnTo>
                      <a:pt x="54" y="39"/>
                    </a:lnTo>
                    <a:lnTo>
                      <a:pt x="54" y="32"/>
                    </a:lnTo>
                    <a:lnTo>
                      <a:pt x="54" y="39"/>
                    </a:lnTo>
                    <a:lnTo>
                      <a:pt x="75" y="39"/>
                    </a:lnTo>
                    <a:lnTo>
                      <a:pt x="54" y="32"/>
                    </a:lnTo>
                    <a:lnTo>
                      <a:pt x="54" y="3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00" name="Freeform 335"/>
              <p:cNvSpPr>
                <a:spLocks/>
              </p:cNvSpPr>
              <p:nvPr/>
            </p:nvSpPr>
            <p:spPr bwMode="auto">
              <a:xfrm>
                <a:off x="2973" y="1939"/>
                <a:ext cx="126" cy="180"/>
              </a:xfrm>
              <a:custGeom>
                <a:avLst/>
                <a:gdLst>
                  <a:gd name="T0" fmla="*/ 94 w 126"/>
                  <a:gd name="T1" fmla="*/ 180 h 180"/>
                  <a:gd name="T2" fmla="*/ 90 w 126"/>
                  <a:gd name="T3" fmla="*/ 176 h 180"/>
                  <a:gd name="T4" fmla="*/ 83 w 126"/>
                  <a:gd name="T5" fmla="*/ 172 h 180"/>
                  <a:gd name="T6" fmla="*/ 79 w 126"/>
                  <a:gd name="T7" fmla="*/ 169 h 180"/>
                  <a:gd name="T8" fmla="*/ 72 w 126"/>
                  <a:gd name="T9" fmla="*/ 165 h 180"/>
                  <a:gd name="T10" fmla="*/ 68 w 126"/>
                  <a:gd name="T11" fmla="*/ 162 h 180"/>
                  <a:gd name="T12" fmla="*/ 61 w 126"/>
                  <a:gd name="T13" fmla="*/ 158 h 180"/>
                  <a:gd name="T14" fmla="*/ 54 w 126"/>
                  <a:gd name="T15" fmla="*/ 154 h 180"/>
                  <a:gd name="T16" fmla="*/ 50 w 126"/>
                  <a:gd name="T17" fmla="*/ 151 h 180"/>
                  <a:gd name="T18" fmla="*/ 43 w 126"/>
                  <a:gd name="T19" fmla="*/ 147 h 180"/>
                  <a:gd name="T20" fmla="*/ 36 w 126"/>
                  <a:gd name="T21" fmla="*/ 144 h 180"/>
                  <a:gd name="T22" fmla="*/ 32 w 126"/>
                  <a:gd name="T23" fmla="*/ 140 h 180"/>
                  <a:gd name="T24" fmla="*/ 25 w 126"/>
                  <a:gd name="T25" fmla="*/ 136 h 180"/>
                  <a:gd name="T26" fmla="*/ 18 w 126"/>
                  <a:gd name="T27" fmla="*/ 133 h 180"/>
                  <a:gd name="T28" fmla="*/ 11 w 126"/>
                  <a:gd name="T29" fmla="*/ 133 h 180"/>
                  <a:gd name="T30" fmla="*/ 7 w 126"/>
                  <a:gd name="T31" fmla="*/ 129 h 180"/>
                  <a:gd name="T32" fmla="*/ 0 w 126"/>
                  <a:gd name="T33" fmla="*/ 126 h 180"/>
                  <a:gd name="T34" fmla="*/ 7 w 126"/>
                  <a:gd name="T35" fmla="*/ 122 h 180"/>
                  <a:gd name="T36" fmla="*/ 14 w 126"/>
                  <a:gd name="T37" fmla="*/ 115 h 180"/>
                  <a:gd name="T38" fmla="*/ 22 w 126"/>
                  <a:gd name="T39" fmla="*/ 111 h 180"/>
                  <a:gd name="T40" fmla="*/ 32 w 126"/>
                  <a:gd name="T41" fmla="*/ 104 h 180"/>
                  <a:gd name="T42" fmla="*/ 36 w 126"/>
                  <a:gd name="T43" fmla="*/ 97 h 180"/>
                  <a:gd name="T44" fmla="*/ 43 w 126"/>
                  <a:gd name="T45" fmla="*/ 93 h 180"/>
                  <a:gd name="T46" fmla="*/ 58 w 126"/>
                  <a:gd name="T47" fmla="*/ 79 h 180"/>
                  <a:gd name="T48" fmla="*/ 61 w 126"/>
                  <a:gd name="T49" fmla="*/ 72 h 180"/>
                  <a:gd name="T50" fmla="*/ 76 w 126"/>
                  <a:gd name="T51" fmla="*/ 57 h 180"/>
                  <a:gd name="T52" fmla="*/ 79 w 126"/>
                  <a:gd name="T53" fmla="*/ 50 h 180"/>
                  <a:gd name="T54" fmla="*/ 83 w 126"/>
                  <a:gd name="T55" fmla="*/ 43 h 180"/>
                  <a:gd name="T56" fmla="*/ 90 w 126"/>
                  <a:gd name="T57" fmla="*/ 36 h 180"/>
                  <a:gd name="T58" fmla="*/ 94 w 126"/>
                  <a:gd name="T59" fmla="*/ 28 h 180"/>
                  <a:gd name="T60" fmla="*/ 97 w 126"/>
                  <a:gd name="T61" fmla="*/ 21 h 180"/>
                  <a:gd name="T62" fmla="*/ 126 w 126"/>
                  <a:gd name="T63" fmla="*/ 0 h 180"/>
                  <a:gd name="T64" fmla="*/ 122 w 126"/>
                  <a:gd name="T65" fmla="*/ 21 h 180"/>
                  <a:gd name="T66" fmla="*/ 119 w 126"/>
                  <a:gd name="T67" fmla="*/ 46 h 180"/>
                  <a:gd name="T68" fmla="*/ 115 w 126"/>
                  <a:gd name="T69" fmla="*/ 68 h 180"/>
                  <a:gd name="T70" fmla="*/ 112 w 126"/>
                  <a:gd name="T71" fmla="*/ 90 h 180"/>
                  <a:gd name="T72" fmla="*/ 104 w 126"/>
                  <a:gd name="T73" fmla="*/ 111 h 180"/>
                  <a:gd name="T74" fmla="*/ 101 w 126"/>
                  <a:gd name="T75" fmla="*/ 136 h 180"/>
                  <a:gd name="T76" fmla="*/ 97 w 126"/>
                  <a:gd name="T77" fmla="*/ 158 h 180"/>
                  <a:gd name="T78" fmla="*/ 94 w 126"/>
                  <a:gd name="T79" fmla="*/ 180 h 180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126"/>
                  <a:gd name="T121" fmla="*/ 0 h 180"/>
                  <a:gd name="T122" fmla="*/ 126 w 126"/>
                  <a:gd name="T123" fmla="*/ 180 h 180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126" h="180">
                    <a:moveTo>
                      <a:pt x="94" y="180"/>
                    </a:moveTo>
                    <a:lnTo>
                      <a:pt x="90" y="176"/>
                    </a:lnTo>
                    <a:lnTo>
                      <a:pt x="83" y="172"/>
                    </a:lnTo>
                    <a:lnTo>
                      <a:pt x="79" y="169"/>
                    </a:lnTo>
                    <a:lnTo>
                      <a:pt x="72" y="165"/>
                    </a:lnTo>
                    <a:lnTo>
                      <a:pt x="68" y="162"/>
                    </a:lnTo>
                    <a:lnTo>
                      <a:pt x="61" y="158"/>
                    </a:lnTo>
                    <a:lnTo>
                      <a:pt x="54" y="154"/>
                    </a:lnTo>
                    <a:lnTo>
                      <a:pt x="50" y="151"/>
                    </a:lnTo>
                    <a:lnTo>
                      <a:pt x="43" y="147"/>
                    </a:lnTo>
                    <a:lnTo>
                      <a:pt x="36" y="144"/>
                    </a:lnTo>
                    <a:lnTo>
                      <a:pt x="32" y="140"/>
                    </a:lnTo>
                    <a:lnTo>
                      <a:pt x="25" y="136"/>
                    </a:lnTo>
                    <a:lnTo>
                      <a:pt x="18" y="133"/>
                    </a:lnTo>
                    <a:lnTo>
                      <a:pt x="11" y="133"/>
                    </a:lnTo>
                    <a:lnTo>
                      <a:pt x="7" y="129"/>
                    </a:lnTo>
                    <a:lnTo>
                      <a:pt x="0" y="126"/>
                    </a:lnTo>
                    <a:lnTo>
                      <a:pt x="7" y="122"/>
                    </a:lnTo>
                    <a:lnTo>
                      <a:pt x="14" y="115"/>
                    </a:lnTo>
                    <a:lnTo>
                      <a:pt x="22" y="111"/>
                    </a:lnTo>
                    <a:lnTo>
                      <a:pt x="32" y="104"/>
                    </a:lnTo>
                    <a:lnTo>
                      <a:pt x="36" y="97"/>
                    </a:lnTo>
                    <a:lnTo>
                      <a:pt x="43" y="93"/>
                    </a:lnTo>
                    <a:lnTo>
                      <a:pt x="58" y="79"/>
                    </a:lnTo>
                    <a:lnTo>
                      <a:pt x="61" y="72"/>
                    </a:lnTo>
                    <a:lnTo>
                      <a:pt x="76" y="57"/>
                    </a:lnTo>
                    <a:lnTo>
                      <a:pt x="79" y="50"/>
                    </a:lnTo>
                    <a:lnTo>
                      <a:pt x="83" y="43"/>
                    </a:lnTo>
                    <a:lnTo>
                      <a:pt x="90" y="36"/>
                    </a:lnTo>
                    <a:lnTo>
                      <a:pt x="94" y="28"/>
                    </a:lnTo>
                    <a:lnTo>
                      <a:pt x="97" y="21"/>
                    </a:lnTo>
                    <a:lnTo>
                      <a:pt x="126" y="0"/>
                    </a:lnTo>
                    <a:lnTo>
                      <a:pt x="122" y="21"/>
                    </a:lnTo>
                    <a:lnTo>
                      <a:pt x="119" y="46"/>
                    </a:lnTo>
                    <a:lnTo>
                      <a:pt x="115" y="68"/>
                    </a:lnTo>
                    <a:lnTo>
                      <a:pt x="112" y="90"/>
                    </a:lnTo>
                    <a:lnTo>
                      <a:pt x="104" y="111"/>
                    </a:lnTo>
                    <a:lnTo>
                      <a:pt x="101" y="136"/>
                    </a:lnTo>
                    <a:lnTo>
                      <a:pt x="97" y="158"/>
                    </a:lnTo>
                    <a:lnTo>
                      <a:pt x="94" y="18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01" name="Freeform 336"/>
              <p:cNvSpPr>
                <a:spLocks/>
              </p:cNvSpPr>
              <p:nvPr/>
            </p:nvSpPr>
            <p:spPr bwMode="auto">
              <a:xfrm>
                <a:off x="2962" y="2061"/>
                <a:ext cx="108" cy="61"/>
              </a:xfrm>
              <a:custGeom>
                <a:avLst/>
                <a:gdLst>
                  <a:gd name="T0" fmla="*/ 7 w 108"/>
                  <a:gd name="T1" fmla="*/ 0 h 61"/>
                  <a:gd name="T2" fmla="*/ 7 w 108"/>
                  <a:gd name="T3" fmla="*/ 7 h 61"/>
                  <a:gd name="T4" fmla="*/ 15 w 108"/>
                  <a:gd name="T5" fmla="*/ 11 h 61"/>
                  <a:gd name="T6" fmla="*/ 22 w 108"/>
                  <a:gd name="T7" fmla="*/ 14 h 61"/>
                  <a:gd name="T8" fmla="*/ 29 w 108"/>
                  <a:gd name="T9" fmla="*/ 14 h 61"/>
                  <a:gd name="T10" fmla="*/ 33 w 108"/>
                  <a:gd name="T11" fmla="*/ 18 h 61"/>
                  <a:gd name="T12" fmla="*/ 40 w 108"/>
                  <a:gd name="T13" fmla="*/ 22 h 61"/>
                  <a:gd name="T14" fmla="*/ 47 w 108"/>
                  <a:gd name="T15" fmla="*/ 25 h 61"/>
                  <a:gd name="T16" fmla="*/ 54 w 108"/>
                  <a:gd name="T17" fmla="*/ 29 h 61"/>
                  <a:gd name="T18" fmla="*/ 58 w 108"/>
                  <a:gd name="T19" fmla="*/ 32 h 61"/>
                  <a:gd name="T20" fmla="*/ 65 w 108"/>
                  <a:gd name="T21" fmla="*/ 36 h 61"/>
                  <a:gd name="T22" fmla="*/ 69 w 108"/>
                  <a:gd name="T23" fmla="*/ 40 h 61"/>
                  <a:gd name="T24" fmla="*/ 76 w 108"/>
                  <a:gd name="T25" fmla="*/ 43 h 61"/>
                  <a:gd name="T26" fmla="*/ 83 w 108"/>
                  <a:gd name="T27" fmla="*/ 47 h 61"/>
                  <a:gd name="T28" fmla="*/ 87 w 108"/>
                  <a:gd name="T29" fmla="*/ 50 h 61"/>
                  <a:gd name="T30" fmla="*/ 94 w 108"/>
                  <a:gd name="T31" fmla="*/ 54 h 61"/>
                  <a:gd name="T32" fmla="*/ 101 w 108"/>
                  <a:gd name="T33" fmla="*/ 58 h 61"/>
                  <a:gd name="T34" fmla="*/ 105 w 108"/>
                  <a:gd name="T35" fmla="*/ 61 h 61"/>
                  <a:gd name="T36" fmla="*/ 108 w 108"/>
                  <a:gd name="T37" fmla="*/ 54 h 61"/>
                  <a:gd name="T38" fmla="*/ 105 w 108"/>
                  <a:gd name="T39" fmla="*/ 50 h 61"/>
                  <a:gd name="T40" fmla="*/ 97 w 108"/>
                  <a:gd name="T41" fmla="*/ 47 h 61"/>
                  <a:gd name="T42" fmla="*/ 90 w 108"/>
                  <a:gd name="T43" fmla="*/ 43 h 61"/>
                  <a:gd name="T44" fmla="*/ 87 w 108"/>
                  <a:gd name="T45" fmla="*/ 40 h 61"/>
                  <a:gd name="T46" fmla="*/ 79 w 108"/>
                  <a:gd name="T47" fmla="*/ 36 h 61"/>
                  <a:gd name="T48" fmla="*/ 72 w 108"/>
                  <a:gd name="T49" fmla="*/ 32 h 61"/>
                  <a:gd name="T50" fmla="*/ 69 w 108"/>
                  <a:gd name="T51" fmla="*/ 29 h 61"/>
                  <a:gd name="T52" fmla="*/ 61 w 108"/>
                  <a:gd name="T53" fmla="*/ 25 h 61"/>
                  <a:gd name="T54" fmla="*/ 58 w 108"/>
                  <a:gd name="T55" fmla="*/ 22 h 61"/>
                  <a:gd name="T56" fmla="*/ 51 w 108"/>
                  <a:gd name="T57" fmla="*/ 18 h 61"/>
                  <a:gd name="T58" fmla="*/ 43 w 108"/>
                  <a:gd name="T59" fmla="*/ 14 h 61"/>
                  <a:gd name="T60" fmla="*/ 36 w 108"/>
                  <a:gd name="T61" fmla="*/ 11 h 61"/>
                  <a:gd name="T62" fmla="*/ 29 w 108"/>
                  <a:gd name="T63" fmla="*/ 7 h 61"/>
                  <a:gd name="T64" fmla="*/ 25 w 108"/>
                  <a:gd name="T65" fmla="*/ 7 h 61"/>
                  <a:gd name="T66" fmla="*/ 18 w 108"/>
                  <a:gd name="T67" fmla="*/ 4 h 61"/>
                  <a:gd name="T68" fmla="*/ 11 w 108"/>
                  <a:gd name="T69" fmla="*/ 0 h 61"/>
                  <a:gd name="T70" fmla="*/ 11 w 108"/>
                  <a:gd name="T71" fmla="*/ 7 h 61"/>
                  <a:gd name="T72" fmla="*/ 7 w 108"/>
                  <a:gd name="T73" fmla="*/ 0 h 61"/>
                  <a:gd name="T74" fmla="*/ 0 w 108"/>
                  <a:gd name="T75" fmla="*/ 4 h 61"/>
                  <a:gd name="T76" fmla="*/ 7 w 108"/>
                  <a:gd name="T77" fmla="*/ 7 h 61"/>
                  <a:gd name="T78" fmla="*/ 7 w 108"/>
                  <a:gd name="T79" fmla="*/ 0 h 6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108"/>
                  <a:gd name="T121" fmla="*/ 0 h 61"/>
                  <a:gd name="T122" fmla="*/ 108 w 108"/>
                  <a:gd name="T123" fmla="*/ 61 h 61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108" h="61">
                    <a:moveTo>
                      <a:pt x="7" y="0"/>
                    </a:moveTo>
                    <a:lnTo>
                      <a:pt x="7" y="7"/>
                    </a:lnTo>
                    <a:lnTo>
                      <a:pt x="15" y="11"/>
                    </a:lnTo>
                    <a:lnTo>
                      <a:pt x="22" y="14"/>
                    </a:lnTo>
                    <a:lnTo>
                      <a:pt x="29" y="14"/>
                    </a:lnTo>
                    <a:lnTo>
                      <a:pt x="33" y="18"/>
                    </a:lnTo>
                    <a:lnTo>
                      <a:pt x="40" y="22"/>
                    </a:lnTo>
                    <a:lnTo>
                      <a:pt x="47" y="25"/>
                    </a:lnTo>
                    <a:lnTo>
                      <a:pt x="54" y="29"/>
                    </a:lnTo>
                    <a:lnTo>
                      <a:pt x="58" y="32"/>
                    </a:lnTo>
                    <a:lnTo>
                      <a:pt x="65" y="36"/>
                    </a:lnTo>
                    <a:lnTo>
                      <a:pt x="69" y="40"/>
                    </a:lnTo>
                    <a:lnTo>
                      <a:pt x="76" y="43"/>
                    </a:lnTo>
                    <a:lnTo>
                      <a:pt x="83" y="47"/>
                    </a:lnTo>
                    <a:lnTo>
                      <a:pt x="87" y="50"/>
                    </a:lnTo>
                    <a:lnTo>
                      <a:pt x="94" y="54"/>
                    </a:lnTo>
                    <a:lnTo>
                      <a:pt x="101" y="58"/>
                    </a:lnTo>
                    <a:lnTo>
                      <a:pt x="105" y="61"/>
                    </a:lnTo>
                    <a:lnTo>
                      <a:pt x="108" y="54"/>
                    </a:lnTo>
                    <a:lnTo>
                      <a:pt x="105" y="50"/>
                    </a:lnTo>
                    <a:lnTo>
                      <a:pt x="97" y="47"/>
                    </a:lnTo>
                    <a:lnTo>
                      <a:pt x="90" y="43"/>
                    </a:lnTo>
                    <a:lnTo>
                      <a:pt x="87" y="40"/>
                    </a:lnTo>
                    <a:lnTo>
                      <a:pt x="79" y="36"/>
                    </a:lnTo>
                    <a:lnTo>
                      <a:pt x="72" y="32"/>
                    </a:lnTo>
                    <a:lnTo>
                      <a:pt x="69" y="29"/>
                    </a:lnTo>
                    <a:lnTo>
                      <a:pt x="61" y="25"/>
                    </a:lnTo>
                    <a:lnTo>
                      <a:pt x="58" y="22"/>
                    </a:lnTo>
                    <a:lnTo>
                      <a:pt x="51" y="18"/>
                    </a:lnTo>
                    <a:lnTo>
                      <a:pt x="43" y="14"/>
                    </a:lnTo>
                    <a:lnTo>
                      <a:pt x="36" y="11"/>
                    </a:lnTo>
                    <a:lnTo>
                      <a:pt x="29" y="7"/>
                    </a:lnTo>
                    <a:lnTo>
                      <a:pt x="25" y="7"/>
                    </a:lnTo>
                    <a:lnTo>
                      <a:pt x="18" y="4"/>
                    </a:lnTo>
                    <a:lnTo>
                      <a:pt x="11" y="0"/>
                    </a:lnTo>
                    <a:lnTo>
                      <a:pt x="11" y="7"/>
                    </a:lnTo>
                    <a:lnTo>
                      <a:pt x="7" y="0"/>
                    </a:lnTo>
                    <a:lnTo>
                      <a:pt x="0" y="4"/>
                    </a:lnTo>
                    <a:lnTo>
                      <a:pt x="7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02" name="Freeform 337"/>
              <p:cNvSpPr>
                <a:spLocks/>
              </p:cNvSpPr>
              <p:nvPr/>
            </p:nvSpPr>
            <p:spPr bwMode="auto">
              <a:xfrm>
                <a:off x="2969" y="1957"/>
                <a:ext cx="105" cy="111"/>
              </a:xfrm>
              <a:custGeom>
                <a:avLst/>
                <a:gdLst>
                  <a:gd name="T0" fmla="*/ 101 w 105"/>
                  <a:gd name="T1" fmla="*/ 0 h 111"/>
                  <a:gd name="T2" fmla="*/ 98 w 105"/>
                  <a:gd name="T3" fmla="*/ 10 h 111"/>
                  <a:gd name="T4" fmla="*/ 90 w 105"/>
                  <a:gd name="T5" fmla="*/ 18 h 111"/>
                  <a:gd name="T6" fmla="*/ 87 w 105"/>
                  <a:gd name="T7" fmla="*/ 25 h 111"/>
                  <a:gd name="T8" fmla="*/ 80 w 105"/>
                  <a:gd name="T9" fmla="*/ 32 h 111"/>
                  <a:gd name="T10" fmla="*/ 76 w 105"/>
                  <a:gd name="T11" fmla="*/ 39 h 111"/>
                  <a:gd name="T12" fmla="*/ 69 w 105"/>
                  <a:gd name="T13" fmla="*/ 46 h 111"/>
                  <a:gd name="T14" fmla="*/ 65 w 105"/>
                  <a:gd name="T15" fmla="*/ 54 h 111"/>
                  <a:gd name="T16" fmla="*/ 40 w 105"/>
                  <a:gd name="T17" fmla="*/ 79 h 111"/>
                  <a:gd name="T18" fmla="*/ 33 w 105"/>
                  <a:gd name="T19" fmla="*/ 82 h 111"/>
                  <a:gd name="T20" fmla="*/ 18 w 105"/>
                  <a:gd name="T21" fmla="*/ 97 h 111"/>
                  <a:gd name="T22" fmla="*/ 11 w 105"/>
                  <a:gd name="T23" fmla="*/ 100 h 111"/>
                  <a:gd name="T24" fmla="*/ 0 w 105"/>
                  <a:gd name="T25" fmla="*/ 104 h 111"/>
                  <a:gd name="T26" fmla="*/ 4 w 105"/>
                  <a:gd name="T27" fmla="*/ 111 h 111"/>
                  <a:gd name="T28" fmla="*/ 15 w 105"/>
                  <a:gd name="T29" fmla="*/ 108 h 111"/>
                  <a:gd name="T30" fmla="*/ 22 w 105"/>
                  <a:gd name="T31" fmla="*/ 100 h 111"/>
                  <a:gd name="T32" fmla="*/ 29 w 105"/>
                  <a:gd name="T33" fmla="*/ 97 h 111"/>
                  <a:gd name="T34" fmla="*/ 44 w 105"/>
                  <a:gd name="T35" fmla="*/ 82 h 111"/>
                  <a:gd name="T36" fmla="*/ 51 w 105"/>
                  <a:gd name="T37" fmla="*/ 79 h 111"/>
                  <a:gd name="T38" fmla="*/ 65 w 105"/>
                  <a:gd name="T39" fmla="*/ 64 h 111"/>
                  <a:gd name="T40" fmla="*/ 69 w 105"/>
                  <a:gd name="T41" fmla="*/ 57 h 111"/>
                  <a:gd name="T42" fmla="*/ 76 w 105"/>
                  <a:gd name="T43" fmla="*/ 50 h 111"/>
                  <a:gd name="T44" fmla="*/ 80 w 105"/>
                  <a:gd name="T45" fmla="*/ 43 h 111"/>
                  <a:gd name="T46" fmla="*/ 87 w 105"/>
                  <a:gd name="T47" fmla="*/ 36 h 111"/>
                  <a:gd name="T48" fmla="*/ 90 w 105"/>
                  <a:gd name="T49" fmla="*/ 28 h 111"/>
                  <a:gd name="T50" fmla="*/ 98 w 105"/>
                  <a:gd name="T51" fmla="*/ 21 h 111"/>
                  <a:gd name="T52" fmla="*/ 101 w 105"/>
                  <a:gd name="T53" fmla="*/ 14 h 111"/>
                  <a:gd name="T54" fmla="*/ 105 w 105"/>
                  <a:gd name="T55" fmla="*/ 3 h 111"/>
                  <a:gd name="T56" fmla="*/ 105 w 105"/>
                  <a:gd name="T57" fmla="*/ 7 h 111"/>
                  <a:gd name="T58" fmla="*/ 101 w 105"/>
                  <a:gd name="T59" fmla="*/ 0 h 111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105"/>
                  <a:gd name="T91" fmla="*/ 0 h 111"/>
                  <a:gd name="T92" fmla="*/ 105 w 105"/>
                  <a:gd name="T93" fmla="*/ 111 h 111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105" h="111">
                    <a:moveTo>
                      <a:pt x="101" y="0"/>
                    </a:moveTo>
                    <a:lnTo>
                      <a:pt x="98" y="10"/>
                    </a:lnTo>
                    <a:lnTo>
                      <a:pt x="90" y="18"/>
                    </a:lnTo>
                    <a:lnTo>
                      <a:pt x="87" y="25"/>
                    </a:lnTo>
                    <a:lnTo>
                      <a:pt x="80" y="32"/>
                    </a:lnTo>
                    <a:lnTo>
                      <a:pt x="76" y="39"/>
                    </a:lnTo>
                    <a:lnTo>
                      <a:pt x="69" y="46"/>
                    </a:lnTo>
                    <a:lnTo>
                      <a:pt x="65" y="54"/>
                    </a:lnTo>
                    <a:lnTo>
                      <a:pt x="40" y="79"/>
                    </a:lnTo>
                    <a:lnTo>
                      <a:pt x="33" y="82"/>
                    </a:lnTo>
                    <a:lnTo>
                      <a:pt x="18" y="97"/>
                    </a:lnTo>
                    <a:lnTo>
                      <a:pt x="11" y="100"/>
                    </a:lnTo>
                    <a:lnTo>
                      <a:pt x="0" y="104"/>
                    </a:lnTo>
                    <a:lnTo>
                      <a:pt x="4" y="111"/>
                    </a:lnTo>
                    <a:lnTo>
                      <a:pt x="15" y="108"/>
                    </a:lnTo>
                    <a:lnTo>
                      <a:pt x="22" y="100"/>
                    </a:lnTo>
                    <a:lnTo>
                      <a:pt x="29" y="97"/>
                    </a:lnTo>
                    <a:lnTo>
                      <a:pt x="44" y="82"/>
                    </a:lnTo>
                    <a:lnTo>
                      <a:pt x="51" y="79"/>
                    </a:lnTo>
                    <a:lnTo>
                      <a:pt x="65" y="64"/>
                    </a:lnTo>
                    <a:lnTo>
                      <a:pt x="69" y="57"/>
                    </a:lnTo>
                    <a:lnTo>
                      <a:pt x="76" y="50"/>
                    </a:lnTo>
                    <a:lnTo>
                      <a:pt x="80" y="43"/>
                    </a:lnTo>
                    <a:lnTo>
                      <a:pt x="87" y="36"/>
                    </a:lnTo>
                    <a:lnTo>
                      <a:pt x="90" y="28"/>
                    </a:lnTo>
                    <a:lnTo>
                      <a:pt x="98" y="21"/>
                    </a:lnTo>
                    <a:lnTo>
                      <a:pt x="101" y="14"/>
                    </a:lnTo>
                    <a:lnTo>
                      <a:pt x="105" y="3"/>
                    </a:lnTo>
                    <a:lnTo>
                      <a:pt x="105" y="7"/>
                    </a:lnTo>
                    <a:lnTo>
                      <a:pt x="10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03" name="Freeform 338"/>
              <p:cNvSpPr>
                <a:spLocks/>
              </p:cNvSpPr>
              <p:nvPr/>
            </p:nvSpPr>
            <p:spPr bwMode="auto">
              <a:xfrm>
                <a:off x="3070" y="1931"/>
                <a:ext cx="33" cy="33"/>
              </a:xfrm>
              <a:custGeom>
                <a:avLst/>
                <a:gdLst>
                  <a:gd name="T0" fmla="*/ 33 w 33"/>
                  <a:gd name="T1" fmla="*/ 8 h 33"/>
                  <a:gd name="T2" fmla="*/ 25 w 33"/>
                  <a:gd name="T3" fmla="*/ 4 h 33"/>
                  <a:gd name="T4" fmla="*/ 0 w 33"/>
                  <a:gd name="T5" fmla="*/ 26 h 33"/>
                  <a:gd name="T6" fmla="*/ 4 w 33"/>
                  <a:gd name="T7" fmla="*/ 33 h 33"/>
                  <a:gd name="T8" fmla="*/ 33 w 33"/>
                  <a:gd name="T9" fmla="*/ 11 h 33"/>
                  <a:gd name="T10" fmla="*/ 25 w 33"/>
                  <a:gd name="T11" fmla="*/ 8 h 33"/>
                  <a:gd name="T12" fmla="*/ 33 w 33"/>
                  <a:gd name="T13" fmla="*/ 8 h 33"/>
                  <a:gd name="T14" fmla="*/ 33 w 33"/>
                  <a:gd name="T15" fmla="*/ 0 h 33"/>
                  <a:gd name="T16" fmla="*/ 25 w 33"/>
                  <a:gd name="T17" fmla="*/ 4 h 33"/>
                  <a:gd name="T18" fmla="*/ 33 w 33"/>
                  <a:gd name="T19" fmla="*/ 8 h 3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3"/>
                  <a:gd name="T31" fmla="*/ 0 h 33"/>
                  <a:gd name="T32" fmla="*/ 33 w 33"/>
                  <a:gd name="T33" fmla="*/ 33 h 33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3" h="33">
                    <a:moveTo>
                      <a:pt x="33" y="8"/>
                    </a:moveTo>
                    <a:lnTo>
                      <a:pt x="25" y="4"/>
                    </a:lnTo>
                    <a:lnTo>
                      <a:pt x="0" y="26"/>
                    </a:lnTo>
                    <a:lnTo>
                      <a:pt x="4" y="33"/>
                    </a:lnTo>
                    <a:lnTo>
                      <a:pt x="33" y="11"/>
                    </a:lnTo>
                    <a:lnTo>
                      <a:pt x="25" y="8"/>
                    </a:lnTo>
                    <a:lnTo>
                      <a:pt x="33" y="8"/>
                    </a:lnTo>
                    <a:lnTo>
                      <a:pt x="33" y="0"/>
                    </a:lnTo>
                    <a:lnTo>
                      <a:pt x="25" y="4"/>
                    </a:lnTo>
                    <a:lnTo>
                      <a:pt x="33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04" name="Freeform 339"/>
              <p:cNvSpPr>
                <a:spLocks/>
              </p:cNvSpPr>
              <p:nvPr/>
            </p:nvSpPr>
            <p:spPr bwMode="auto">
              <a:xfrm>
                <a:off x="3067" y="1939"/>
                <a:ext cx="36" cy="187"/>
              </a:xfrm>
              <a:custGeom>
                <a:avLst/>
                <a:gdLst>
                  <a:gd name="T0" fmla="*/ 0 w 36"/>
                  <a:gd name="T1" fmla="*/ 183 h 187"/>
                  <a:gd name="T2" fmla="*/ 3 w 36"/>
                  <a:gd name="T3" fmla="*/ 180 h 187"/>
                  <a:gd name="T4" fmla="*/ 7 w 36"/>
                  <a:gd name="T5" fmla="*/ 158 h 187"/>
                  <a:gd name="T6" fmla="*/ 10 w 36"/>
                  <a:gd name="T7" fmla="*/ 136 h 187"/>
                  <a:gd name="T8" fmla="*/ 14 w 36"/>
                  <a:gd name="T9" fmla="*/ 111 h 187"/>
                  <a:gd name="T10" fmla="*/ 21 w 36"/>
                  <a:gd name="T11" fmla="*/ 90 h 187"/>
                  <a:gd name="T12" fmla="*/ 25 w 36"/>
                  <a:gd name="T13" fmla="*/ 68 h 187"/>
                  <a:gd name="T14" fmla="*/ 28 w 36"/>
                  <a:gd name="T15" fmla="*/ 46 h 187"/>
                  <a:gd name="T16" fmla="*/ 32 w 36"/>
                  <a:gd name="T17" fmla="*/ 21 h 187"/>
                  <a:gd name="T18" fmla="*/ 36 w 36"/>
                  <a:gd name="T19" fmla="*/ 0 h 187"/>
                  <a:gd name="T20" fmla="*/ 28 w 36"/>
                  <a:gd name="T21" fmla="*/ 0 h 187"/>
                  <a:gd name="T22" fmla="*/ 25 w 36"/>
                  <a:gd name="T23" fmla="*/ 21 h 187"/>
                  <a:gd name="T24" fmla="*/ 21 w 36"/>
                  <a:gd name="T25" fmla="*/ 43 h 187"/>
                  <a:gd name="T26" fmla="*/ 18 w 36"/>
                  <a:gd name="T27" fmla="*/ 68 h 187"/>
                  <a:gd name="T28" fmla="*/ 14 w 36"/>
                  <a:gd name="T29" fmla="*/ 90 h 187"/>
                  <a:gd name="T30" fmla="*/ 7 w 36"/>
                  <a:gd name="T31" fmla="*/ 111 h 187"/>
                  <a:gd name="T32" fmla="*/ 3 w 36"/>
                  <a:gd name="T33" fmla="*/ 133 h 187"/>
                  <a:gd name="T34" fmla="*/ 0 w 36"/>
                  <a:gd name="T35" fmla="*/ 158 h 187"/>
                  <a:gd name="T36" fmla="*/ 0 w 36"/>
                  <a:gd name="T37" fmla="*/ 180 h 187"/>
                  <a:gd name="T38" fmla="*/ 3 w 36"/>
                  <a:gd name="T39" fmla="*/ 176 h 187"/>
                  <a:gd name="T40" fmla="*/ 0 w 36"/>
                  <a:gd name="T41" fmla="*/ 183 h 187"/>
                  <a:gd name="T42" fmla="*/ 3 w 36"/>
                  <a:gd name="T43" fmla="*/ 187 h 187"/>
                  <a:gd name="T44" fmla="*/ 3 w 36"/>
                  <a:gd name="T45" fmla="*/ 180 h 187"/>
                  <a:gd name="T46" fmla="*/ 0 w 36"/>
                  <a:gd name="T47" fmla="*/ 183 h 187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6"/>
                  <a:gd name="T73" fmla="*/ 0 h 187"/>
                  <a:gd name="T74" fmla="*/ 36 w 36"/>
                  <a:gd name="T75" fmla="*/ 187 h 187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6" h="187">
                    <a:moveTo>
                      <a:pt x="0" y="183"/>
                    </a:moveTo>
                    <a:lnTo>
                      <a:pt x="3" y="180"/>
                    </a:lnTo>
                    <a:lnTo>
                      <a:pt x="7" y="158"/>
                    </a:lnTo>
                    <a:lnTo>
                      <a:pt x="10" y="136"/>
                    </a:lnTo>
                    <a:lnTo>
                      <a:pt x="14" y="111"/>
                    </a:lnTo>
                    <a:lnTo>
                      <a:pt x="21" y="90"/>
                    </a:lnTo>
                    <a:lnTo>
                      <a:pt x="25" y="68"/>
                    </a:lnTo>
                    <a:lnTo>
                      <a:pt x="28" y="46"/>
                    </a:lnTo>
                    <a:lnTo>
                      <a:pt x="32" y="21"/>
                    </a:lnTo>
                    <a:lnTo>
                      <a:pt x="36" y="0"/>
                    </a:lnTo>
                    <a:lnTo>
                      <a:pt x="28" y="0"/>
                    </a:lnTo>
                    <a:lnTo>
                      <a:pt x="25" y="21"/>
                    </a:lnTo>
                    <a:lnTo>
                      <a:pt x="21" y="43"/>
                    </a:lnTo>
                    <a:lnTo>
                      <a:pt x="18" y="68"/>
                    </a:lnTo>
                    <a:lnTo>
                      <a:pt x="14" y="90"/>
                    </a:lnTo>
                    <a:lnTo>
                      <a:pt x="7" y="111"/>
                    </a:lnTo>
                    <a:lnTo>
                      <a:pt x="3" y="133"/>
                    </a:lnTo>
                    <a:lnTo>
                      <a:pt x="0" y="158"/>
                    </a:lnTo>
                    <a:lnTo>
                      <a:pt x="0" y="180"/>
                    </a:lnTo>
                    <a:lnTo>
                      <a:pt x="3" y="176"/>
                    </a:lnTo>
                    <a:lnTo>
                      <a:pt x="0" y="183"/>
                    </a:lnTo>
                    <a:lnTo>
                      <a:pt x="3" y="187"/>
                    </a:lnTo>
                    <a:lnTo>
                      <a:pt x="3" y="180"/>
                    </a:lnTo>
                    <a:lnTo>
                      <a:pt x="0" y="18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05" name="Freeform 340"/>
              <p:cNvSpPr>
                <a:spLocks/>
              </p:cNvSpPr>
              <p:nvPr/>
            </p:nvSpPr>
            <p:spPr bwMode="auto">
              <a:xfrm>
                <a:off x="2739" y="1953"/>
                <a:ext cx="180" cy="50"/>
              </a:xfrm>
              <a:custGeom>
                <a:avLst/>
                <a:gdLst>
                  <a:gd name="T0" fmla="*/ 180 w 180"/>
                  <a:gd name="T1" fmla="*/ 25 h 50"/>
                  <a:gd name="T2" fmla="*/ 169 w 180"/>
                  <a:gd name="T3" fmla="*/ 25 h 50"/>
                  <a:gd name="T4" fmla="*/ 169 w 180"/>
                  <a:gd name="T5" fmla="*/ 22 h 50"/>
                  <a:gd name="T6" fmla="*/ 166 w 180"/>
                  <a:gd name="T7" fmla="*/ 22 h 50"/>
                  <a:gd name="T8" fmla="*/ 162 w 180"/>
                  <a:gd name="T9" fmla="*/ 18 h 50"/>
                  <a:gd name="T10" fmla="*/ 151 w 180"/>
                  <a:gd name="T11" fmla="*/ 18 h 50"/>
                  <a:gd name="T12" fmla="*/ 144 w 180"/>
                  <a:gd name="T13" fmla="*/ 14 h 50"/>
                  <a:gd name="T14" fmla="*/ 97 w 180"/>
                  <a:gd name="T15" fmla="*/ 14 h 50"/>
                  <a:gd name="T16" fmla="*/ 90 w 180"/>
                  <a:gd name="T17" fmla="*/ 18 h 50"/>
                  <a:gd name="T18" fmla="*/ 79 w 180"/>
                  <a:gd name="T19" fmla="*/ 18 h 50"/>
                  <a:gd name="T20" fmla="*/ 72 w 180"/>
                  <a:gd name="T21" fmla="*/ 22 h 50"/>
                  <a:gd name="T22" fmla="*/ 65 w 180"/>
                  <a:gd name="T23" fmla="*/ 25 h 50"/>
                  <a:gd name="T24" fmla="*/ 58 w 180"/>
                  <a:gd name="T25" fmla="*/ 25 h 50"/>
                  <a:gd name="T26" fmla="*/ 51 w 180"/>
                  <a:gd name="T27" fmla="*/ 29 h 50"/>
                  <a:gd name="T28" fmla="*/ 40 w 180"/>
                  <a:gd name="T29" fmla="*/ 36 h 50"/>
                  <a:gd name="T30" fmla="*/ 33 w 180"/>
                  <a:gd name="T31" fmla="*/ 40 h 50"/>
                  <a:gd name="T32" fmla="*/ 25 w 180"/>
                  <a:gd name="T33" fmla="*/ 47 h 50"/>
                  <a:gd name="T34" fmla="*/ 18 w 180"/>
                  <a:gd name="T35" fmla="*/ 47 h 50"/>
                  <a:gd name="T36" fmla="*/ 15 w 180"/>
                  <a:gd name="T37" fmla="*/ 50 h 50"/>
                  <a:gd name="T38" fmla="*/ 4 w 180"/>
                  <a:gd name="T39" fmla="*/ 50 h 50"/>
                  <a:gd name="T40" fmla="*/ 0 w 180"/>
                  <a:gd name="T41" fmla="*/ 47 h 50"/>
                  <a:gd name="T42" fmla="*/ 0 w 180"/>
                  <a:gd name="T43" fmla="*/ 43 h 50"/>
                  <a:gd name="T44" fmla="*/ 7 w 180"/>
                  <a:gd name="T45" fmla="*/ 43 h 50"/>
                  <a:gd name="T46" fmla="*/ 11 w 180"/>
                  <a:gd name="T47" fmla="*/ 40 h 50"/>
                  <a:gd name="T48" fmla="*/ 15 w 180"/>
                  <a:gd name="T49" fmla="*/ 40 h 50"/>
                  <a:gd name="T50" fmla="*/ 22 w 180"/>
                  <a:gd name="T51" fmla="*/ 36 h 50"/>
                  <a:gd name="T52" fmla="*/ 36 w 180"/>
                  <a:gd name="T53" fmla="*/ 22 h 50"/>
                  <a:gd name="T54" fmla="*/ 43 w 180"/>
                  <a:gd name="T55" fmla="*/ 18 h 50"/>
                  <a:gd name="T56" fmla="*/ 51 w 180"/>
                  <a:gd name="T57" fmla="*/ 14 h 50"/>
                  <a:gd name="T58" fmla="*/ 58 w 180"/>
                  <a:gd name="T59" fmla="*/ 14 h 50"/>
                  <a:gd name="T60" fmla="*/ 69 w 180"/>
                  <a:gd name="T61" fmla="*/ 11 h 50"/>
                  <a:gd name="T62" fmla="*/ 76 w 180"/>
                  <a:gd name="T63" fmla="*/ 7 h 50"/>
                  <a:gd name="T64" fmla="*/ 90 w 180"/>
                  <a:gd name="T65" fmla="*/ 7 h 50"/>
                  <a:gd name="T66" fmla="*/ 101 w 180"/>
                  <a:gd name="T67" fmla="*/ 4 h 50"/>
                  <a:gd name="T68" fmla="*/ 133 w 180"/>
                  <a:gd name="T69" fmla="*/ 4 h 50"/>
                  <a:gd name="T70" fmla="*/ 141 w 180"/>
                  <a:gd name="T71" fmla="*/ 7 h 50"/>
                  <a:gd name="T72" fmla="*/ 158 w 180"/>
                  <a:gd name="T73" fmla="*/ 7 h 50"/>
                  <a:gd name="T74" fmla="*/ 166 w 180"/>
                  <a:gd name="T75" fmla="*/ 11 h 50"/>
                  <a:gd name="T76" fmla="*/ 169 w 180"/>
                  <a:gd name="T77" fmla="*/ 0 h 50"/>
                  <a:gd name="T78" fmla="*/ 173 w 180"/>
                  <a:gd name="T79" fmla="*/ 7 h 50"/>
                  <a:gd name="T80" fmla="*/ 176 w 180"/>
                  <a:gd name="T81" fmla="*/ 11 h 50"/>
                  <a:gd name="T82" fmla="*/ 180 w 180"/>
                  <a:gd name="T83" fmla="*/ 18 h 50"/>
                  <a:gd name="T84" fmla="*/ 180 w 180"/>
                  <a:gd name="T85" fmla="*/ 25 h 50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180"/>
                  <a:gd name="T130" fmla="*/ 0 h 50"/>
                  <a:gd name="T131" fmla="*/ 180 w 180"/>
                  <a:gd name="T132" fmla="*/ 50 h 50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180" h="50">
                    <a:moveTo>
                      <a:pt x="180" y="25"/>
                    </a:moveTo>
                    <a:lnTo>
                      <a:pt x="169" y="25"/>
                    </a:lnTo>
                    <a:lnTo>
                      <a:pt x="169" y="22"/>
                    </a:lnTo>
                    <a:lnTo>
                      <a:pt x="166" y="22"/>
                    </a:lnTo>
                    <a:lnTo>
                      <a:pt x="162" y="18"/>
                    </a:lnTo>
                    <a:lnTo>
                      <a:pt x="151" y="18"/>
                    </a:lnTo>
                    <a:lnTo>
                      <a:pt x="144" y="14"/>
                    </a:lnTo>
                    <a:lnTo>
                      <a:pt x="97" y="14"/>
                    </a:lnTo>
                    <a:lnTo>
                      <a:pt x="90" y="18"/>
                    </a:lnTo>
                    <a:lnTo>
                      <a:pt x="79" y="18"/>
                    </a:lnTo>
                    <a:lnTo>
                      <a:pt x="72" y="22"/>
                    </a:lnTo>
                    <a:lnTo>
                      <a:pt x="65" y="25"/>
                    </a:lnTo>
                    <a:lnTo>
                      <a:pt x="58" y="25"/>
                    </a:lnTo>
                    <a:lnTo>
                      <a:pt x="51" y="29"/>
                    </a:lnTo>
                    <a:lnTo>
                      <a:pt x="40" y="36"/>
                    </a:lnTo>
                    <a:lnTo>
                      <a:pt x="33" y="40"/>
                    </a:lnTo>
                    <a:lnTo>
                      <a:pt x="25" y="47"/>
                    </a:lnTo>
                    <a:lnTo>
                      <a:pt x="18" y="47"/>
                    </a:lnTo>
                    <a:lnTo>
                      <a:pt x="15" y="50"/>
                    </a:lnTo>
                    <a:lnTo>
                      <a:pt x="4" y="50"/>
                    </a:lnTo>
                    <a:lnTo>
                      <a:pt x="0" y="47"/>
                    </a:lnTo>
                    <a:lnTo>
                      <a:pt x="0" y="43"/>
                    </a:lnTo>
                    <a:lnTo>
                      <a:pt x="7" y="43"/>
                    </a:lnTo>
                    <a:lnTo>
                      <a:pt x="11" y="40"/>
                    </a:lnTo>
                    <a:lnTo>
                      <a:pt x="15" y="40"/>
                    </a:lnTo>
                    <a:lnTo>
                      <a:pt x="22" y="36"/>
                    </a:lnTo>
                    <a:lnTo>
                      <a:pt x="36" y="22"/>
                    </a:lnTo>
                    <a:lnTo>
                      <a:pt x="43" y="18"/>
                    </a:lnTo>
                    <a:lnTo>
                      <a:pt x="51" y="14"/>
                    </a:lnTo>
                    <a:lnTo>
                      <a:pt x="58" y="14"/>
                    </a:lnTo>
                    <a:lnTo>
                      <a:pt x="69" y="11"/>
                    </a:lnTo>
                    <a:lnTo>
                      <a:pt x="76" y="7"/>
                    </a:lnTo>
                    <a:lnTo>
                      <a:pt x="90" y="7"/>
                    </a:lnTo>
                    <a:lnTo>
                      <a:pt x="101" y="4"/>
                    </a:lnTo>
                    <a:lnTo>
                      <a:pt x="133" y="4"/>
                    </a:lnTo>
                    <a:lnTo>
                      <a:pt x="141" y="7"/>
                    </a:lnTo>
                    <a:lnTo>
                      <a:pt x="158" y="7"/>
                    </a:lnTo>
                    <a:lnTo>
                      <a:pt x="166" y="11"/>
                    </a:lnTo>
                    <a:lnTo>
                      <a:pt x="169" y="0"/>
                    </a:lnTo>
                    <a:lnTo>
                      <a:pt x="173" y="7"/>
                    </a:lnTo>
                    <a:lnTo>
                      <a:pt x="176" y="11"/>
                    </a:lnTo>
                    <a:lnTo>
                      <a:pt x="180" y="18"/>
                    </a:lnTo>
                    <a:lnTo>
                      <a:pt x="180" y="2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06" name="Freeform 341"/>
              <p:cNvSpPr>
                <a:spLocks/>
              </p:cNvSpPr>
              <p:nvPr/>
            </p:nvSpPr>
            <p:spPr bwMode="auto">
              <a:xfrm>
                <a:off x="2897" y="1967"/>
                <a:ext cx="22" cy="15"/>
              </a:xfrm>
              <a:custGeom>
                <a:avLst/>
                <a:gdLst>
                  <a:gd name="T0" fmla="*/ 4 w 22"/>
                  <a:gd name="T1" fmla="*/ 8 h 15"/>
                  <a:gd name="T2" fmla="*/ 0 w 22"/>
                  <a:gd name="T3" fmla="*/ 8 h 15"/>
                  <a:gd name="T4" fmla="*/ 4 w 22"/>
                  <a:gd name="T5" fmla="*/ 8 h 15"/>
                  <a:gd name="T6" fmla="*/ 4 w 22"/>
                  <a:gd name="T7" fmla="*/ 11 h 15"/>
                  <a:gd name="T8" fmla="*/ 8 w 22"/>
                  <a:gd name="T9" fmla="*/ 11 h 15"/>
                  <a:gd name="T10" fmla="*/ 11 w 22"/>
                  <a:gd name="T11" fmla="*/ 15 h 15"/>
                  <a:gd name="T12" fmla="*/ 22 w 22"/>
                  <a:gd name="T13" fmla="*/ 15 h 15"/>
                  <a:gd name="T14" fmla="*/ 18 w 22"/>
                  <a:gd name="T15" fmla="*/ 8 h 15"/>
                  <a:gd name="T16" fmla="*/ 18 w 22"/>
                  <a:gd name="T17" fmla="*/ 11 h 15"/>
                  <a:gd name="T18" fmla="*/ 15 w 22"/>
                  <a:gd name="T19" fmla="*/ 8 h 15"/>
                  <a:gd name="T20" fmla="*/ 11 w 22"/>
                  <a:gd name="T21" fmla="*/ 8 h 15"/>
                  <a:gd name="T22" fmla="*/ 11 w 22"/>
                  <a:gd name="T23" fmla="*/ 4 h 15"/>
                  <a:gd name="T24" fmla="*/ 8 w 22"/>
                  <a:gd name="T25" fmla="*/ 4 h 15"/>
                  <a:gd name="T26" fmla="*/ 4 w 22"/>
                  <a:gd name="T27" fmla="*/ 0 h 15"/>
                  <a:gd name="T28" fmla="*/ 4 w 22"/>
                  <a:gd name="T29" fmla="*/ 8 h 1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2"/>
                  <a:gd name="T46" fmla="*/ 0 h 15"/>
                  <a:gd name="T47" fmla="*/ 22 w 22"/>
                  <a:gd name="T48" fmla="*/ 15 h 15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2" h="15">
                    <a:moveTo>
                      <a:pt x="4" y="8"/>
                    </a:moveTo>
                    <a:lnTo>
                      <a:pt x="0" y="8"/>
                    </a:lnTo>
                    <a:lnTo>
                      <a:pt x="4" y="8"/>
                    </a:lnTo>
                    <a:lnTo>
                      <a:pt x="4" y="11"/>
                    </a:lnTo>
                    <a:lnTo>
                      <a:pt x="8" y="11"/>
                    </a:lnTo>
                    <a:lnTo>
                      <a:pt x="11" y="15"/>
                    </a:lnTo>
                    <a:lnTo>
                      <a:pt x="22" y="15"/>
                    </a:lnTo>
                    <a:lnTo>
                      <a:pt x="18" y="8"/>
                    </a:lnTo>
                    <a:lnTo>
                      <a:pt x="18" y="11"/>
                    </a:lnTo>
                    <a:lnTo>
                      <a:pt x="15" y="8"/>
                    </a:lnTo>
                    <a:lnTo>
                      <a:pt x="11" y="8"/>
                    </a:lnTo>
                    <a:lnTo>
                      <a:pt x="11" y="4"/>
                    </a:lnTo>
                    <a:lnTo>
                      <a:pt x="8" y="4"/>
                    </a:lnTo>
                    <a:lnTo>
                      <a:pt x="4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07" name="Freeform 342"/>
              <p:cNvSpPr>
                <a:spLocks/>
              </p:cNvSpPr>
              <p:nvPr/>
            </p:nvSpPr>
            <p:spPr bwMode="auto">
              <a:xfrm>
                <a:off x="2764" y="1964"/>
                <a:ext cx="137" cy="39"/>
              </a:xfrm>
              <a:custGeom>
                <a:avLst/>
                <a:gdLst>
                  <a:gd name="T0" fmla="*/ 0 w 137"/>
                  <a:gd name="T1" fmla="*/ 39 h 39"/>
                  <a:gd name="T2" fmla="*/ 4 w 137"/>
                  <a:gd name="T3" fmla="*/ 39 h 39"/>
                  <a:gd name="T4" fmla="*/ 11 w 137"/>
                  <a:gd name="T5" fmla="*/ 32 h 39"/>
                  <a:gd name="T6" fmla="*/ 18 w 137"/>
                  <a:gd name="T7" fmla="*/ 29 h 39"/>
                  <a:gd name="T8" fmla="*/ 26 w 137"/>
                  <a:gd name="T9" fmla="*/ 21 h 39"/>
                  <a:gd name="T10" fmla="*/ 33 w 137"/>
                  <a:gd name="T11" fmla="*/ 18 h 39"/>
                  <a:gd name="T12" fmla="*/ 40 w 137"/>
                  <a:gd name="T13" fmla="*/ 14 h 39"/>
                  <a:gd name="T14" fmla="*/ 47 w 137"/>
                  <a:gd name="T15" fmla="*/ 14 h 39"/>
                  <a:gd name="T16" fmla="*/ 58 w 137"/>
                  <a:gd name="T17" fmla="*/ 11 h 39"/>
                  <a:gd name="T18" fmla="*/ 65 w 137"/>
                  <a:gd name="T19" fmla="*/ 11 h 39"/>
                  <a:gd name="T20" fmla="*/ 72 w 137"/>
                  <a:gd name="T21" fmla="*/ 7 h 39"/>
                  <a:gd name="T22" fmla="*/ 119 w 137"/>
                  <a:gd name="T23" fmla="*/ 7 h 39"/>
                  <a:gd name="T24" fmla="*/ 126 w 137"/>
                  <a:gd name="T25" fmla="*/ 11 h 39"/>
                  <a:gd name="T26" fmla="*/ 137 w 137"/>
                  <a:gd name="T27" fmla="*/ 11 h 39"/>
                  <a:gd name="T28" fmla="*/ 137 w 137"/>
                  <a:gd name="T29" fmla="*/ 3 h 39"/>
                  <a:gd name="T30" fmla="*/ 126 w 137"/>
                  <a:gd name="T31" fmla="*/ 3 h 39"/>
                  <a:gd name="T32" fmla="*/ 119 w 137"/>
                  <a:gd name="T33" fmla="*/ 0 h 39"/>
                  <a:gd name="T34" fmla="*/ 72 w 137"/>
                  <a:gd name="T35" fmla="*/ 0 h 39"/>
                  <a:gd name="T36" fmla="*/ 65 w 137"/>
                  <a:gd name="T37" fmla="*/ 3 h 39"/>
                  <a:gd name="T38" fmla="*/ 54 w 137"/>
                  <a:gd name="T39" fmla="*/ 3 h 39"/>
                  <a:gd name="T40" fmla="*/ 47 w 137"/>
                  <a:gd name="T41" fmla="*/ 7 h 39"/>
                  <a:gd name="T42" fmla="*/ 40 w 137"/>
                  <a:gd name="T43" fmla="*/ 11 h 39"/>
                  <a:gd name="T44" fmla="*/ 29 w 137"/>
                  <a:gd name="T45" fmla="*/ 11 h 39"/>
                  <a:gd name="T46" fmla="*/ 22 w 137"/>
                  <a:gd name="T47" fmla="*/ 14 h 39"/>
                  <a:gd name="T48" fmla="*/ 8 w 137"/>
                  <a:gd name="T49" fmla="*/ 29 h 39"/>
                  <a:gd name="T50" fmla="*/ 0 w 137"/>
                  <a:gd name="T51" fmla="*/ 32 h 39"/>
                  <a:gd name="T52" fmla="*/ 4 w 137"/>
                  <a:gd name="T53" fmla="*/ 32 h 39"/>
                  <a:gd name="T54" fmla="*/ 0 w 137"/>
                  <a:gd name="T55" fmla="*/ 39 h 39"/>
                  <a:gd name="T56" fmla="*/ 4 w 137"/>
                  <a:gd name="T57" fmla="*/ 39 h 39"/>
                  <a:gd name="T58" fmla="*/ 0 w 137"/>
                  <a:gd name="T59" fmla="*/ 39 h 3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137"/>
                  <a:gd name="T91" fmla="*/ 0 h 39"/>
                  <a:gd name="T92" fmla="*/ 137 w 137"/>
                  <a:gd name="T93" fmla="*/ 39 h 39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137" h="39">
                    <a:moveTo>
                      <a:pt x="0" y="39"/>
                    </a:moveTo>
                    <a:lnTo>
                      <a:pt x="4" y="39"/>
                    </a:lnTo>
                    <a:lnTo>
                      <a:pt x="11" y="32"/>
                    </a:lnTo>
                    <a:lnTo>
                      <a:pt x="18" y="29"/>
                    </a:lnTo>
                    <a:lnTo>
                      <a:pt x="26" y="21"/>
                    </a:lnTo>
                    <a:lnTo>
                      <a:pt x="33" y="18"/>
                    </a:lnTo>
                    <a:lnTo>
                      <a:pt x="40" y="14"/>
                    </a:lnTo>
                    <a:lnTo>
                      <a:pt x="47" y="14"/>
                    </a:lnTo>
                    <a:lnTo>
                      <a:pt x="58" y="11"/>
                    </a:lnTo>
                    <a:lnTo>
                      <a:pt x="65" y="11"/>
                    </a:lnTo>
                    <a:lnTo>
                      <a:pt x="72" y="7"/>
                    </a:lnTo>
                    <a:lnTo>
                      <a:pt x="119" y="7"/>
                    </a:lnTo>
                    <a:lnTo>
                      <a:pt x="126" y="11"/>
                    </a:lnTo>
                    <a:lnTo>
                      <a:pt x="137" y="11"/>
                    </a:lnTo>
                    <a:lnTo>
                      <a:pt x="137" y="3"/>
                    </a:lnTo>
                    <a:lnTo>
                      <a:pt x="126" y="3"/>
                    </a:lnTo>
                    <a:lnTo>
                      <a:pt x="119" y="0"/>
                    </a:lnTo>
                    <a:lnTo>
                      <a:pt x="72" y="0"/>
                    </a:lnTo>
                    <a:lnTo>
                      <a:pt x="65" y="3"/>
                    </a:lnTo>
                    <a:lnTo>
                      <a:pt x="54" y="3"/>
                    </a:lnTo>
                    <a:lnTo>
                      <a:pt x="47" y="7"/>
                    </a:lnTo>
                    <a:lnTo>
                      <a:pt x="40" y="11"/>
                    </a:lnTo>
                    <a:lnTo>
                      <a:pt x="29" y="11"/>
                    </a:lnTo>
                    <a:lnTo>
                      <a:pt x="22" y="14"/>
                    </a:lnTo>
                    <a:lnTo>
                      <a:pt x="8" y="29"/>
                    </a:lnTo>
                    <a:lnTo>
                      <a:pt x="0" y="32"/>
                    </a:lnTo>
                    <a:lnTo>
                      <a:pt x="4" y="32"/>
                    </a:lnTo>
                    <a:lnTo>
                      <a:pt x="0" y="39"/>
                    </a:lnTo>
                    <a:lnTo>
                      <a:pt x="4" y="39"/>
                    </a:lnTo>
                    <a:lnTo>
                      <a:pt x="0" y="3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08" name="Freeform 343"/>
              <p:cNvSpPr>
                <a:spLocks/>
              </p:cNvSpPr>
              <p:nvPr/>
            </p:nvSpPr>
            <p:spPr bwMode="auto">
              <a:xfrm>
                <a:off x="2736" y="1996"/>
                <a:ext cx="32" cy="11"/>
              </a:xfrm>
              <a:custGeom>
                <a:avLst/>
                <a:gdLst>
                  <a:gd name="T0" fmla="*/ 0 w 32"/>
                  <a:gd name="T1" fmla="*/ 4 h 11"/>
                  <a:gd name="T2" fmla="*/ 7 w 32"/>
                  <a:gd name="T3" fmla="*/ 11 h 11"/>
                  <a:gd name="T4" fmla="*/ 18 w 32"/>
                  <a:gd name="T5" fmla="*/ 11 h 11"/>
                  <a:gd name="T6" fmla="*/ 25 w 32"/>
                  <a:gd name="T7" fmla="*/ 7 h 11"/>
                  <a:gd name="T8" fmla="*/ 28 w 32"/>
                  <a:gd name="T9" fmla="*/ 7 h 11"/>
                  <a:gd name="T10" fmla="*/ 32 w 32"/>
                  <a:gd name="T11" fmla="*/ 0 h 11"/>
                  <a:gd name="T12" fmla="*/ 21 w 32"/>
                  <a:gd name="T13" fmla="*/ 0 h 11"/>
                  <a:gd name="T14" fmla="*/ 18 w 32"/>
                  <a:gd name="T15" fmla="*/ 4 h 11"/>
                  <a:gd name="T16" fmla="*/ 10 w 32"/>
                  <a:gd name="T17" fmla="*/ 4 h 11"/>
                  <a:gd name="T18" fmla="*/ 7 w 32"/>
                  <a:gd name="T19" fmla="*/ 0 h 11"/>
                  <a:gd name="T20" fmla="*/ 10 w 32"/>
                  <a:gd name="T21" fmla="*/ 4 h 11"/>
                  <a:gd name="T22" fmla="*/ 0 w 32"/>
                  <a:gd name="T23" fmla="*/ 4 h 11"/>
                  <a:gd name="T24" fmla="*/ 3 w 32"/>
                  <a:gd name="T25" fmla="*/ 7 h 11"/>
                  <a:gd name="T26" fmla="*/ 0 w 32"/>
                  <a:gd name="T27" fmla="*/ 4 h 1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2"/>
                  <a:gd name="T43" fmla="*/ 0 h 11"/>
                  <a:gd name="T44" fmla="*/ 32 w 32"/>
                  <a:gd name="T45" fmla="*/ 11 h 11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2" h="11">
                    <a:moveTo>
                      <a:pt x="0" y="4"/>
                    </a:moveTo>
                    <a:lnTo>
                      <a:pt x="7" y="11"/>
                    </a:lnTo>
                    <a:lnTo>
                      <a:pt x="18" y="11"/>
                    </a:lnTo>
                    <a:lnTo>
                      <a:pt x="25" y="7"/>
                    </a:lnTo>
                    <a:lnTo>
                      <a:pt x="28" y="7"/>
                    </a:lnTo>
                    <a:lnTo>
                      <a:pt x="32" y="0"/>
                    </a:lnTo>
                    <a:lnTo>
                      <a:pt x="21" y="0"/>
                    </a:lnTo>
                    <a:lnTo>
                      <a:pt x="18" y="4"/>
                    </a:lnTo>
                    <a:lnTo>
                      <a:pt x="10" y="4"/>
                    </a:lnTo>
                    <a:lnTo>
                      <a:pt x="7" y="0"/>
                    </a:lnTo>
                    <a:lnTo>
                      <a:pt x="10" y="4"/>
                    </a:lnTo>
                    <a:lnTo>
                      <a:pt x="0" y="4"/>
                    </a:lnTo>
                    <a:lnTo>
                      <a:pt x="3" y="7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09" name="Freeform 344"/>
              <p:cNvSpPr>
                <a:spLocks/>
              </p:cNvSpPr>
              <p:nvPr/>
            </p:nvSpPr>
            <p:spPr bwMode="auto">
              <a:xfrm>
                <a:off x="2736" y="1989"/>
                <a:ext cx="10" cy="11"/>
              </a:xfrm>
              <a:custGeom>
                <a:avLst/>
                <a:gdLst>
                  <a:gd name="T0" fmla="*/ 3 w 10"/>
                  <a:gd name="T1" fmla="*/ 4 h 11"/>
                  <a:gd name="T2" fmla="*/ 0 w 10"/>
                  <a:gd name="T3" fmla="*/ 7 h 11"/>
                  <a:gd name="T4" fmla="*/ 0 w 10"/>
                  <a:gd name="T5" fmla="*/ 11 h 11"/>
                  <a:gd name="T6" fmla="*/ 10 w 10"/>
                  <a:gd name="T7" fmla="*/ 11 h 11"/>
                  <a:gd name="T8" fmla="*/ 10 w 10"/>
                  <a:gd name="T9" fmla="*/ 7 h 11"/>
                  <a:gd name="T10" fmla="*/ 3 w 10"/>
                  <a:gd name="T11" fmla="*/ 7 h 11"/>
                  <a:gd name="T12" fmla="*/ 3 w 10"/>
                  <a:gd name="T13" fmla="*/ 4 h 11"/>
                  <a:gd name="T14" fmla="*/ 0 w 10"/>
                  <a:gd name="T15" fmla="*/ 0 h 11"/>
                  <a:gd name="T16" fmla="*/ 0 w 10"/>
                  <a:gd name="T17" fmla="*/ 7 h 11"/>
                  <a:gd name="T18" fmla="*/ 3 w 10"/>
                  <a:gd name="T19" fmla="*/ 4 h 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0"/>
                  <a:gd name="T31" fmla="*/ 0 h 11"/>
                  <a:gd name="T32" fmla="*/ 10 w 10"/>
                  <a:gd name="T33" fmla="*/ 11 h 1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0" h="11">
                    <a:moveTo>
                      <a:pt x="3" y="4"/>
                    </a:moveTo>
                    <a:lnTo>
                      <a:pt x="0" y="7"/>
                    </a:lnTo>
                    <a:lnTo>
                      <a:pt x="0" y="11"/>
                    </a:lnTo>
                    <a:lnTo>
                      <a:pt x="10" y="11"/>
                    </a:lnTo>
                    <a:lnTo>
                      <a:pt x="10" y="7"/>
                    </a:lnTo>
                    <a:lnTo>
                      <a:pt x="3" y="7"/>
                    </a:lnTo>
                    <a:lnTo>
                      <a:pt x="3" y="4"/>
                    </a:lnTo>
                    <a:lnTo>
                      <a:pt x="0" y="0"/>
                    </a:lnTo>
                    <a:lnTo>
                      <a:pt x="0" y="7"/>
                    </a:lnTo>
                    <a:lnTo>
                      <a:pt x="3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10" name="Freeform 345"/>
              <p:cNvSpPr>
                <a:spLocks/>
              </p:cNvSpPr>
              <p:nvPr/>
            </p:nvSpPr>
            <p:spPr bwMode="auto">
              <a:xfrm>
                <a:off x="2739" y="1971"/>
                <a:ext cx="36" cy="25"/>
              </a:xfrm>
              <a:custGeom>
                <a:avLst/>
                <a:gdLst>
                  <a:gd name="T0" fmla="*/ 36 w 36"/>
                  <a:gd name="T1" fmla="*/ 0 h 25"/>
                  <a:gd name="T2" fmla="*/ 33 w 36"/>
                  <a:gd name="T3" fmla="*/ 0 h 25"/>
                  <a:gd name="T4" fmla="*/ 15 w 36"/>
                  <a:gd name="T5" fmla="*/ 18 h 25"/>
                  <a:gd name="T6" fmla="*/ 11 w 36"/>
                  <a:gd name="T7" fmla="*/ 18 h 25"/>
                  <a:gd name="T8" fmla="*/ 7 w 36"/>
                  <a:gd name="T9" fmla="*/ 22 h 25"/>
                  <a:gd name="T10" fmla="*/ 0 w 36"/>
                  <a:gd name="T11" fmla="*/ 22 h 25"/>
                  <a:gd name="T12" fmla="*/ 0 w 36"/>
                  <a:gd name="T13" fmla="*/ 25 h 25"/>
                  <a:gd name="T14" fmla="*/ 18 w 36"/>
                  <a:gd name="T15" fmla="*/ 25 h 25"/>
                  <a:gd name="T16" fmla="*/ 25 w 36"/>
                  <a:gd name="T17" fmla="*/ 18 h 25"/>
                  <a:gd name="T18" fmla="*/ 29 w 36"/>
                  <a:gd name="T19" fmla="*/ 11 h 25"/>
                  <a:gd name="T20" fmla="*/ 33 w 36"/>
                  <a:gd name="T21" fmla="*/ 11 h 25"/>
                  <a:gd name="T22" fmla="*/ 36 w 36"/>
                  <a:gd name="T23" fmla="*/ 7 h 25"/>
                  <a:gd name="T24" fmla="*/ 36 w 36"/>
                  <a:gd name="T25" fmla="*/ 0 h 2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6"/>
                  <a:gd name="T40" fmla="*/ 0 h 25"/>
                  <a:gd name="T41" fmla="*/ 36 w 36"/>
                  <a:gd name="T42" fmla="*/ 25 h 2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6" h="25">
                    <a:moveTo>
                      <a:pt x="36" y="0"/>
                    </a:moveTo>
                    <a:lnTo>
                      <a:pt x="33" y="0"/>
                    </a:lnTo>
                    <a:lnTo>
                      <a:pt x="15" y="18"/>
                    </a:lnTo>
                    <a:lnTo>
                      <a:pt x="11" y="18"/>
                    </a:lnTo>
                    <a:lnTo>
                      <a:pt x="7" y="22"/>
                    </a:lnTo>
                    <a:lnTo>
                      <a:pt x="0" y="22"/>
                    </a:lnTo>
                    <a:lnTo>
                      <a:pt x="0" y="25"/>
                    </a:lnTo>
                    <a:lnTo>
                      <a:pt x="18" y="25"/>
                    </a:lnTo>
                    <a:lnTo>
                      <a:pt x="25" y="18"/>
                    </a:lnTo>
                    <a:lnTo>
                      <a:pt x="29" y="11"/>
                    </a:lnTo>
                    <a:lnTo>
                      <a:pt x="33" y="11"/>
                    </a:lnTo>
                    <a:lnTo>
                      <a:pt x="36" y="7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11" name="Freeform 346"/>
              <p:cNvSpPr>
                <a:spLocks/>
              </p:cNvSpPr>
              <p:nvPr/>
            </p:nvSpPr>
            <p:spPr bwMode="auto">
              <a:xfrm>
                <a:off x="2775" y="1953"/>
                <a:ext cx="133" cy="25"/>
              </a:xfrm>
              <a:custGeom>
                <a:avLst/>
                <a:gdLst>
                  <a:gd name="T0" fmla="*/ 126 w 133"/>
                  <a:gd name="T1" fmla="*/ 11 h 25"/>
                  <a:gd name="T2" fmla="*/ 130 w 133"/>
                  <a:gd name="T3" fmla="*/ 7 h 25"/>
                  <a:gd name="T4" fmla="*/ 122 w 133"/>
                  <a:gd name="T5" fmla="*/ 4 h 25"/>
                  <a:gd name="T6" fmla="*/ 97 w 133"/>
                  <a:gd name="T7" fmla="*/ 4 h 25"/>
                  <a:gd name="T8" fmla="*/ 90 w 133"/>
                  <a:gd name="T9" fmla="*/ 0 h 25"/>
                  <a:gd name="T10" fmla="*/ 72 w 133"/>
                  <a:gd name="T11" fmla="*/ 0 h 25"/>
                  <a:gd name="T12" fmla="*/ 65 w 133"/>
                  <a:gd name="T13" fmla="*/ 4 h 25"/>
                  <a:gd name="T14" fmla="*/ 36 w 133"/>
                  <a:gd name="T15" fmla="*/ 4 h 25"/>
                  <a:gd name="T16" fmla="*/ 33 w 133"/>
                  <a:gd name="T17" fmla="*/ 7 h 25"/>
                  <a:gd name="T18" fmla="*/ 22 w 133"/>
                  <a:gd name="T19" fmla="*/ 11 h 25"/>
                  <a:gd name="T20" fmla="*/ 15 w 133"/>
                  <a:gd name="T21" fmla="*/ 11 h 25"/>
                  <a:gd name="T22" fmla="*/ 7 w 133"/>
                  <a:gd name="T23" fmla="*/ 14 h 25"/>
                  <a:gd name="T24" fmla="*/ 0 w 133"/>
                  <a:gd name="T25" fmla="*/ 18 h 25"/>
                  <a:gd name="T26" fmla="*/ 0 w 133"/>
                  <a:gd name="T27" fmla="*/ 25 h 25"/>
                  <a:gd name="T28" fmla="*/ 7 w 133"/>
                  <a:gd name="T29" fmla="*/ 22 h 25"/>
                  <a:gd name="T30" fmla="*/ 15 w 133"/>
                  <a:gd name="T31" fmla="*/ 18 h 25"/>
                  <a:gd name="T32" fmla="*/ 25 w 133"/>
                  <a:gd name="T33" fmla="*/ 18 h 25"/>
                  <a:gd name="T34" fmla="*/ 33 w 133"/>
                  <a:gd name="T35" fmla="*/ 14 h 25"/>
                  <a:gd name="T36" fmla="*/ 40 w 133"/>
                  <a:gd name="T37" fmla="*/ 11 h 25"/>
                  <a:gd name="T38" fmla="*/ 54 w 133"/>
                  <a:gd name="T39" fmla="*/ 11 h 25"/>
                  <a:gd name="T40" fmla="*/ 65 w 133"/>
                  <a:gd name="T41" fmla="*/ 7 h 25"/>
                  <a:gd name="T42" fmla="*/ 97 w 133"/>
                  <a:gd name="T43" fmla="*/ 7 h 25"/>
                  <a:gd name="T44" fmla="*/ 105 w 133"/>
                  <a:gd name="T45" fmla="*/ 11 h 25"/>
                  <a:gd name="T46" fmla="*/ 122 w 133"/>
                  <a:gd name="T47" fmla="*/ 11 h 25"/>
                  <a:gd name="T48" fmla="*/ 130 w 133"/>
                  <a:gd name="T49" fmla="*/ 14 h 25"/>
                  <a:gd name="T50" fmla="*/ 133 w 133"/>
                  <a:gd name="T51" fmla="*/ 11 h 25"/>
                  <a:gd name="T52" fmla="*/ 130 w 133"/>
                  <a:gd name="T53" fmla="*/ 14 h 25"/>
                  <a:gd name="T54" fmla="*/ 133 w 133"/>
                  <a:gd name="T55" fmla="*/ 14 h 25"/>
                  <a:gd name="T56" fmla="*/ 133 w 133"/>
                  <a:gd name="T57" fmla="*/ 11 h 25"/>
                  <a:gd name="T58" fmla="*/ 126 w 133"/>
                  <a:gd name="T59" fmla="*/ 11 h 25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133"/>
                  <a:gd name="T91" fmla="*/ 0 h 25"/>
                  <a:gd name="T92" fmla="*/ 133 w 133"/>
                  <a:gd name="T93" fmla="*/ 25 h 25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133" h="25">
                    <a:moveTo>
                      <a:pt x="126" y="11"/>
                    </a:moveTo>
                    <a:lnTo>
                      <a:pt x="130" y="7"/>
                    </a:lnTo>
                    <a:lnTo>
                      <a:pt x="122" y="4"/>
                    </a:lnTo>
                    <a:lnTo>
                      <a:pt x="97" y="4"/>
                    </a:lnTo>
                    <a:lnTo>
                      <a:pt x="90" y="0"/>
                    </a:lnTo>
                    <a:lnTo>
                      <a:pt x="72" y="0"/>
                    </a:lnTo>
                    <a:lnTo>
                      <a:pt x="65" y="4"/>
                    </a:lnTo>
                    <a:lnTo>
                      <a:pt x="36" y="4"/>
                    </a:lnTo>
                    <a:lnTo>
                      <a:pt x="33" y="7"/>
                    </a:lnTo>
                    <a:lnTo>
                      <a:pt x="22" y="11"/>
                    </a:lnTo>
                    <a:lnTo>
                      <a:pt x="15" y="11"/>
                    </a:lnTo>
                    <a:lnTo>
                      <a:pt x="7" y="14"/>
                    </a:lnTo>
                    <a:lnTo>
                      <a:pt x="0" y="18"/>
                    </a:lnTo>
                    <a:lnTo>
                      <a:pt x="0" y="25"/>
                    </a:lnTo>
                    <a:lnTo>
                      <a:pt x="7" y="22"/>
                    </a:lnTo>
                    <a:lnTo>
                      <a:pt x="15" y="18"/>
                    </a:lnTo>
                    <a:lnTo>
                      <a:pt x="25" y="18"/>
                    </a:lnTo>
                    <a:lnTo>
                      <a:pt x="33" y="14"/>
                    </a:lnTo>
                    <a:lnTo>
                      <a:pt x="40" y="11"/>
                    </a:lnTo>
                    <a:lnTo>
                      <a:pt x="54" y="11"/>
                    </a:lnTo>
                    <a:lnTo>
                      <a:pt x="65" y="7"/>
                    </a:lnTo>
                    <a:lnTo>
                      <a:pt x="97" y="7"/>
                    </a:lnTo>
                    <a:lnTo>
                      <a:pt x="105" y="11"/>
                    </a:lnTo>
                    <a:lnTo>
                      <a:pt x="122" y="11"/>
                    </a:lnTo>
                    <a:lnTo>
                      <a:pt x="130" y="14"/>
                    </a:lnTo>
                    <a:lnTo>
                      <a:pt x="133" y="11"/>
                    </a:lnTo>
                    <a:lnTo>
                      <a:pt x="130" y="14"/>
                    </a:lnTo>
                    <a:lnTo>
                      <a:pt x="133" y="14"/>
                    </a:lnTo>
                    <a:lnTo>
                      <a:pt x="133" y="11"/>
                    </a:lnTo>
                    <a:lnTo>
                      <a:pt x="126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12" name="Freeform 347"/>
              <p:cNvSpPr>
                <a:spLocks/>
              </p:cNvSpPr>
              <p:nvPr/>
            </p:nvSpPr>
            <p:spPr bwMode="auto">
              <a:xfrm>
                <a:off x="2901" y="1946"/>
                <a:ext cx="11" cy="18"/>
              </a:xfrm>
              <a:custGeom>
                <a:avLst/>
                <a:gdLst>
                  <a:gd name="T0" fmla="*/ 11 w 11"/>
                  <a:gd name="T1" fmla="*/ 3 h 18"/>
                  <a:gd name="T2" fmla="*/ 4 w 11"/>
                  <a:gd name="T3" fmla="*/ 7 h 18"/>
                  <a:gd name="T4" fmla="*/ 0 w 11"/>
                  <a:gd name="T5" fmla="*/ 18 h 18"/>
                  <a:gd name="T6" fmla="*/ 7 w 11"/>
                  <a:gd name="T7" fmla="*/ 18 h 18"/>
                  <a:gd name="T8" fmla="*/ 11 w 11"/>
                  <a:gd name="T9" fmla="*/ 11 h 18"/>
                  <a:gd name="T10" fmla="*/ 7 w 11"/>
                  <a:gd name="T11" fmla="*/ 11 h 18"/>
                  <a:gd name="T12" fmla="*/ 11 w 11"/>
                  <a:gd name="T13" fmla="*/ 3 h 18"/>
                  <a:gd name="T14" fmla="*/ 7 w 11"/>
                  <a:gd name="T15" fmla="*/ 0 h 18"/>
                  <a:gd name="T16" fmla="*/ 4 w 11"/>
                  <a:gd name="T17" fmla="*/ 7 h 18"/>
                  <a:gd name="T18" fmla="*/ 11 w 11"/>
                  <a:gd name="T19" fmla="*/ 3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1"/>
                  <a:gd name="T31" fmla="*/ 0 h 18"/>
                  <a:gd name="T32" fmla="*/ 11 w 11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1" h="18">
                    <a:moveTo>
                      <a:pt x="11" y="3"/>
                    </a:moveTo>
                    <a:lnTo>
                      <a:pt x="4" y="7"/>
                    </a:lnTo>
                    <a:lnTo>
                      <a:pt x="0" y="18"/>
                    </a:lnTo>
                    <a:lnTo>
                      <a:pt x="7" y="18"/>
                    </a:lnTo>
                    <a:lnTo>
                      <a:pt x="11" y="11"/>
                    </a:lnTo>
                    <a:lnTo>
                      <a:pt x="7" y="11"/>
                    </a:lnTo>
                    <a:lnTo>
                      <a:pt x="11" y="3"/>
                    </a:lnTo>
                    <a:lnTo>
                      <a:pt x="7" y="0"/>
                    </a:lnTo>
                    <a:lnTo>
                      <a:pt x="4" y="7"/>
                    </a:lnTo>
                    <a:lnTo>
                      <a:pt x="11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13" name="Freeform 348"/>
              <p:cNvSpPr>
                <a:spLocks/>
              </p:cNvSpPr>
              <p:nvPr/>
            </p:nvSpPr>
            <p:spPr bwMode="auto">
              <a:xfrm>
                <a:off x="2908" y="1949"/>
                <a:ext cx="15" cy="33"/>
              </a:xfrm>
              <a:custGeom>
                <a:avLst/>
                <a:gdLst>
                  <a:gd name="T0" fmla="*/ 11 w 15"/>
                  <a:gd name="T1" fmla="*/ 33 h 33"/>
                  <a:gd name="T2" fmla="*/ 15 w 15"/>
                  <a:gd name="T3" fmla="*/ 29 h 33"/>
                  <a:gd name="T4" fmla="*/ 15 w 15"/>
                  <a:gd name="T5" fmla="*/ 22 h 33"/>
                  <a:gd name="T6" fmla="*/ 11 w 15"/>
                  <a:gd name="T7" fmla="*/ 15 h 33"/>
                  <a:gd name="T8" fmla="*/ 7 w 15"/>
                  <a:gd name="T9" fmla="*/ 8 h 33"/>
                  <a:gd name="T10" fmla="*/ 4 w 15"/>
                  <a:gd name="T11" fmla="*/ 0 h 33"/>
                  <a:gd name="T12" fmla="*/ 0 w 15"/>
                  <a:gd name="T13" fmla="*/ 8 h 33"/>
                  <a:gd name="T14" fmla="*/ 4 w 15"/>
                  <a:gd name="T15" fmla="*/ 11 h 33"/>
                  <a:gd name="T16" fmla="*/ 4 w 15"/>
                  <a:gd name="T17" fmla="*/ 18 h 33"/>
                  <a:gd name="T18" fmla="*/ 7 w 15"/>
                  <a:gd name="T19" fmla="*/ 22 h 33"/>
                  <a:gd name="T20" fmla="*/ 7 w 15"/>
                  <a:gd name="T21" fmla="*/ 29 h 33"/>
                  <a:gd name="T22" fmla="*/ 7 w 15"/>
                  <a:gd name="T23" fmla="*/ 26 h 33"/>
                  <a:gd name="T24" fmla="*/ 11 w 15"/>
                  <a:gd name="T25" fmla="*/ 33 h 33"/>
                  <a:gd name="T26" fmla="*/ 15 w 15"/>
                  <a:gd name="T27" fmla="*/ 33 h 33"/>
                  <a:gd name="T28" fmla="*/ 15 w 15"/>
                  <a:gd name="T29" fmla="*/ 29 h 33"/>
                  <a:gd name="T30" fmla="*/ 11 w 15"/>
                  <a:gd name="T31" fmla="*/ 33 h 3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5"/>
                  <a:gd name="T49" fmla="*/ 0 h 33"/>
                  <a:gd name="T50" fmla="*/ 15 w 15"/>
                  <a:gd name="T51" fmla="*/ 33 h 33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5" h="33">
                    <a:moveTo>
                      <a:pt x="11" y="33"/>
                    </a:moveTo>
                    <a:lnTo>
                      <a:pt x="15" y="29"/>
                    </a:lnTo>
                    <a:lnTo>
                      <a:pt x="15" y="22"/>
                    </a:lnTo>
                    <a:lnTo>
                      <a:pt x="11" y="15"/>
                    </a:lnTo>
                    <a:lnTo>
                      <a:pt x="7" y="8"/>
                    </a:lnTo>
                    <a:lnTo>
                      <a:pt x="4" y="0"/>
                    </a:lnTo>
                    <a:lnTo>
                      <a:pt x="0" y="8"/>
                    </a:lnTo>
                    <a:lnTo>
                      <a:pt x="4" y="11"/>
                    </a:lnTo>
                    <a:lnTo>
                      <a:pt x="4" y="18"/>
                    </a:lnTo>
                    <a:lnTo>
                      <a:pt x="7" y="22"/>
                    </a:lnTo>
                    <a:lnTo>
                      <a:pt x="7" y="29"/>
                    </a:lnTo>
                    <a:lnTo>
                      <a:pt x="7" y="26"/>
                    </a:lnTo>
                    <a:lnTo>
                      <a:pt x="11" y="33"/>
                    </a:lnTo>
                    <a:lnTo>
                      <a:pt x="15" y="33"/>
                    </a:lnTo>
                    <a:lnTo>
                      <a:pt x="15" y="29"/>
                    </a:lnTo>
                    <a:lnTo>
                      <a:pt x="11" y="3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14" name="Freeform 349"/>
              <p:cNvSpPr>
                <a:spLocks/>
              </p:cNvSpPr>
              <p:nvPr/>
            </p:nvSpPr>
            <p:spPr bwMode="auto">
              <a:xfrm>
                <a:off x="2545" y="1996"/>
                <a:ext cx="201" cy="281"/>
              </a:xfrm>
              <a:custGeom>
                <a:avLst/>
                <a:gdLst>
                  <a:gd name="T0" fmla="*/ 201 w 201"/>
                  <a:gd name="T1" fmla="*/ 61 h 281"/>
                  <a:gd name="T2" fmla="*/ 176 w 201"/>
                  <a:gd name="T3" fmla="*/ 58 h 281"/>
                  <a:gd name="T4" fmla="*/ 129 w 201"/>
                  <a:gd name="T5" fmla="*/ 72 h 281"/>
                  <a:gd name="T6" fmla="*/ 122 w 201"/>
                  <a:gd name="T7" fmla="*/ 83 h 281"/>
                  <a:gd name="T8" fmla="*/ 115 w 201"/>
                  <a:gd name="T9" fmla="*/ 97 h 281"/>
                  <a:gd name="T10" fmla="*/ 119 w 201"/>
                  <a:gd name="T11" fmla="*/ 112 h 281"/>
                  <a:gd name="T12" fmla="*/ 129 w 201"/>
                  <a:gd name="T13" fmla="*/ 126 h 281"/>
                  <a:gd name="T14" fmla="*/ 140 w 201"/>
                  <a:gd name="T15" fmla="*/ 133 h 281"/>
                  <a:gd name="T16" fmla="*/ 155 w 201"/>
                  <a:gd name="T17" fmla="*/ 144 h 281"/>
                  <a:gd name="T18" fmla="*/ 151 w 201"/>
                  <a:gd name="T19" fmla="*/ 169 h 281"/>
                  <a:gd name="T20" fmla="*/ 147 w 201"/>
                  <a:gd name="T21" fmla="*/ 195 h 281"/>
                  <a:gd name="T22" fmla="*/ 126 w 201"/>
                  <a:gd name="T23" fmla="*/ 202 h 281"/>
                  <a:gd name="T24" fmla="*/ 108 w 201"/>
                  <a:gd name="T25" fmla="*/ 209 h 281"/>
                  <a:gd name="T26" fmla="*/ 86 w 201"/>
                  <a:gd name="T27" fmla="*/ 216 h 281"/>
                  <a:gd name="T28" fmla="*/ 65 w 201"/>
                  <a:gd name="T29" fmla="*/ 227 h 281"/>
                  <a:gd name="T30" fmla="*/ 47 w 201"/>
                  <a:gd name="T31" fmla="*/ 234 h 281"/>
                  <a:gd name="T32" fmla="*/ 29 w 201"/>
                  <a:gd name="T33" fmla="*/ 249 h 281"/>
                  <a:gd name="T34" fmla="*/ 7 w 201"/>
                  <a:gd name="T35" fmla="*/ 274 h 281"/>
                  <a:gd name="T36" fmla="*/ 3 w 201"/>
                  <a:gd name="T37" fmla="*/ 270 h 281"/>
                  <a:gd name="T38" fmla="*/ 14 w 201"/>
                  <a:gd name="T39" fmla="*/ 252 h 281"/>
                  <a:gd name="T40" fmla="*/ 36 w 201"/>
                  <a:gd name="T41" fmla="*/ 227 h 281"/>
                  <a:gd name="T42" fmla="*/ 50 w 201"/>
                  <a:gd name="T43" fmla="*/ 205 h 281"/>
                  <a:gd name="T44" fmla="*/ 47 w 201"/>
                  <a:gd name="T45" fmla="*/ 202 h 281"/>
                  <a:gd name="T46" fmla="*/ 39 w 201"/>
                  <a:gd name="T47" fmla="*/ 205 h 281"/>
                  <a:gd name="T48" fmla="*/ 36 w 201"/>
                  <a:gd name="T49" fmla="*/ 213 h 281"/>
                  <a:gd name="T50" fmla="*/ 29 w 201"/>
                  <a:gd name="T51" fmla="*/ 216 h 281"/>
                  <a:gd name="T52" fmla="*/ 25 w 201"/>
                  <a:gd name="T53" fmla="*/ 223 h 281"/>
                  <a:gd name="T54" fmla="*/ 21 w 201"/>
                  <a:gd name="T55" fmla="*/ 216 h 281"/>
                  <a:gd name="T56" fmla="*/ 29 w 201"/>
                  <a:gd name="T57" fmla="*/ 202 h 281"/>
                  <a:gd name="T58" fmla="*/ 36 w 201"/>
                  <a:gd name="T59" fmla="*/ 184 h 281"/>
                  <a:gd name="T60" fmla="*/ 47 w 201"/>
                  <a:gd name="T61" fmla="*/ 169 h 281"/>
                  <a:gd name="T62" fmla="*/ 54 w 201"/>
                  <a:gd name="T63" fmla="*/ 155 h 281"/>
                  <a:gd name="T64" fmla="*/ 50 w 201"/>
                  <a:gd name="T65" fmla="*/ 130 h 281"/>
                  <a:gd name="T66" fmla="*/ 47 w 201"/>
                  <a:gd name="T67" fmla="*/ 119 h 281"/>
                  <a:gd name="T68" fmla="*/ 50 w 201"/>
                  <a:gd name="T69" fmla="*/ 108 h 281"/>
                  <a:gd name="T70" fmla="*/ 68 w 201"/>
                  <a:gd name="T71" fmla="*/ 123 h 281"/>
                  <a:gd name="T72" fmla="*/ 79 w 201"/>
                  <a:gd name="T73" fmla="*/ 133 h 281"/>
                  <a:gd name="T74" fmla="*/ 90 w 201"/>
                  <a:gd name="T75" fmla="*/ 144 h 281"/>
                  <a:gd name="T76" fmla="*/ 108 w 201"/>
                  <a:gd name="T77" fmla="*/ 159 h 281"/>
                  <a:gd name="T78" fmla="*/ 126 w 201"/>
                  <a:gd name="T79" fmla="*/ 173 h 281"/>
                  <a:gd name="T80" fmla="*/ 140 w 201"/>
                  <a:gd name="T81" fmla="*/ 180 h 281"/>
                  <a:gd name="T82" fmla="*/ 151 w 201"/>
                  <a:gd name="T83" fmla="*/ 180 h 281"/>
                  <a:gd name="T84" fmla="*/ 140 w 201"/>
                  <a:gd name="T85" fmla="*/ 169 h 281"/>
                  <a:gd name="T86" fmla="*/ 126 w 201"/>
                  <a:gd name="T87" fmla="*/ 159 h 281"/>
                  <a:gd name="T88" fmla="*/ 115 w 201"/>
                  <a:gd name="T89" fmla="*/ 148 h 281"/>
                  <a:gd name="T90" fmla="*/ 104 w 201"/>
                  <a:gd name="T91" fmla="*/ 133 h 281"/>
                  <a:gd name="T92" fmla="*/ 93 w 201"/>
                  <a:gd name="T93" fmla="*/ 123 h 281"/>
                  <a:gd name="T94" fmla="*/ 79 w 201"/>
                  <a:gd name="T95" fmla="*/ 115 h 281"/>
                  <a:gd name="T96" fmla="*/ 68 w 201"/>
                  <a:gd name="T97" fmla="*/ 105 h 281"/>
                  <a:gd name="T98" fmla="*/ 54 w 201"/>
                  <a:gd name="T99" fmla="*/ 97 h 281"/>
                  <a:gd name="T100" fmla="*/ 68 w 201"/>
                  <a:gd name="T101" fmla="*/ 72 h 281"/>
                  <a:gd name="T102" fmla="*/ 97 w 201"/>
                  <a:gd name="T103" fmla="*/ 40 h 281"/>
                  <a:gd name="T104" fmla="*/ 108 w 201"/>
                  <a:gd name="T105" fmla="*/ 18 h 281"/>
                  <a:gd name="T106" fmla="*/ 119 w 201"/>
                  <a:gd name="T107" fmla="*/ 15 h 281"/>
                  <a:gd name="T108" fmla="*/ 133 w 201"/>
                  <a:gd name="T109" fmla="*/ 33 h 281"/>
                  <a:gd name="T110" fmla="*/ 155 w 201"/>
                  <a:gd name="T111" fmla="*/ 47 h 281"/>
                  <a:gd name="T112" fmla="*/ 180 w 201"/>
                  <a:gd name="T113" fmla="*/ 54 h 281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201"/>
                  <a:gd name="T172" fmla="*/ 0 h 281"/>
                  <a:gd name="T173" fmla="*/ 201 w 201"/>
                  <a:gd name="T174" fmla="*/ 281 h 281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201" h="281">
                    <a:moveTo>
                      <a:pt x="191" y="54"/>
                    </a:moveTo>
                    <a:lnTo>
                      <a:pt x="201" y="61"/>
                    </a:lnTo>
                    <a:lnTo>
                      <a:pt x="187" y="61"/>
                    </a:lnTo>
                    <a:lnTo>
                      <a:pt x="176" y="58"/>
                    </a:lnTo>
                    <a:lnTo>
                      <a:pt x="144" y="58"/>
                    </a:lnTo>
                    <a:lnTo>
                      <a:pt x="129" y="72"/>
                    </a:lnTo>
                    <a:lnTo>
                      <a:pt x="126" y="79"/>
                    </a:lnTo>
                    <a:lnTo>
                      <a:pt x="122" y="83"/>
                    </a:lnTo>
                    <a:lnTo>
                      <a:pt x="119" y="90"/>
                    </a:lnTo>
                    <a:lnTo>
                      <a:pt x="115" y="97"/>
                    </a:lnTo>
                    <a:lnTo>
                      <a:pt x="115" y="105"/>
                    </a:lnTo>
                    <a:lnTo>
                      <a:pt x="119" y="112"/>
                    </a:lnTo>
                    <a:lnTo>
                      <a:pt x="126" y="119"/>
                    </a:lnTo>
                    <a:lnTo>
                      <a:pt x="129" y="126"/>
                    </a:lnTo>
                    <a:lnTo>
                      <a:pt x="133" y="130"/>
                    </a:lnTo>
                    <a:lnTo>
                      <a:pt x="140" y="133"/>
                    </a:lnTo>
                    <a:lnTo>
                      <a:pt x="147" y="141"/>
                    </a:lnTo>
                    <a:lnTo>
                      <a:pt x="155" y="144"/>
                    </a:lnTo>
                    <a:lnTo>
                      <a:pt x="155" y="155"/>
                    </a:lnTo>
                    <a:lnTo>
                      <a:pt x="151" y="169"/>
                    </a:lnTo>
                    <a:lnTo>
                      <a:pt x="147" y="180"/>
                    </a:lnTo>
                    <a:lnTo>
                      <a:pt x="147" y="195"/>
                    </a:lnTo>
                    <a:lnTo>
                      <a:pt x="137" y="198"/>
                    </a:lnTo>
                    <a:lnTo>
                      <a:pt x="126" y="202"/>
                    </a:lnTo>
                    <a:lnTo>
                      <a:pt x="119" y="205"/>
                    </a:lnTo>
                    <a:lnTo>
                      <a:pt x="108" y="209"/>
                    </a:lnTo>
                    <a:lnTo>
                      <a:pt x="97" y="213"/>
                    </a:lnTo>
                    <a:lnTo>
                      <a:pt x="86" y="216"/>
                    </a:lnTo>
                    <a:lnTo>
                      <a:pt x="75" y="220"/>
                    </a:lnTo>
                    <a:lnTo>
                      <a:pt x="65" y="227"/>
                    </a:lnTo>
                    <a:lnTo>
                      <a:pt x="57" y="231"/>
                    </a:lnTo>
                    <a:lnTo>
                      <a:pt x="47" y="234"/>
                    </a:lnTo>
                    <a:lnTo>
                      <a:pt x="39" y="241"/>
                    </a:lnTo>
                    <a:lnTo>
                      <a:pt x="29" y="249"/>
                    </a:lnTo>
                    <a:lnTo>
                      <a:pt x="14" y="263"/>
                    </a:lnTo>
                    <a:lnTo>
                      <a:pt x="7" y="274"/>
                    </a:lnTo>
                    <a:lnTo>
                      <a:pt x="0" y="281"/>
                    </a:lnTo>
                    <a:lnTo>
                      <a:pt x="3" y="270"/>
                    </a:lnTo>
                    <a:lnTo>
                      <a:pt x="7" y="259"/>
                    </a:lnTo>
                    <a:lnTo>
                      <a:pt x="14" y="252"/>
                    </a:lnTo>
                    <a:lnTo>
                      <a:pt x="21" y="241"/>
                    </a:lnTo>
                    <a:lnTo>
                      <a:pt x="36" y="227"/>
                    </a:lnTo>
                    <a:lnTo>
                      <a:pt x="43" y="216"/>
                    </a:lnTo>
                    <a:lnTo>
                      <a:pt x="50" y="205"/>
                    </a:lnTo>
                    <a:lnTo>
                      <a:pt x="47" y="205"/>
                    </a:lnTo>
                    <a:lnTo>
                      <a:pt x="47" y="202"/>
                    </a:lnTo>
                    <a:lnTo>
                      <a:pt x="39" y="202"/>
                    </a:lnTo>
                    <a:lnTo>
                      <a:pt x="39" y="205"/>
                    </a:lnTo>
                    <a:lnTo>
                      <a:pt x="36" y="209"/>
                    </a:lnTo>
                    <a:lnTo>
                      <a:pt x="36" y="213"/>
                    </a:lnTo>
                    <a:lnTo>
                      <a:pt x="32" y="216"/>
                    </a:lnTo>
                    <a:lnTo>
                      <a:pt x="29" y="216"/>
                    </a:lnTo>
                    <a:lnTo>
                      <a:pt x="25" y="220"/>
                    </a:lnTo>
                    <a:lnTo>
                      <a:pt x="25" y="223"/>
                    </a:lnTo>
                    <a:lnTo>
                      <a:pt x="18" y="223"/>
                    </a:lnTo>
                    <a:lnTo>
                      <a:pt x="21" y="216"/>
                    </a:lnTo>
                    <a:lnTo>
                      <a:pt x="25" y="209"/>
                    </a:lnTo>
                    <a:lnTo>
                      <a:pt x="29" y="202"/>
                    </a:lnTo>
                    <a:lnTo>
                      <a:pt x="32" y="195"/>
                    </a:lnTo>
                    <a:lnTo>
                      <a:pt x="36" y="184"/>
                    </a:lnTo>
                    <a:lnTo>
                      <a:pt x="39" y="177"/>
                    </a:lnTo>
                    <a:lnTo>
                      <a:pt x="47" y="169"/>
                    </a:lnTo>
                    <a:lnTo>
                      <a:pt x="50" y="162"/>
                    </a:lnTo>
                    <a:lnTo>
                      <a:pt x="54" y="155"/>
                    </a:lnTo>
                    <a:lnTo>
                      <a:pt x="54" y="137"/>
                    </a:lnTo>
                    <a:lnTo>
                      <a:pt x="50" y="130"/>
                    </a:lnTo>
                    <a:lnTo>
                      <a:pt x="47" y="123"/>
                    </a:lnTo>
                    <a:lnTo>
                      <a:pt x="47" y="119"/>
                    </a:lnTo>
                    <a:lnTo>
                      <a:pt x="43" y="112"/>
                    </a:lnTo>
                    <a:lnTo>
                      <a:pt x="50" y="108"/>
                    </a:lnTo>
                    <a:lnTo>
                      <a:pt x="57" y="112"/>
                    </a:lnTo>
                    <a:lnTo>
                      <a:pt x="68" y="123"/>
                    </a:lnTo>
                    <a:lnTo>
                      <a:pt x="75" y="126"/>
                    </a:lnTo>
                    <a:lnTo>
                      <a:pt x="79" y="133"/>
                    </a:lnTo>
                    <a:lnTo>
                      <a:pt x="86" y="137"/>
                    </a:lnTo>
                    <a:lnTo>
                      <a:pt x="90" y="144"/>
                    </a:lnTo>
                    <a:lnTo>
                      <a:pt x="97" y="148"/>
                    </a:lnTo>
                    <a:lnTo>
                      <a:pt x="108" y="159"/>
                    </a:lnTo>
                    <a:lnTo>
                      <a:pt x="115" y="162"/>
                    </a:lnTo>
                    <a:lnTo>
                      <a:pt x="126" y="173"/>
                    </a:lnTo>
                    <a:lnTo>
                      <a:pt x="133" y="177"/>
                    </a:lnTo>
                    <a:lnTo>
                      <a:pt x="140" y="180"/>
                    </a:lnTo>
                    <a:lnTo>
                      <a:pt x="144" y="184"/>
                    </a:lnTo>
                    <a:lnTo>
                      <a:pt x="151" y="180"/>
                    </a:lnTo>
                    <a:lnTo>
                      <a:pt x="144" y="177"/>
                    </a:lnTo>
                    <a:lnTo>
                      <a:pt x="140" y="169"/>
                    </a:lnTo>
                    <a:lnTo>
                      <a:pt x="133" y="162"/>
                    </a:lnTo>
                    <a:lnTo>
                      <a:pt x="126" y="159"/>
                    </a:lnTo>
                    <a:lnTo>
                      <a:pt x="122" y="151"/>
                    </a:lnTo>
                    <a:lnTo>
                      <a:pt x="115" y="148"/>
                    </a:lnTo>
                    <a:lnTo>
                      <a:pt x="111" y="141"/>
                    </a:lnTo>
                    <a:lnTo>
                      <a:pt x="104" y="133"/>
                    </a:lnTo>
                    <a:lnTo>
                      <a:pt x="97" y="130"/>
                    </a:lnTo>
                    <a:lnTo>
                      <a:pt x="93" y="123"/>
                    </a:lnTo>
                    <a:lnTo>
                      <a:pt x="86" y="119"/>
                    </a:lnTo>
                    <a:lnTo>
                      <a:pt x="79" y="115"/>
                    </a:lnTo>
                    <a:lnTo>
                      <a:pt x="75" y="108"/>
                    </a:lnTo>
                    <a:lnTo>
                      <a:pt x="68" y="105"/>
                    </a:lnTo>
                    <a:lnTo>
                      <a:pt x="61" y="101"/>
                    </a:lnTo>
                    <a:lnTo>
                      <a:pt x="54" y="97"/>
                    </a:lnTo>
                    <a:lnTo>
                      <a:pt x="61" y="83"/>
                    </a:lnTo>
                    <a:lnTo>
                      <a:pt x="68" y="72"/>
                    </a:lnTo>
                    <a:lnTo>
                      <a:pt x="75" y="61"/>
                    </a:lnTo>
                    <a:lnTo>
                      <a:pt x="97" y="40"/>
                    </a:lnTo>
                    <a:lnTo>
                      <a:pt x="104" y="29"/>
                    </a:lnTo>
                    <a:lnTo>
                      <a:pt x="108" y="18"/>
                    </a:lnTo>
                    <a:lnTo>
                      <a:pt x="111" y="0"/>
                    </a:lnTo>
                    <a:lnTo>
                      <a:pt x="119" y="15"/>
                    </a:lnTo>
                    <a:lnTo>
                      <a:pt x="126" y="22"/>
                    </a:lnTo>
                    <a:lnTo>
                      <a:pt x="133" y="33"/>
                    </a:lnTo>
                    <a:lnTo>
                      <a:pt x="144" y="40"/>
                    </a:lnTo>
                    <a:lnTo>
                      <a:pt x="155" y="47"/>
                    </a:lnTo>
                    <a:lnTo>
                      <a:pt x="165" y="51"/>
                    </a:lnTo>
                    <a:lnTo>
                      <a:pt x="180" y="54"/>
                    </a:lnTo>
                    <a:lnTo>
                      <a:pt x="191" y="54"/>
                    </a:lnTo>
                    <a:close/>
                  </a:path>
                </a:pathLst>
              </a:custGeom>
              <a:solidFill>
                <a:srgbClr val="004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15" name="Freeform 350"/>
              <p:cNvSpPr>
                <a:spLocks/>
              </p:cNvSpPr>
              <p:nvPr/>
            </p:nvSpPr>
            <p:spPr bwMode="auto">
              <a:xfrm>
                <a:off x="2732" y="2047"/>
                <a:ext cx="25" cy="18"/>
              </a:xfrm>
              <a:custGeom>
                <a:avLst/>
                <a:gdLst>
                  <a:gd name="T0" fmla="*/ 11 w 25"/>
                  <a:gd name="T1" fmla="*/ 14 h 18"/>
                  <a:gd name="T2" fmla="*/ 14 w 25"/>
                  <a:gd name="T3" fmla="*/ 10 h 18"/>
                  <a:gd name="T4" fmla="*/ 7 w 25"/>
                  <a:gd name="T5" fmla="*/ 0 h 18"/>
                  <a:gd name="T6" fmla="*/ 0 w 25"/>
                  <a:gd name="T7" fmla="*/ 7 h 18"/>
                  <a:gd name="T8" fmla="*/ 11 w 25"/>
                  <a:gd name="T9" fmla="*/ 14 h 18"/>
                  <a:gd name="T10" fmla="*/ 14 w 25"/>
                  <a:gd name="T11" fmla="*/ 10 h 18"/>
                  <a:gd name="T12" fmla="*/ 11 w 25"/>
                  <a:gd name="T13" fmla="*/ 14 h 18"/>
                  <a:gd name="T14" fmla="*/ 25 w 25"/>
                  <a:gd name="T15" fmla="*/ 18 h 18"/>
                  <a:gd name="T16" fmla="*/ 14 w 25"/>
                  <a:gd name="T17" fmla="*/ 10 h 18"/>
                  <a:gd name="T18" fmla="*/ 11 w 25"/>
                  <a:gd name="T19" fmla="*/ 14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5"/>
                  <a:gd name="T31" fmla="*/ 0 h 18"/>
                  <a:gd name="T32" fmla="*/ 25 w 25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5" h="18">
                    <a:moveTo>
                      <a:pt x="11" y="14"/>
                    </a:moveTo>
                    <a:lnTo>
                      <a:pt x="14" y="10"/>
                    </a:lnTo>
                    <a:lnTo>
                      <a:pt x="7" y="0"/>
                    </a:lnTo>
                    <a:lnTo>
                      <a:pt x="0" y="7"/>
                    </a:lnTo>
                    <a:lnTo>
                      <a:pt x="11" y="14"/>
                    </a:lnTo>
                    <a:lnTo>
                      <a:pt x="14" y="10"/>
                    </a:lnTo>
                    <a:lnTo>
                      <a:pt x="11" y="14"/>
                    </a:lnTo>
                    <a:lnTo>
                      <a:pt x="25" y="18"/>
                    </a:lnTo>
                    <a:lnTo>
                      <a:pt x="14" y="10"/>
                    </a:lnTo>
                    <a:lnTo>
                      <a:pt x="11" y="1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16" name="Freeform 351"/>
              <p:cNvSpPr>
                <a:spLocks/>
              </p:cNvSpPr>
              <p:nvPr/>
            </p:nvSpPr>
            <p:spPr bwMode="auto">
              <a:xfrm>
                <a:off x="2682" y="2047"/>
                <a:ext cx="64" cy="14"/>
              </a:xfrm>
              <a:custGeom>
                <a:avLst/>
                <a:gdLst>
                  <a:gd name="T0" fmla="*/ 3 w 64"/>
                  <a:gd name="T1" fmla="*/ 10 h 14"/>
                  <a:gd name="T2" fmla="*/ 3 w 64"/>
                  <a:gd name="T3" fmla="*/ 14 h 14"/>
                  <a:gd name="T4" fmla="*/ 10 w 64"/>
                  <a:gd name="T5" fmla="*/ 10 h 14"/>
                  <a:gd name="T6" fmla="*/ 46 w 64"/>
                  <a:gd name="T7" fmla="*/ 10 h 14"/>
                  <a:gd name="T8" fmla="*/ 54 w 64"/>
                  <a:gd name="T9" fmla="*/ 14 h 14"/>
                  <a:gd name="T10" fmla="*/ 61 w 64"/>
                  <a:gd name="T11" fmla="*/ 14 h 14"/>
                  <a:gd name="T12" fmla="*/ 64 w 64"/>
                  <a:gd name="T13" fmla="*/ 10 h 14"/>
                  <a:gd name="T14" fmla="*/ 57 w 64"/>
                  <a:gd name="T15" fmla="*/ 7 h 14"/>
                  <a:gd name="T16" fmla="*/ 50 w 64"/>
                  <a:gd name="T17" fmla="*/ 7 h 14"/>
                  <a:gd name="T18" fmla="*/ 39 w 64"/>
                  <a:gd name="T19" fmla="*/ 3 h 14"/>
                  <a:gd name="T20" fmla="*/ 32 w 64"/>
                  <a:gd name="T21" fmla="*/ 3 h 14"/>
                  <a:gd name="T22" fmla="*/ 25 w 64"/>
                  <a:gd name="T23" fmla="*/ 0 h 14"/>
                  <a:gd name="T24" fmla="*/ 18 w 64"/>
                  <a:gd name="T25" fmla="*/ 3 h 14"/>
                  <a:gd name="T26" fmla="*/ 7 w 64"/>
                  <a:gd name="T27" fmla="*/ 3 h 14"/>
                  <a:gd name="T28" fmla="*/ 0 w 64"/>
                  <a:gd name="T29" fmla="*/ 7 h 14"/>
                  <a:gd name="T30" fmla="*/ 0 w 64"/>
                  <a:gd name="T31" fmla="*/ 10 h 14"/>
                  <a:gd name="T32" fmla="*/ 0 w 64"/>
                  <a:gd name="T33" fmla="*/ 7 h 14"/>
                  <a:gd name="T34" fmla="*/ 0 w 64"/>
                  <a:gd name="T35" fmla="*/ 10 h 14"/>
                  <a:gd name="T36" fmla="*/ 3 w 64"/>
                  <a:gd name="T37" fmla="*/ 10 h 1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64"/>
                  <a:gd name="T58" fmla="*/ 0 h 14"/>
                  <a:gd name="T59" fmla="*/ 64 w 64"/>
                  <a:gd name="T60" fmla="*/ 14 h 1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64" h="14">
                    <a:moveTo>
                      <a:pt x="3" y="10"/>
                    </a:moveTo>
                    <a:lnTo>
                      <a:pt x="3" y="14"/>
                    </a:lnTo>
                    <a:lnTo>
                      <a:pt x="10" y="10"/>
                    </a:lnTo>
                    <a:lnTo>
                      <a:pt x="46" y="10"/>
                    </a:lnTo>
                    <a:lnTo>
                      <a:pt x="54" y="14"/>
                    </a:lnTo>
                    <a:lnTo>
                      <a:pt x="61" y="14"/>
                    </a:lnTo>
                    <a:lnTo>
                      <a:pt x="64" y="10"/>
                    </a:lnTo>
                    <a:lnTo>
                      <a:pt x="57" y="7"/>
                    </a:lnTo>
                    <a:lnTo>
                      <a:pt x="50" y="7"/>
                    </a:lnTo>
                    <a:lnTo>
                      <a:pt x="39" y="3"/>
                    </a:lnTo>
                    <a:lnTo>
                      <a:pt x="32" y="3"/>
                    </a:lnTo>
                    <a:lnTo>
                      <a:pt x="25" y="0"/>
                    </a:lnTo>
                    <a:lnTo>
                      <a:pt x="18" y="3"/>
                    </a:lnTo>
                    <a:lnTo>
                      <a:pt x="7" y="3"/>
                    </a:lnTo>
                    <a:lnTo>
                      <a:pt x="0" y="7"/>
                    </a:lnTo>
                    <a:lnTo>
                      <a:pt x="0" y="10"/>
                    </a:lnTo>
                    <a:lnTo>
                      <a:pt x="0" y="7"/>
                    </a:lnTo>
                    <a:lnTo>
                      <a:pt x="0" y="10"/>
                    </a:lnTo>
                    <a:lnTo>
                      <a:pt x="3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17" name="Freeform 352"/>
              <p:cNvSpPr>
                <a:spLocks/>
              </p:cNvSpPr>
              <p:nvPr/>
            </p:nvSpPr>
            <p:spPr bwMode="auto">
              <a:xfrm>
                <a:off x="2656" y="2057"/>
                <a:ext cx="29" cy="51"/>
              </a:xfrm>
              <a:custGeom>
                <a:avLst/>
                <a:gdLst>
                  <a:gd name="T0" fmla="*/ 8 w 29"/>
                  <a:gd name="T1" fmla="*/ 47 h 51"/>
                  <a:gd name="T2" fmla="*/ 11 w 29"/>
                  <a:gd name="T3" fmla="*/ 51 h 51"/>
                  <a:gd name="T4" fmla="*/ 8 w 29"/>
                  <a:gd name="T5" fmla="*/ 44 h 51"/>
                  <a:gd name="T6" fmla="*/ 8 w 29"/>
                  <a:gd name="T7" fmla="*/ 36 h 51"/>
                  <a:gd name="T8" fmla="*/ 11 w 29"/>
                  <a:gd name="T9" fmla="*/ 29 h 51"/>
                  <a:gd name="T10" fmla="*/ 15 w 29"/>
                  <a:gd name="T11" fmla="*/ 26 h 51"/>
                  <a:gd name="T12" fmla="*/ 15 w 29"/>
                  <a:gd name="T13" fmla="*/ 18 h 51"/>
                  <a:gd name="T14" fmla="*/ 22 w 29"/>
                  <a:gd name="T15" fmla="*/ 15 h 51"/>
                  <a:gd name="T16" fmla="*/ 26 w 29"/>
                  <a:gd name="T17" fmla="*/ 8 h 51"/>
                  <a:gd name="T18" fmla="*/ 29 w 29"/>
                  <a:gd name="T19" fmla="*/ 0 h 51"/>
                  <a:gd name="T20" fmla="*/ 26 w 29"/>
                  <a:gd name="T21" fmla="*/ 0 h 51"/>
                  <a:gd name="T22" fmla="*/ 11 w 29"/>
                  <a:gd name="T23" fmla="*/ 15 h 51"/>
                  <a:gd name="T24" fmla="*/ 8 w 29"/>
                  <a:gd name="T25" fmla="*/ 22 h 51"/>
                  <a:gd name="T26" fmla="*/ 4 w 29"/>
                  <a:gd name="T27" fmla="*/ 29 h 51"/>
                  <a:gd name="T28" fmla="*/ 0 w 29"/>
                  <a:gd name="T29" fmla="*/ 36 h 51"/>
                  <a:gd name="T30" fmla="*/ 0 w 29"/>
                  <a:gd name="T31" fmla="*/ 44 h 51"/>
                  <a:gd name="T32" fmla="*/ 4 w 29"/>
                  <a:gd name="T33" fmla="*/ 51 h 51"/>
                  <a:gd name="T34" fmla="*/ 8 w 29"/>
                  <a:gd name="T35" fmla="*/ 47 h 5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29"/>
                  <a:gd name="T55" fmla="*/ 0 h 51"/>
                  <a:gd name="T56" fmla="*/ 29 w 29"/>
                  <a:gd name="T57" fmla="*/ 51 h 51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29" h="51">
                    <a:moveTo>
                      <a:pt x="8" y="47"/>
                    </a:moveTo>
                    <a:lnTo>
                      <a:pt x="11" y="51"/>
                    </a:lnTo>
                    <a:lnTo>
                      <a:pt x="8" y="44"/>
                    </a:lnTo>
                    <a:lnTo>
                      <a:pt x="8" y="36"/>
                    </a:lnTo>
                    <a:lnTo>
                      <a:pt x="11" y="29"/>
                    </a:lnTo>
                    <a:lnTo>
                      <a:pt x="15" y="26"/>
                    </a:lnTo>
                    <a:lnTo>
                      <a:pt x="15" y="18"/>
                    </a:lnTo>
                    <a:lnTo>
                      <a:pt x="22" y="15"/>
                    </a:lnTo>
                    <a:lnTo>
                      <a:pt x="26" y="8"/>
                    </a:lnTo>
                    <a:lnTo>
                      <a:pt x="29" y="0"/>
                    </a:lnTo>
                    <a:lnTo>
                      <a:pt x="26" y="0"/>
                    </a:lnTo>
                    <a:lnTo>
                      <a:pt x="11" y="15"/>
                    </a:lnTo>
                    <a:lnTo>
                      <a:pt x="8" y="22"/>
                    </a:lnTo>
                    <a:lnTo>
                      <a:pt x="4" y="29"/>
                    </a:lnTo>
                    <a:lnTo>
                      <a:pt x="0" y="36"/>
                    </a:lnTo>
                    <a:lnTo>
                      <a:pt x="0" y="44"/>
                    </a:lnTo>
                    <a:lnTo>
                      <a:pt x="4" y="51"/>
                    </a:lnTo>
                    <a:lnTo>
                      <a:pt x="8" y="4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18" name="Freeform 353"/>
              <p:cNvSpPr>
                <a:spLocks/>
              </p:cNvSpPr>
              <p:nvPr/>
            </p:nvSpPr>
            <p:spPr bwMode="auto">
              <a:xfrm>
                <a:off x="2660" y="2104"/>
                <a:ext cx="43" cy="40"/>
              </a:xfrm>
              <a:custGeom>
                <a:avLst/>
                <a:gdLst>
                  <a:gd name="T0" fmla="*/ 43 w 43"/>
                  <a:gd name="T1" fmla="*/ 36 h 40"/>
                  <a:gd name="T2" fmla="*/ 32 w 43"/>
                  <a:gd name="T3" fmla="*/ 25 h 40"/>
                  <a:gd name="T4" fmla="*/ 25 w 43"/>
                  <a:gd name="T5" fmla="*/ 22 h 40"/>
                  <a:gd name="T6" fmla="*/ 18 w 43"/>
                  <a:gd name="T7" fmla="*/ 15 h 40"/>
                  <a:gd name="T8" fmla="*/ 11 w 43"/>
                  <a:gd name="T9" fmla="*/ 11 h 40"/>
                  <a:gd name="T10" fmla="*/ 7 w 43"/>
                  <a:gd name="T11" fmla="*/ 7 h 40"/>
                  <a:gd name="T12" fmla="*/ 4 w 43"/>
                  <a:gd name="T13" fmla="*/ 0 h 40"/>
                  <a:gd name="T14" fmla="*/ 0 w 43"/>
                  <a:gd name="T15" fmla="*/ 4 h 40"/>
                  <a:gd name="T16" fmla="*/ 4 w 43"/>
                  <a:gd name="T17" fmla="*/ 11 h 40"/>
                  <a:gd name="T18" fmla="*/ 22 w 43"/>
                  <a:gd name="T19" fmla="*/ 29 h 40"/>
                  <a:gd name="T20" fmla="*/ 29 w 43"/>
                  <a:gd name="T21" fmla="*/ 33 h 40"/>
                  <a:gd name="T22" fmla="*/ 36 w 43"/>
                  <a:gd name="T23" fmla="*/ 40 h 40"/>
                  <a:gd name="T24" fmla="*/ 36 w 43"/>
                  <a:gd name="T25" fmla="*/ 36 h 40"/>
                  <a:gd name="T26" fmla="*/ 43 w 43"/>
                  <a:gd name="T27" fmla="*/ 36 h 40"/>
                  <a:gd name="T28" fmla="*/ 43 w 43"/>
                  <a:gd name="T29" fmla="*/ 33 h 40"/>
                  <a:gd name="T30" fmla="*/ 40 w 43"/>
                  <a:gd name="T31" fmla="*/ 33 h 40"/>
                  <a:gd name="T32" fmla="*/ 43 w 43"/>
                  <a:gd name="T33" fmla="*/ 36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3"/>
                  <a:gd name="T52" fmla="*/ 0 h 40"/>
                  <a:gd name="T53" fmla="*/ 43 w 43"/>
                  <a:gd name="T54" fmla="*/ 40 h 4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3" h="40">
                    <a:moveTo>
                      <a:pt x="43" y="36"/>
                    </a:moveTo>
                    <a:lnTo>
                      <a:pt x="32" y="25"/>
                    </a:lnTo>
                    <a:lnTo>
                      <a:pt x="25" y="22"/>
                    </a:lnTo>
                    <a:lnTo>
                      <a:pt x="18" y="15"/>
                    </a:lnTo>
                    <a:lnTo>
                      <a:pt x="11" y="11"/>
                    </a:lnTo>
                    <a:lnTo>
                      <a:pt x="7" y="7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4" y="11"/>
                    </a:lnTo>
                    <a:lnTo>
                      <a:pt x="22" y="29"/>
                    </a:lnTo>
                    <a:lnTo>
                      <a:pt x="29" y="33"/>
                    </a:lnTo>
                    <a:lnTo>
                      <a:pt x="36" y="40"/>
                    </a:lnTo>
                    <a:lnTo>
                      <a:pt x="36" y="36"/>
                    </a:lnTo>
                    <a:lnTo>
                      <a:pt x="43" y="36"/>
                    </a:lnTo>
                    <a:lnTo>
                      <a:pt x="43" y="33"/>
                    </a:lnTo>
                    <a:lnTo>
                      <a:pt x="40" y="33"/>
                    </a:lnTo>
                    <a:lnTo>
                      <a:pt x="43" y="3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19" name="Freeform 354"/>
              <p:cNvSpPr>
                <a:spLocks/>
              </p:cNvSpPr>
              <p:nvPr/>
            </p:nvSpPr>
            <p:spPr bwMode="auto">
              <a:xfrm>
                <a:off x="2689" y="2140"/>
                <a:ext cx="14" cy="54"/>
              </a:xfrm>
              <a:custGeom>
                <a:avLst/>
                <a:gdLst>
                  <a:gd name="T0" fmla="*/ 3 w 14"/>
                  <a:gd name="T1" fmla="*/ 54 h 54"/>
                  <a:gd name="T2" fmla="*/ 7 w 14"/>
                  <a:gd name="T3" fmla="*/ 51 h 54"/>
                  <a:gd name="T4" fmla="*/ 7 w 14"/>
                  <a:gd name="T5" fmla="*/ 36 h 54"/>
                  <a:gd name="T6" fmla="*/ 11 w 14"/>
                  <a:gd name="T7" fmla="*/ 25 h 54"/>
                  <a:gd name="T8" fmla="*/ 14 w 14"/>
                  <a:gd name="T9" fmla="*/ 11 h 54"/>
                  <a:gd name="T10" fmla="*/ 14 w 14"/>
                  <a:gd name="T11" fmla="*/ 0 h 54"/>
                  <a:gd name="T12" fmla="*/ 7 w 14"/>
                  <a:gd name="T13" fmla="*/ 0 h 54"/>
                  <a:gd name="T14" fmla="*/ 7 w 14"/>
                  <a:gd name="T15" fmla="*/ 11 h 54"/>
                  <a:gd name="T16" fmla="*/ 3 w 14"/>
                  <a:gd name="T17" fmla="*/ 22 h 54"/>
                  <a:gd name="T18" fmla="*/ 0 w 14"/>
                  <a:gd name="T19" fmla="*/ 36 h 54"/>
                  <a:gd name="T20" fmla="*/ 0 w 14"/>
                  <a:gd name="T21" fmla="*/ 51 h 54"/>
                  <a:gd name="T22" fmla="*/ 3 w 14"/>
                  <a:gd name="T23" fmla="*/ 47 h 54"/>
                  <a:gd name="T24" fmla="*/ 3 w 14"/>
                  <a:gd name="T25" fmla="*/ 54 h 54"/>
                  <a:gd name="T26" fmla="*/ 7 w 14"/>
                  <a:gd name="T27" fmla="*/ 51 h 54"/>
                  <a:gd name="T28" fmla="*/ 3 w 14"/>
                  <a:gd name="T29" fmla="*/ 54 h 54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4"/>
                  <a:gd name="T46" fmla="*/ 0 h 54"/>
                  <a:gd name="T47" fmla="*/ 14 w 14"/>
                  <a:gd name="T48" fmla="*/ 54 h 54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4" h="54">
                    <a:moveTo>
                      <a:pt x="3" y="54"/>
                    </a:moveTo>
                    <a:lnTo>
                      <a:pt x="7" y="51"/>
                    </a:lnTo>
                    <a:lnTo>
                      <a:pt x="7" y="36"/>
                    </a:lnTo>
                    <a:lnTo>
                      <a:pt x="11" y="25"/>
                    </a:lnTo>
                    <a:lnTo>
                      <a:pt x="14" y="11"/>
                    </a:lnTo>
                    <a:lnTo>
                      <a:pt x="14" y="0"/>
                    </a:lnTo>
                    <a:lnTo>
                      <a:pt x="7" y="0"/>
                    </a:lnTo>
                    <a:lnTo>
                      <a:pt x="7" y="11"/>
                    </a:lnTo>
                    <a:lnTo>
                      <a:pt x="3" y="22"/>
                    </a:lnTo>
                    <a:lnTo>
                      <a:pt x="0" y="36"/>
                    </a:lnTo>
                    <a:lnTo>
                      <a:pt x="0" y="51"/>
                    </a:lnTo>
                    <a:lnTo>
                      <a:pt x="3" y="47"/>
                    </a:lnTo>
                    <a:lnTo>
                      <a:pt x="3" y="54"/>
                    </a:lnTo>
                    <a:lnTo>
                      <a:pt x="7" y="51"/>
                    </a:lnTo>
                    <a:lnTo>
                      <a:pt x="3" y="5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20" name="Freeform 355"/>
              <p:cNvSpPr>
                <a:spLocks/>
              </p:cNvSpPr>
              <p:nvPr/>
            </p:nvSpPr>
            <p:spPr bwMode="auto">
              <a:xfrm>
                <a:off x="2534" y="2187"/>
                <a:ext cx="158" cy="112"/>
              </a:xfrm>
              <a:custGeom>
                <a:avLst/>
                <a:gdLst>
                  <a:gd name="T0" fmla="*/ 7 w 158"/>
                  <a:gd name="T1" fmla="*/ 90 h 112"/>
                  <a:gd name="T2" fmla="*/ 14 w 158"/>
                  <a:gd name="T3" fmla="*/ 94 h 112"/>
                  <a:gd name="T4" fmla="*/ 18 w 158"/>
                  <a:gd name="T5" fmla="*/ 83 h 112"/>
                  <a:gd name="T6" fmla="*/ 25 w 158"/>
                  <a:gd name="T7" fmla="*/ 76 h 112"/>
                  <a:gd name="T8" fmla="*/ 36 w 158"/>
                  <a:gd name="T9" fmla="*/ 68 h 112"/>
                  <a:gd name="T10" fmla="*/ 58 w 158"/>
                  <a:gd name="T11" fmla="*/ 47 h 112"/>
                  <a:gd name="T12" fmla="*/ 68 w 158"/>
                  <a:gd name="T13" fmla="*/ 43 h 112"/>
                  <a:gd name="T14" fmla="*/ 79 w 158"/>
                  <a:gd name="T15" fmla="*/ 40 h 112"/>
                  <a:gd name="T16" fmla="*/ 90 w 158"/>
                  <a:gd name="T17" fmla="*/ 32 h 112"/>
                  <a:gd name="T18" fmla="*/ 97 w 158"/>
                  <a:gd name="T19" fmla="*/ 29 h 112"/>
                  <a:gd name="T20" fmla="*/ 108 w 158"/>
                  <a:gd name="T21" fmla="*/ 25 h 112"/>
                  <a:gd name="T22" fmla="*/ 119 w 158"/>
                  <a:gd name="T23" fmla="*/ 22 h 112"/>
                  <a:gd name="T24" fmla="*/ 130 w 158"/>
                  <a:gd name="T25" fmla="*/ 18 h 112"/>
                  <a:gd name="T26" fmla="*/ 140 w 158"/>
                  <a:gd name="T27" fmla="*/ 14 h 112"/>
                  <a:gd name="T28" fmla="*/ 151 w 158"/>
                  <a:gd name="T29" fmla="*/ 11 h 112"/>
                  <a:gd name="T30" fmla="*/ 158 w 158"/>
                  <a:gd name="T31" fmla="*/ 7 h 112"/>
                  <a:gd name="T32" fmla="*/ 158 w 158"/>
                  <a:gd name="T33" fmla="*/ 0 h 112"/>
                  <a:gd name="T34" fmla="*/ 148 w 158"/>
                  <a:gd name="T35" fmla="*/ 4 h 112"/>
                  <a:gd name="T36" fmla="*/ 137 w 158"/>
                  <a:gd name="T37" fmla="*/ 7 h 112"/>
                  <a:gd name="T38" fmla="*/ 126 w 158"/>
                  <a:gd name="T39" fmla="*/ 11 h 112"/>
                  <a:gd name="T40" fmla="*/ 115 w 158"/>
                  <a:gd name="T41" fmla="*/ 14 h 112"/>
                  <a:gd name="T42" fmla="*/ 108 w 158"/>
                  <a:gd name="T43" fmla="*/ 18 h 112"/>
                  <a:gd name="T44" fmla="*/ 97 w 158"/>
                  <a:gd name="T45" fmla="*/ 22 h 112"/>
                  <a:gd name="T46" fmla="*/ 86 w 158"/>
                  <a:gd name="T47" fmla="*/ 29 h 112"/>
                  <a:gd name="T48" fmla="*/ 76 w 158"/>
                  <a:gd name="T49" fmla="*/ 32 h 112"/>
                  <a:gd name="T50" fmla="*/ 65 w 158"/>
                  <a:gd name="T51" fmla="*/ 36 h 112"/>
                  <a:gd name="T52" fmla="*/ 58 w 158"/>
                  <a:gd name="T53" fmla="*/ 40 h 112"/>
                  <a:gd name="T54" fmla="*/ 47 w 158"/>
                  <a:gd name="T55" fmla="*/ 47 h 112"/>
                  <a:gd name="T56" fmla="*/ 36 w 158"/>
                  <a:gd name="T57" fmla="*/ 54 h 112"/>
                  <a:gd name="T58" fmla="*/ 22 w 158"/>
                  <a:gd name="T59" fmla="*/ 68 h 112"/>
                  <a:gd name="T60" fmla="*/ 14 w 158"/>
                  <a:gd name="T61" fmla="*/ 79 h 112"/>
                  <a:gd name="T62" fmla="*/ 7 w 158"/>
                  <a:gd name="T63" fmla="*/ 90 h 112"/>
                  <a:gd name="T64" fmla="*/ 14 w 158"/>
                  <a:gd name="T65" fmla="*/ 90 h 112"/>
                  <a:gd name="T66" fmla="*/ 7 w 158"/>
                  <a:gd name="T67" fmla="*/ 90 h 112"/>
                  <a:gd name="T68" fmla="*/ 0 w 158"/>
                  <a:gd name="T69" fmla="*/ 112 h 112"/>
                  <a:gd name="T70" fmla="*/ 14 w 158"/>
                  <a:gd name="T71" fmla="*/ 94 h 112"/>
                  <a:gd name="T72" fmla="*/ 7 w 158"/>
                  <a:gd name="T73" fmla="*/ 90 h 112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58"/>
                  <a:gd name="T112" fmla="*/ 0 h 112"/>
                  <a:gd name="T113" fmla="*/ 158 w 158"/>
                  <a:gd name="T114" fmla="*/ 112 h 112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58" h="112">
                    <a:moveTo>
                      <a:pt x="7" y="90"/>
                    </a:moveTo>
                    <a:lnTo>
                      <a:pt x="14" y="94"/>
                    </a:lnTo>
                    <a:lnTo>
                      <a:pt x="18" y="83"/>
                    </a:lnTo>
                    <a:lnTo>
                      <a:pt x="25" y="76"/>
                    </a:lnTo>
                    <a:lnTo>
                      <a:pt x="36" y="68"/>
                    </a:lnTo>
                    <a:lnTo>
                      <a:pt x="58" y="47"/>
                    </a:lnTo>
                    <a:lnTo>
                      <a:pt x="68" y="43"/>
                    </a:lnTo>
                    <a:lnTo>
                      <a:pt x="79" y="40"/>
                    </a:lnTo>
                    <a:lnTo>
                      <a:pt x="90" y="32"/>
                    </a:lnTo>
                    <a:lnTo>
                      <a:pt x="97" y="29"/>
                    </a:lnTo>
                    <a:lnTo>
                      <a:pt x="108" y="25"/>
                    </a:lnTo>
                    <a:lnTo>
                      <a:pt x="119" y="22"/>
                    </a:lnTo>
                    <a:lnTo>
                      <a:pt x="130" y="18"/>
                    </a:lnTo>
                    <a:lnTo>
                      <a:pt x="140" y="14"/>
                    </a:lnTo>
                    <a:lnTo>
                      <a:pt x="151" y="11"/>
                    </a:lnTo>
                    <a:lnTo>
                      <a:pt x="158" y="7"/>
                    </a:lnTo>
                    <a:lnTo>
                      <a:pt x="158" y="0"/>
                    </a:lnTo>
                    <a:lnTo>
                      <a:pt x="148" y="4"/>
                    </a:lnTo>
                    <a:lnTo>
                      <a:pt x="137" y="7"/>
                    </a:lnTo>
                    <a:lnTo>
                      <a:pt x="126" y="11"/>
                    </a:lnTo>
                    <a:lnTo>
                      <a:pt x="115" y="14"/>
                    </a:lnTo>
                    <a:lnTo>
                      <a:pt x="108" y="18"/>
                    </a:lnTo>
                    <a:lnTo>
                      <a:pt x="97" y="22"/>
                    </a:lnTo>
                    <a:lnTo>
                      <a:pt x="86" y="29"/>
                    </a:lnTo>
                    <a:lnTo>
                      <a:pt x="76" y="32"/>
                    </a:lnTo>
                    <a:lnTo>
                      <a:pt x="65" y="36"/>
                    </a:lnTo>
                    <a:lnTo>
                      <a:pt x="58" y="40"/>
                    </a:lnTo>
                    <a:lnTo>
                      <a:pt x="47" y="47"/>
                    </a:lnTo>
                    <a:lnTo>
                      <a:pt x="36" y="54"/>
                    </a:lnTo>
                    <a:lnTo>
                      <a:pt x="22" y="68"/>
                    </a:lnTo>
                    <a:lnTo>
                      <a:pt x="14" y="79"/>
                    </a:lnTo>
                    <a:lnTo>
                      <a:pt x="7" y="90"/>
                    </a:lnTo>
                    <a:lnTo>
                      <a:pt x="14" y="90"/>
                    </a:lnTo>
                    <a:lnTo>
                      <a:pt x="7" y="90"/>
                    </a:lnTo>
                    <a:lnTo>
                      <a:pt x="0" y="112"/>
                    </a:lnTo>
                    <a:lnTo>
                      <a:pt x="14" y="94"/>
                    </a:lnTo>
                    <a:lnTo>
                      <a:pt x="7" y="9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21" name="Freeform 356"/>
              <p:cNvSpPr>
                <a:spLocks/>
              </p:cNvSpPr>
              <p:nvPr/>
            </p:nvSpPr>
            <p:spPr bwMode="auto">
              <a:xfrm>
                <a:off x="2541" y="2198"/>
                <a:ext cx="58" cy="79"/>
              </a:xfrm>
              <a:custGeom>
                <a:avLst/>
                <a:gdLst>
                  <a:gd name="T0" fmla="*/ 51 w 58"/>
                  <a:gd name="T1" fmla="*/ 7 h 79"/>
                  <a:gd name="T2" fmla="*/ 51 w 58"/>
                  <a:gd name="T3" fmla="*/ 3 h 79"/>
                  <a:gd name="T4" fmla="*/ 43 w 58"/>
                  <a:gd name="T5" fmla="*/ 14 h 79"/>
                  <a:gd name="T6" fmla="*/ 29 w 58"/>
                  <a:gd name="T7" fmla="*/ 29 h 79"/>
                  <a:gd name="T8" fmla="*/ 22 w 58"/>
                  <a:gd name="T9" fmla="*/ 39 h 79"/>
                  <a:gd name="T10" fmla="*/ 15 w 58"/>
                  <a:gd name="T11" fmla="*/ 47 h 79"/>
                  <a:gd name="T12" fmla="*/ 7 w 58"/>
                  <a:gd name="T13" fmla="*/ 57 h 79"/>
                  <a:gd name="T14" fmla="*/ 4 w 58"/>
                  <a:gd name="T15" fmla="*/ 68 h 79"/>
                  <a:gd name="T16" fmla="*/ 0 w 58"/>
                  <a:gd name="T17" fmla="*/ 79 h 79"/>
                  <a:gd name="T18" fmla="*/ 7 w 58"/>
                  <a:gd name="T19" fmla="*/ 79 h 79"/>
                  <a:gd name="T20" fmla="*/ 11 w 58"/>
                  <a:gd name="T21" fmla="*/ 72 h 79"/>
                  <a:gd name="T22" fmla="*/ 15 w 58"/>
                  <a:gd name="T23" fmla="*/ 61 h 79"/>
                  <a:gd name="T24" fmla="*/ 22 w 58"/>
                  <a:gd name="T25" fmla="*/ 54 h 79"/>
                  <a:gd name="T26" fmla="*/ 29 w 58"/>
                  <a:gd name="T27" fmla="*/ 43 h 79"/>
                  <a:gd name="T28" fmla="*/ 36 w 58"/>
                  <a:gd name="T29" fmla="*/ 36 h 79"/>
                  <a:gd name="T30" fmla="*/ 43 w 58"/>
                  <a:gd name="T31" fmla="*/ 25 h 79"/>
                  <a:gd name="T32" fmla="*/ 51 w 58"/>
                  <a:gd name="T33" fmla="*/ 18 h 79"/>
                  <a:gd name="T34" fmla="*/ 58 w 58"/>
                  <a:gd name="T35" fmla="*/ 7 h 79"/>
                  <a:gd name="T36" fmla="*/ 54 w 58"/>
                  <a:gd name="T37" fmla="*/ 0 h 79"/>
                  <a:gd name="T38" fmla="*/ 58 w 58"/>
                  <a:gd name="T39" fmla="*/ 7 h 79"/>
                  <a:gd name="T40" fmla="*/ 58 w 58"/>
                  <a:gd name="T41" fmla="*/ 3 h 79"/>
                  <a:gd name="T42" fmla="*/ 54 w 58"/>
                  <a:gd name="T43" fmla="*/ 0 h 79"/>
                  <a:gd name="T44" fmla="*/ 51 w 58"/>
                  <a:gd name="T45" fmla="*/ 7 h 79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58"/>
                  <a:gd name="T70" fmla="*/ 0 h 79"/>
                  <a:gd name="T71" fmla="*/ 58 w 58"/>
                  <a:gd name="T72" fmla="*/ 79 h 79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58" h="79">
                    <a:moveTo>
                      <a:pt x="51" y="7"/>
                    </a:moveTo>
                    <a:lnTo>
                      <a:pt x="51" y="3"/>
                    </a:lnTo>
                    <a:lnTo>
                      <a:pt x="43" y="14"/>
                    </a:lnTo>
                    <a:lnTo>
                      <a:pt x="29" y="29"/>
                    </a:lnTo>
                    <a:lnTo>
                      <a:pt x="22" y="39"/>
                    </a:lnTo>
                    <a:lnTo>
                      <a:pt x="15" y="47"/>
                    </a:lnTo>
                    <a:lnTo>
                      <a:pt x="7" y="57"/>
                    </a:lnTo>
                    <a:lnTo>
                      <a:pt x="4" y="68"/>
                    </a:lnTo>
                    <a:lnTo>
                      <a:pt x="0" y="79"/>
                    </a:lnTo>
                    <a:lnTo>
                      <a:pt x="7" y="79"/>
                    </a:lnTo>
                    <a:lnTo>
                      <a:pt x="11" y="72"/>
                    </a:lnTo>
                    <a:lnTo>
                      <a:pt x="15" y="61"/>
                    </a:lnTo>
                    <a:lnTo>
                      <a:pt x="22" y="54"/>
                    </a:lnTo>
                    <a:lnTo>
                      <a:pt x="29" y="43"/>
                    </a:lnTo>
                    <a:lnTo>
                      <a:pt x="36" y="36"/>
                    </a:lnTo>
                    <a:lnTo>
                      <a:pt x="43" y="25"/>
                    </a:lnTo>
                    <a:lnTo>
                      <a:pt x="51" y="18"/>
                    </a:lnTo>
                    <a:lnTo>
                      <a:pt x="58" y="7"/>
                    </a:lnTo>
                    <a:lnTo>
                      <a:pt x="54" y="0"/>
                    </a:lnTo>
                    <a:lnTo>
                      <a:pt x="58" y="7"/>
                    </a:lnTo>
                    <a:lnTo>
                      <a:pt x="58" y="3"/>
                    </a:lnTo>
                    <a:lnTo>
                      <a:pt x="54" y="0"/>
                    </a:lnTo>
                    <a:lnTo>
                      <a:pt x="51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22" name="Freeform 357"/>
              <p:cNvSpPr>
                <a:spLocks/>
              </p:cNvSpPr>
              <p:nvPr/>
            </p:nvSpPr>
            <p:spPr bwMode="auto">
              <a:xfrm>
                <a:off x="2581" y="2194"/>
                <a:ext cx="14" cy="11"/>
              </a:xfrm>
              <a:custGeom>
                <a:avLst/>
                <a:gdLst>
                  <a:gd name="T0" fmla="*/ 7 w 14"/>
                  <a:gd name="T1" fmla="*/ 4 h 11"/>
                  <a:gd name="T2" fmla="*/ 7 w 14"/>
                  <a:gd name="T3" fmla="*/ 7 h 11"/>
                  <a:gd name="T4" fmla="*/ 11 w 14"/>
                  <a:gd name="T5" fmla="*/ 7 h 11"/>
                  <a:gd name="T6" fmla="*/ 11 w 14"/>
                  <a:gd name="T7" fmla="*/ 11 h 11"/>
                  <a:gd name="T8" fmla="*/ 14 w 14"/>
                  <a:gd name="T9" fmla="*/ 4 h 11"/>
                  <a:gd name="T10" fmla="*/ 11 w 14"/>
                  <a:gd name="T11" fmla="*/ 0 h 11"/>
                  <a:gd name="T12" fmla="*/ 0 w 14"/>
                  <a:gd name="T13" fmla="*/ 0 h 11"/>
                  <a:gd name="T14" fmla="*/ 3 w 14"/>
                  <a:gd name="T15" fmla="*/ 0 h 11"/>
                  <a:gd name="T16" fmla="*/ 0 w 14"/>
                  <a:gd name="T17" fmla="*/ 0 h 11"/>
                  <a:gd name="T18" fmla="*/ 7 w 14"/>
                  <a:gd name="T19" fmla="*/ 4 h 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4"/>
                  <a:gd name="T31" fmla="*/ 0 h 11"/>
                  <a:gd name="T32" fmla="*/ 14 w 14"/>
                  <a:gd name="T33" fmla="*/ 11 h 1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4" h="11">
                    <a:moveTo>
                      <a:pt x="7" y="4"/>
                    </a:moveTo>
                    <a:lnTo>
                      <a:pt x="7" y="7"/>
                    </a:lnTo>
                    <a:lnTo>
                      <a:pt x="11" y="7"/>
                    </a:lnTo>
                    <a:lnTo>
                      <a:pt x="11" y="11"/>
                    </a:lnTo>
                    <a:lnTo>
                      <a:pt x="14" y="4"/>
                    </a:lnTo>
                    <a:lnTo>
                      <a:pt x="11" y="0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7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23" name="Freeform 358"/>
              <p:cNvSpPr>
                <a:spLocks/>
              </p:cNvSpPr>
              <p:nvPr/>
            </p:nvSpPr>
            <p:spPr bwMode="auto">
              <a:xfrm>
                <a:off x="2556" y="2194"/>
                <a:ext cx="32" cy="36"/>
              </a:xfrm>
              <a:custGeom>
                <a:avLst/>
                <a:gdLst>
                  <a:gd name="T0" fmla="*/ 3 w 32"/>
                  <a:gd name="T1" fmla="*/ 25 h 36"/>
                  <a:gd name="T2" fmla="*/ 10 w 32"/>
                  <a:gd name="T3" fmla="*/ 29 h 36"/>
                  <a:gd name="T4" fmla="*/ 14 w 32"/>
                  <a:gd name="T5" fmla="*/ 25 h 36"/>
                  <a:gd name="T6" fmla="*/ 18 w 32"/>
                  <a:gd name="T7" fmla="*/ 25 h 36"/>
                  <a:gd name="T8" fmla="*/ 21 w 32"/>
                  <a:gd name="T9" fmla="*/ 22 h 36"/>
                  <a:gd name="T10" fmla="*/ 21 w 32"/>
                  <a:gd name="T11" fmla="*/ 18 h 36"/>
                  <a:gd name="T12" fmla="*/ 25 w 32"/>
                  <a:gd name="T13" fmla="*/ 18 h 36"/>
                  <a:gd name="T14" fmla="*/ 28 w 32"/>
                  <a:gd name="T15" fmla="*/ 11 h 36"/>
                  <a:gd name="T16" fmla="*/ 32 w 32"/>
                  <a:gd name="T17" fmla="*/ 7 h 36"/>
                  <a:gd name="T18" fmla="*/ 32 w 32"/>
                  <a:gd name="T19" fmla="*/ 4 h 36"/>
                  <a:gd name="T20" fmla="*/ 25 w 32"/>
                  <a:gd name="T21" fmla="*/ 0 h 36"/>
                  <a:gd name="T22" fmla="*/ 25 w 32"/>
                  <a:gd name="T23" fmla="*/ 4 h 36"/>
                  <a:gd name="T24" fmla="*/ 21 w 32"/>
                  <a:gd name="T25" fmla="*/ 7 h 36"/>
                  <a:gd name="T26" fmla="*/ 21 w 32"/>
                  <a:gd name="T27" fmla="*/ 11 h 36"/>
                  <a:gd name="T28" fmla="*/ 10 w 32"/>
                  <a:gd name="T29" fmla="*/ 22 h 36"/>
                  <a:gd name="T30" fmla="*/ 7 w 32"/>
                  <a:gd name="T31" fmla="*/ 22 h 36"/>
                  <a:gd name="T32" fmla="*/ 14 w 32"/>
                  <a:gd name="T33" fmla="*/ 29 h 36"/>
                  <a:gd name="T34" fmla="*/ 3 w 32"/>
                  <a:gd name="T35" fmla="*/ 25 h 36"/>
                  <a:gd name="T36" fmla="*/ 0 w 32"/>
                  <a:gd name="T37" fmla="*/ 36 h 36"/>
                  <a:gd name="T38" fmla="*/ 10 w 32"/>
                  <a:gd name="T39" fmla="*/ 29 h 36"/>
                  <a:gd name="T40" fmla="*/ 3 w 32"/>
                  <a:gd name="T41" fmla="*/ 25 h 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2"/>
                  <a:gd name="T64" fmla="*/ 0 h 36"/>
                  <a:gd name="T65" fmla="*/ 32 w 32"/>
                  <a:gd name="T66" fmla="*/ 36 h 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2" h="36">
                    <a:moveTo>
                      <a:pt x="3" y="25"/>
                    </a:moveTo>
                    <a:lnTo>
                      <a:pt x="10" y="29"/>
                    </a:lnTo>
                    <a:lnTo>
                      <a:pt x="14" y="25"/>
                    </a:lnTo>
                    <a:lnTo>
                      <a:pt x="18" y="25"/>
                    </a:lnTo>
                    <a:lnTo>
                      <a:pt x="21" y="22"/>
                    </a:lnTo>
                    <a:lnTo>
                      <a:pt x="21" y="18"/>
                    </a:lnTo>
                    <a:lnTo>
                      <a:pt x="25" y="18"/>
                    </a:lnTo>
                    <a:lnTo>
                      <a:pt x="28" y="11"/>
                    </a:lnTo>
                    <a:lnTo>
                      <a:pt x="32" y="7"/>
                    </a:lnTo>
                    <a:lnTo>
                      <a:pt x="32" y="4"/>
                    </a:lnTo>
                    <a:lnTo>
                      <a:pt x="25" y="0"/>
                    </a:lnTo>
                    <a:lnTo>
                      <a:pt x="25" y="4"/>
                    </a:lnTo>
                    <a:lnTo>
                      <a:pt x="21" y="7"/>
                    </a:lnTo>
                    <a:lnTo>
                      <a:pt x="21" y="11"/>
                    </a:lnTo>
                    <a:lnTo>
                      <a:pt x="10" y="22"/>
                    </a:lnTo>
                    <a:lnTo>
                      <a:pt x="7" y="22"/>
                    </a:lnTo>
                    <a:lnTo>
                      <a:pt x="14" y="29"/>
                    </a:lnTo>
                    <a:lnTo>
                      <a:pt x="3" y="25"/>
                    </a:lnTo>
                    <a:lnTo>
                      <a:pt x="0" y="36"/>
                    </a:lnTo>
                    <a:lnTo>
                      <a:pt x="10" y="29"/>
                    </a:lnTo>
                    <a:lnTo>
                      <a:pt x="3" y="2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24" name="Freeform 359"/>
              <p:cNvSpPr>
                <a:spLocks/>
              </p:cNvSpPr>
              <p:nvPr/>
            </p:nvSpPr>
            <p:spPr bwMode="auto">
              <a:xfrm>
                <a:off x="2559" y="2155"/>
                <a:ext cx="40" cy="68"/>
              </a:xfrm>
              <a:custGeom>
                <a:avLst/>
                <a:gdLst>
                  <a:gd name="T0" fmla="*/ 33 w 40"/>
                  <a:gd name="T1" fmla="*/ 0 h 68"/>
                  <a:gd name="T2" fmla="*/ 29 w 40"/>
                  <a:gd name="T3" fmla="*/ 7 h 68"/>
                  <a:gd name="T4" fmla="*/ 22 w 40"/>
                  <a:gd name="T5" fmla="*/ 18 h 68"/>
                  <a:gd name="T6" fmla="*/ 18 w 40"/>
                  <a:gd name="T7" fmla="*/ 25 h 68"/>
                  <a:gd name="T8" fmla="*/ 15 w 40"/>
                  <a:gd name="T9" fmla="*/ 32 h 68"/>
                  <a:gd name="T10" fmla="*/ 11 w 40"/>
                  <a:gd name="T11" fmla="*/ 39 h 68"/>
                  <a:gd name="T12" fmla="*/ 7 w 40"/>
                  <a:gd name="T13" fmla="*/ 50 h 68"/>
                  <a:gd name="T14" fmla="*/ 4 w 40"/>
                  <a:gd name="T15" fmla="*/ 57 h 68"/>
                  <a:gd name="T16" fmla="*/ 0 w 40"/>
                  <a:gd name="T17" fmla="*/ 64 h 68"/>
                  <a:gd name="T18" fmla="*/ 11 w 40"/>
                  <a:gd name="T19" fmla="*/ 68 h 68"/>
                  <a:gd name="T20" fmla="*/ 11 w 40"/>
                  <a:gd name="T21" fmla="*/ 61 h 68"/>
                  <a:gd name="T22" fmla="*/ 15 w 40"/>
                  <a:gd name="T23" fmla="*/ 54 h 68"/>
                  <a:gd name="T24" fmla="*/ 18 w 40"/>
                  <a:gd name="T25" fmla="*/ 43 h 68"/>
                  <a:gd name="T26" fmla="*/ 22 w 40"/>
                  <a:gd name="T27" fmla="*/ 36 h 68"/>
                  <a:gd name="T28" fmla="*/ 25 w 40"/>
                  <a:gd name="T29" fmla="*/ 28 h 68"/>
                  <a:gd name="T30" fmla="*/ 29 w 40"/>
                  <a:gd name="T31" fmla="*/ 21 h 68"/>
                  <a:gd name="T32" fmla="*/ 33 w 40"/>
                  <a:gd name="T33" fmla="*/ 10 h 68"/>
                  <a:gd name="T34" fmla="*/ 40 w 40"/>
                  <a:gd name="T35" fmla="*/ 3 h 68"/>
                  <a:gd name="T36" fmla="*/ 33 w 40"/>
                  <a:gd name="T37" fmla="*/ 0 h 6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40"/>
                  <a:gd name="T58" fmla="*/ 0 h 68"/>
                  <a:gd name="T59" fmla="*/ 40 w 40"/>
                  <a:gd name="T60" fmla="*/ 68 h 68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40" h="68">
                    <a:moveTo>
                      <a:pt x="33" y="0"/>
                    </a:moveTo>
                    <a:lnTo>
                      <a:pt x="29" y="7"/>
                    </a:lnTo>
                    <a:lnTo>
                      <a:pt x="22" y="18"/>
                    </a:lnTo>
                    <a:lnTo>
                      <a:pt x="18" y="25"/>
                    </a:lnTo>
                    <a:lnTo>
                      <a:pt x="15" y="32"/>
                    </a:lnTo>
                    <a:lnTo>
                      <a:pt x="11" y="39"/>
                    </a:lnTo>
                    <a:lnTo>
                      <a:pt x="7" y="50"/>
                    </a:lnTo>
                    <a:lnTo>
                      <a:pt x="4" y="57"/>
                    </a:lnTo>
                    <a:lnTo>
                      <a:pt x="0" y="64"/>
                    </a:lnTo>
                    <a:lnTo>
                      <a:pt x="11" y="68"/>
                    </a:lnTo>
                    <a:lnTo>
                      <a:pt x="11" y="61"/>
                    </a:lnTo>
                    <a:lnTo>
                      <a:pt x="15" y="54"/>
                    </a:lnTo>
                    <a:lnTo>
                      <a:pt x="18" y="43"/>
                    </a:lnTo>
                    <a:lnTo>
                      <a:pt x="22" y="36"/>
                    </a:lnTo>
                    <a:lnTo>
                      <a:pt x="25" y="28"/>
                    </a:lnTo>
                    <a:lnTo>
                      <a:pt x="29" y="21"/>
                    </a:lnTo>
                    <a:lnTo>
                      <a:pt x="33" y="10"/>
                    </a:lnTo>
                    <a:lnTo>
                      <a:pt x="40" y="3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25" name="Freeform 360"/>
              <p:cNvSpPr>
                <a:spLocks/>
              </p:cNvSpPr>
              <p:nvPr/>
            </p:nvSpPr>
            <p:spPr bwMode="auto">
              <a:xfrm>
                <a:off x="2584" y="2104"/>
                <a:ext cx="22" cy="54"/>
              </a:xfrm>
              <a:custGeom>
                <a:avLst/>
                <a:gdLst>
                  <a:gd name="T0" fmla="*/ 4 w 22"/>
                  <a:gd name="T1" fmla="*/ 0 h 54"/>
                  <a:gd name="T2" fmla="*/ 0 w 22"/>
                  <a:gd name="T3" fmla="*/ 4 h 54"/>
                  <a:gd name="T4" fmla="*/ 4 w 22"/>
                  <a:gd name="T5" fmla="*/ 11 h 54"/>
                  <a:gd name="T6" fmla="*/ 8 w 22"/>
                  <a:gd name="T7" fmla="*/ 15 h 54"/>
                  <a:gd name="T8" fmla="*/ 8 w 22"/>
                  <a:gd name="T9" fmla="*/ 22 h 54"/>
                  <a:gd name="T10" fmla="*/ 11 w 22"/>
                  <a:gd name="T11" fmla="*/ 29 h 54"/>
                  <a:gd name="T12" fmla="*/ 11 w 22"/>
                  <a:gd name="T13" fmla="*/ 47 h 54"/>
                  <a:gd name="T14" fmla="*/ 8 w 22"/>
                  <a:gd name="T15" fmla="*/ 51 h 54"/>
                  <a:gd name="T16" fmla="*/ 15 w 22"/>
                  <a:gd name="T17" fmla="*/ 54 h 54"/>
                  <a:gd name="T18" fmla="*/ 18 w 22"/>
                  <a:gd name="T19" fmla="*/ 47 h 54"/>
                  <a:gd name="T20" fmla="*/ 22 w 22"/>
                  <a:gd name="T21" fmla="*/ 40 h 54"/>
                  <a:gd name="T22" fmla="*/ 18 w 22"/>
                  <a:gd name="T23" fmla="*/ 33 h 54"/>
                  <a:gd name="T24" fmla="*/ 18 w 22"/>
                  <a:gd name="T25" fmla="*/ 25 h 54"/>
                  <a:gd name="T26" fmla="*/ 15 w 22"/>
                  <a:gd name="T27" fmla="*/ 22 h 54"/>
                  <a:gd name="T28" fmla="*/ 11 w 22"/>
                  <a:gd name="T29" fmla="*/ 15 h 54"/>
                  <a:gd name="T30" fmla="*/ 11 w 22"/>
                  <a:gd name="T31" fmla="*/ 7 h 54"/>
                  <a:gd name="T32" fmla="*/ 8 w 22"/>
                  <a:gd name="T33" fmla="*/ 4 h 54"/>
                  <a:gd name="T34" fmla="*/ 8 w 22"/>
                  <a:gd name="T35" fmla="*/ 7 h 54"/>
                  <a:gd name="T36" fmla="*/ 4 w 22"/>
                  <a:gd name="T37" fmla="*/ 0 h 54"/>
                  <a:gd name="T38" fmla="*/ 0 w 22"/>
                  <a:gd name="T39" fmla="*/ 0 h 54"/>
                  <a:gd name="T40" fmla="*/ 0 w 22"/>
                  <a:gd name="T41" fmla="*/ 4 h 54"/>
                  <a:gd name="T42" fmla="*/ 4 w 22"/>
                  <a:gd name="T43" fmla="*/ 0 h 5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2"/>
                  <a:gd name="T67" fmla="*/ 0 h 54"/>
                  <a:gd name="T68" fmla="*/ 22 w 22"/>
                  <a:gd name="T69" fmla="*/ 54 h 5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2" h="54">
                    <a:moveTo>
                      <a:pt x="4" y="0"/>
                    </a:moveTo>
                    <a:lnTo>
                      <a:pt x="0" y="4"/>
                    </a:lnTo>
                    <a:lnTo>
                      <a:pt x="4" y="11"/>
                    </a:lnTo>
                    <a:lnTo>
                      <a:pt x="8" y="15"/>
                    </a:lnTo>
                    <a:lnTo>
                      <a:pt x="8" y="22"/>
                    </a:lnTo>
                    <a:lnTo>
                      <a:pt x="11" y="29"/>
                    </a:lnTo>
                    <a:lnTo>
                      <a:pt x="11" y="47"/>
                    </a:lnTo>
                    <a:lnTo>
                      <a:pt x="8" y="51"/>
                    </a:lnTo>
                    <a:lnTo>
                      <a:pt x="15" y="54"/>
                    </a:lnTo>
                    <a:lnTo>
                      <a:pt x="18" y="47"/>
                    </a:lnTo>
                    <a:lnTo>
                      <a:pt x="22" y="40"/>
                    </a:lnTo>
                    <a:lnTo>
                      <a:pt x="18" y="33"/>
                    </a:lnTo>
                    <a:lnTo>
                      <a:pt x="18" y="25"/>
                    </a:lnTo>
                    <a:lnTo>
                      <a:pt x="15" y="22"/>
                    </a:lnTo>
                    <a:lnTo>
                      <a:pt x="11" y="15"/>
                    </a:lnTo>
                    <a:lnTo>
                      <a:pt x="11" y="7"/>
                    </a:lnTo>
                    <a:lnTo>
                      <a:pt x="8" y="4"/>
                    </a:lnTo>
                    <a:lnTo>
                      <a:pt x="8" y="7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26" name="Freeform 361"/>
              <p:cNvSpPr>
                <a:spLocks/>
              </p:cNvSpPr>
              <p:nvPr/>
            </p:nvSpPr>
            <p:spPr bwMode="auto">
              <a:xfrm>
                <a:off x="2588" y="2101"/>
                <a:ext cx="7" cy="10"/>
              </a:xfrm>
              <a:custGeom>
                <a:avLst/>
                <a:gdLst>
                  <a:gd name="T0" fmla="*/ 7 w 7"/>
                  <a:gd name="T1" fmla="*/ 0 h 10"/>
                  <a:gd name="T2" fmla="*/ 0 w 7"/>
                  <a:gd name="T3" fmla="*/ 3 h 10"/>
                  <a:gd name="T4" fmla="*/ 4 w 7"/>
                  <a:gd name="T5" fmla="*/ 10 h 10"/>
                  <a:gd name="T6" fmla="*/ 7 w 7"/>
                  <a:gd name="T7" fmla="*/ 7 h 10"/>
                  <a:gd name="T8" fmla="*/ 4 w 7"/>
                  <a:gd name="T9" fmla="*/ 7 h 10"/>
                  <a:gd name="T10" fmla="*/ 7 w 7"/>
                  <a:gd name="T11" fmla="*/ 0 h 1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"/>
                  <a:gd name="T19" fmla="*/ 0 h 10"/>
                  <a:gd name="T20" fmla="*/ 7 w 7"/>
                  <a:gd name="T21" fmla="*/ 10 h 1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" h="10">
                    <a:moveTo>
                      <a:pt x="7" y="0"/>
                    </a:moveTo>
                    <a:lnTo>
                      <a:pt x="0" y="3"/>
                    </a:lnTo>
                    <a:lnTo>
                      <a:pt x="4" y="10"/>
                    </a:lnTo>
                    <a:lnTo>
                      <a:pt x="7" y="7"/>
                    </a:lnTo>
                    <a:lnTo>
                      <a:pt x="4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27" name="Freeform 362"/>
              <p:cNvSpPr>
                <a:spLocks/>
              </p:cNvSpPr>
              <p:nvPr/>
            </p:nvSpPr>
            <p:spPr bwMode="auto">
              <a:xfrm>
                <a:off x="2592" y="2101"/>
                <a:ext cx="100" cy="82"/>
              </a:xfrm>
              <a:custGeom>
                <a:avLst/>
                <a:gdLst>
                  <a:gd name="T0" fmla="*/ 97 w 100"/>
                  <a:gd name="T1" fmla="*/ 75 h 82"/>
                  <a:gd name="T2" fmla="*/ 100 w 100"/>
                  <a:gd name="T3" fmla="*/ 75 h 82"/>
                  <a:gd name="T4" fmla="*/ 93 w 100"/>
                  <a:gd name="T5" fmla="*/ 72 h 82"/>
                  <a:gd name="T6" fmla="*/ 86 w 100"/>
                  <a:gd name="T7" fmla="*/ 68 h 82"/>
                  <a:gd name="T8" fmla="*/ 82 w 100"/>
                  <a:gd name="T9" fmla="*/ 64 h 82"/>
                  <a:gd name="T10" fmla="*/ 75 w 100"/>
                  <a:gd name="T11" fmla="*/ 61 h 82"/>
                  <a:gd name="T12" fmla="*/ 72 w 100"/>
                  <a:gd name="T13" fmla="*/ 54 h 82"/>
                  <a:gd name="T14" fmla="*/ 64 w 100"/>
                  <a:gd name="T15" fmla="*/ 50 h 82"/>
                  <a:gd name="T16" fmla="*/ 57 w 100"/>
                  <a:gd name="T17" fmla="*/ 46 h 82"/>
                  <a:gd name="T18" fmla="*/ 54 w 100"/>
                  <a:gd name="T19" fmla="*/ 39 h 82"/>
                  <a:gd name="T20" fmla="*/ 46 w 100"/>
                  <a:gd name="T21" fmla="*/ 36 h 82"/>
                  <a:gd name="T22" fmla="*/ 25 w 100"/>
                  <a:gd name="T23" fmla="*/ 14 h 82"/>
                  <a:gd name="T24" fmla="*/ 18 w 100"/>
                  <a:gd name="T25" fmla="*/ 10 h 82"/>
                  <a:gd name="T26" fmla="*/ 10 w 100"/>
                  <a:gd name="T27" fmla="*/ 7 h 82"/>
                  <a:gd name="T28" fmla="*/ 3 w 100"/>
                  <a:gd name="T29" fmla="*/ 0 h 82"/>
                  <a:gd name="T30" fmla="*/ 0 w 100"/>
                  <a:gd name="T31" fmla="*/ 7 h 82"/>
                  <a:gd name="T32" fmla="*/ 7 w 100"/>
                  <a:gd name="T33" fmla="*/ 10 h 82"/>
                  <a:gd name="T34" fmla="*/ 14 w 100"/>
                  <a:gd name="T35" fmla="*/ 14 h 82"/>
                  <a:gd name="T36" fmla="*/ 18 w 100"/>
                  <a:gd name="T37" fmla="*/ 21 h 82"/>
                  <a:gd name="T38" fmla="*/ 25 w 100"/>
                  <a:gd name="T39" fmla="*/ 25 h 82"/>
                  <a:gd name="T40" fmla="*/ 32 w 100"/>
                  <a:gd name="T41" fmla="*/ 28 h 82"/>
                  <a:gd name="T42" fmla="*/ 36 w 100"/>
                  <a:gd name="T43" fmla="*/ 36 h 82"/>
                  <a:gd name="T44" fmla="*/ 43 w 100"/>
                  <a:gd name="T45" fmla="*/ 39 h 82"/>
                  <a:gd name="T46" fmla="*/ 72 w 100"/>
                  <a:gd name="T47" fmla="*/ 68 h 82"/>
                  <a:gd name="T48" fmla="*/ 79 w 100"/>
                  <a:gd name="T49" fmla="*/ 72 h 82"/>
                  <a:gd name="T50" fmla="*/ 82 w 100"/>
                  <a:gd name="T51" fmla="*/ 75 h 82"/>
                  <a:gd name="T52" fmla="*/ 90 w 100"/>
                  <a:gd name="T53" fmla="*/ 79 h 82"/>
                  <a:gd name="T54" fmla="*/ 97 w 100"/>
                  <a:gd name="T55" fmla="*/ 82 h 82"/>
                  <a:gd name="T56" fmla="*/ 100 w 100"/>
                  <a:gd name="T57" fmla="*/ 82 h 82"/>
                  <a:gd name="T58" fmla="*/ 97 w 100"/>
                  <a:gd name="T59" fmla="*/ 82 h 82"/>
                  <a:gd name="T60" fmla="*/ 100 w 100"/>
                  <a:gd name="T61" fmla="*/ 82 h 82"/>
                  <a:gd name="T62" fmla="*/ 97 w 100"/>
                  <a:gd name="T63" fmla="*/ 75 h 82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00"/>
                  <a:gd name="T97" fmla="*/ 0 h 82"/>
                  <a:gd name="T98" fmla="*/ 100 w 100"/>
                  <a:gd name="T99" fmla="*/ 82 h 82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00" h="82">
                    <a:moveTo>
                      <a:pt x="97" y="75"/>
                    </a:moveTo>
                    <a:lnTo>
                      <a:pt x="100" y="75"/>
                    </a:lnTo>
                    <a:lnTo>
                      <a:pt x="93" y="72"/>
                    </a:lnTo>
                    <a:lnTo>
                      <a:pt x="86" y="68"/>
                    </a:lnTo>
                    <a:lnTo>
                      <a:pt x="82" y="64"/>
                    </a:lnTo>
                    <a:lnTo>
                      <a:pt x="75" y="61"/>
                    </a:lnTo>
                    <a:lnTo>
                      <a:pt x="72" y="54"/>
                    </a:lnTo>
                    <a:lnTo>
                      <a:pt x="64" y="50"/>
                    </a:lnTo>
                    <a:lnTo>
                      <a:pt x="57" y="46"/>
                    </a:lnTo>
                    <a:lnTo>
                      <a:pt x="54" y="39"/>
                    </a:lnTo>
                    <a:lnTo>
                      <a:pt x="46" y="36"/>
                    </a:lnTo>
                    <a:lnTo>
                      <a:pt x="25" y="14"/>
                    </a:lnTo>
                    <a:lnTo>
                      <a:pt x="18" y="10"/>
                    </a:lnTo>
                    <a:lnTo>
                      <a:pt x="10" y="7"/>
                    </a:lnTo>
                    <a:lnTo>
                      <a:pt x="3" y="0"/>
                    </a:lnTo>
                    <a:lnTo>
                      <a:pt x="0" y="7"/>
                    </a:lnTo>
                    <a:lnTo>
                      <a:pt x="7" y="10"/>
                    </a:lnTo>
                    <a:lnTo>
                      <a:pt x="14" y="14"/>
                    </a:lnTo>
                    <a:lnTo>
                      <a:pt x="18" y="21"/>
                    </a:lnTo>
                    <a:lnTo>
                      <a:pt x="25" y="25"/>
                    </a:lnTo>
                    <a:lnTo>
                      <a:pt x="32" y="28"/>
                    </a:lnTo>
                    <a:lnTo>
                      <a:pt x="36" y="36"/>
                    </a:lnTo>
                    <a:lnTo>
                      <a:pt x="43" y="39"/>
                    </a:lnTo>
                    <a:lnTo>
                      <a:pt x="72" y="68"/>
                    </a:lnTo>
                    <a:lnTo>
                      <a:pt x="79" y="72"/>
                    </a:lnTo>
                    <a:lnTo>
                      <a:pt x="82" y="75"/>
                    </a:lnTo>
                    <a:lnTo>
                      <a:pt x="90" y="79"/>
                    </a:lnTo>
                    <a:lnTo>
                      <a:pt x="97" y="82"/>
                    </a:lnTo>
                    <a:lnTo>
                      <a:pt x="100" y="82"/>
                    </a:lnTo>
                    <a:lnTo>
                      <a:pt x="97" y="82"/>
                    </a:lnTo>
                    <a:lnTo>
                      <a:pt x="100" y="82"/>
                    </a:lnTo>
                    <a:lnTo>
                      <a:pt x="97" y="7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28" name="Freeform 363"/>
              <p:cNvSpPr>
                <a:spLocks/>
              </p:cNvSpPr>
              <p:nvPr/>
            </p:nvSpPr>
            <p:spPr bwMode="auto">
              <a:xfrm>
                <a:off x="2689" y="2173"/>
                <a:ext cx="11" cy="10"/>
              </a:xfrm>
              <a:custGeom>
                <a:avLst/>
                <a:gdLst>
                  <a:gd name="T0" fmla="*/ 3 w 11"/>
                  <a:gd name="T1" fmla="*/ 7 h 10"/>
                  <a:gd name="T2" fmla="*/ 3 w 11"/>
                  <a:gd name="T3" fmla="*/ 0 h 10"/>
                  <a:gd name="T4" fmla="*/ 0 w 11"/>
                  <a:gd name="T5" fmla="*/ 3 h 10"/>
                  <a:gd name="T6" fmla="*/ 3 w 11"/>
                  <a:gd name="T7" fmla="*/ 10 h 10"/>
                  <a:gd name="T8" fmla="*/ 7 w 11"/>
                  <a:gd name="T9" fmla="*/ 7 h 10"/>
                  <a:gd name="T10" fmla="*/ 7 w 11"/>
                  <a:gd name="T11" fmla="*/ 0 h 10"/>
                  <a:gd name="T12" fmla="*/ 7 w 11"/>
                  <a:gd name="T13" fmla="*/ 7 h 10"/>
                  <a:gd name="T14" fmla="*/ 11 w 11"/>
                  <a:gd name="T15" fmla="*/ 3 h 10"/>
                  <a:gd name="T16" fmla="*/ 7 w 11"/>
                  <a:gd name="T17" fmla="*/ 0 h 10"/>
                  <a:gd name="T18" fmla="*/ 3 w 11"/>
                  <a:gd name="T19" fmla="*/ 7 h 1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1"/>
                  <a:gd name="T31" fmla="*/ 0 h 10"/>
                  <a:gd name="T32" fmla="*/ 11 w 11"/>
                  <a:gd name="T33" fmla="*/ 10 h 10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1" h="10">
                    <a:moveTo>
                      <a:pt x="3" y="7"/>
                    </a:moveTo>
                    <a:lnTo>
                      <a:pt x="3" y="0"/>
                    </a:lnTo>
                    <a:lnTo>
                      <a:pt x="0" y="3"/>
                    </a:lnTo>
                    <a:lnTo>
                      <a:pt x="3" y="10"/>
                    </a:lnTo>
                    <a:lnTo>
                      <a:pt x="7" y="7"/>
                    </a:lnTo>
                    <a:lnTo>
                      <a:pt x="7" y="0"/>
                    </a:lnTo>
                    <a:lnTo>
                      <a:pt x="7" y="7"/>
                    </a:lnTo>
                    <a:lnTo>
                      <a:pt x="11" y="3"/>
                    </a:lnTo>
                    <a:lnTo>
                      <a:pt x="7" y="0"/>
                    </a:lnTo>
                    <a:lnTo>
                      <a:pt x="3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29" name="Freeform 364"/>
              <p:cNvSpPr>
                <a:spLocks/>
              </p:cNvSpPr>
              <p:nvPr/>
            </p:nvSpPr>
            <p:spPr bwMode="auto">
              <a:xfrm>
                <a:off x="2595" y="2090"/>
                <a:ext cx="101" cy="90"/>
              </a:xfrm>
              <a:custGeom>
                <a:avLst/>
                <a:gdLst>
                  <a:gd name="T0" fmla="*/ 0 w 101"/>
                  <a:gd name="T1" fmla="*/ 3 h 90"/>
                  <a:gd name="T2" fmla="*/ 0 w 101"/>
                  <a:gd name="T3" fmla="*/ 7 h 90"/>
                  <a:gd name="T4" fmla="*/ 11 w 101"/>
                  <a:gd name="T5" fmla="*/ 11 h 90"/>
                  <a:gd name="T6" fmla="*/ 15 w 101"/>
                  <a:gd name="T7" fmla="*/ 14 h 90"/>
                  <a:gd name="T8" fmla="*/ 22 w 101"/>
                  <a:gd name="T9" fmla="*/ 18 h 90"/>
                  <a:gd name="T10" fmla="*/ 29 w 101"/>
                  <a:gd name="T11" fmla="*/ 25 h 90"/>
                  <a:gd name="T12" fmla="*/ 36 w 101"/>
                  <a:gd name="T13" fmla="*/ 29 h 90"/>
                  <a:gd name="T14" fmla="*/ 47 w 101"/>
                  <a:gd name="T15" fmla="*/ 39 h 90"/>
                  <a:gd name="T16" fmla="*/ 54 w 101"/>
                  <a:gd name="T17" fmla="*/ 43 h 90"/>
                  <a:gd name="T18" fmla="*/ 58 w 101"/>
                  <a:gd name="T19" fmla="*/ 50 h 90"/>
                  <a:gd name="T20" fmla="*/ 69 w 101"/>
                  <a:gd name="T21" fmla="*/ 61 h 90"/>
                  <a:gd name="T22" fmla="*/ 76 w 101"/>
                  <a:gd name="T23" fmla="*/ 65 h 90"/>
                  <a:gd name="T24" fmla="*/ 79 w 101"/>
                  <a:gd name="T25" fmla="*/ 72 h 90"/>
                  <a:gd name="T26" fmla="*/ 87 w 101"/>
                  <a:gd name="T27" fmla="*/ 79 h 90"/>
                  <a:gd name="T28" fmla="*/ 94 w 101"/>
                  <a:gd name="T29" fmla="*/ 83 h 90"/>
                  <a:gd name="T30" fmla="*/ 97 w 101"/>
                  <a:gd name="T31" fmla="*/ 90 h 90"/>
                  <a:gd name="T32" fmla="*/ 101 w 101"/>
                  <a:gd name="T33" fmla="*/ 83 h 90"/>
                  <a:gd name="T34" fmla="*/ 51 w 101"/>
                  <a:gd name="T35" fmla="*/ 32 h 90"/>
                  <a:gd name="T36" fmla="*/ 43 w 101"/>
                  <a:gd name="T37" fmla="*/ 29 h 90"/>
                  <a:gd name="T38" fmla="*/ 40 w 101"/>
                  <a:gd name="T39" fmla="*/ 21 h 90"/>
                  <a:gd name="T40" fmla="*/ 33 w 101"/>
                  <a:gd name="T41" fmla="*/ 18 h 90"/>
                  <a:gd name="T42" fmla="*/ 25 w 101"/>
                  <a:gd name="T43" fmla="*/ 14 h 90"/>
                  <a:gd name="T44" fmla="*/ 15 w 101"/>
                  <a:gd name="T45" fmla="*/ 3 h 90"/>
                  <a:gd name="T46" fmla="*/ 4 w 101"/>
                  <a:gd name="T47" fmla="*/ 0 h 90"/>
                  <a:gd name="T48" fmla="*/ 7 w 101"/>
                  <a:gd name="T49" fmla="*/ 3 h 90"/>
                  <a:gd name="T50" fmla="*/ 0 w 101"/>
                  <a:gd name="T51" fmla="*/ 3 h 90"/>
                  <a:gd name="T52" fmla="*/ 0 w 101"/>
                  <a:gd name="T53" fmla="*/ 7 h 90"/>
                  <a:gd name="T54" fmla="*/ 0 w 101"/>
                  <a:gd name="T55" fmla="*/ 3 h 90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101"/>
                  <a:gd name="T85" fmla="*/ 0 h 90"/>
                  <a:gd name="T86" fmla="*/ 101 w 101"/>
                  <a:gd name="T87" fmla="*/ 90 h 90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101" h="90">
                    <a:moveTo>
                      <a:pt x="0" y="3"/>
                    </a:moveTo>
                    <a:lnTo>
                      <a:pt x="0" y="7"/>
                    </a:lnTo>
                    <a:lnTo>
                      <a:pt x="11" y="11"/>
                    </a:lnTo>
                    <a:lnTo>
                      <a:pt x="15" y="14"/>
                    </a:lnTo>
                    <a:lnTo>
                      <a:pt x="22" y="18"/>
                    </a:lnTo>
                    <a:lnTo>
                      <a:pt x="29" y="25"/>
                    </a:lnTo>
                    <a:lnTo>
                      <a:pt x="36" y="29"/>
                    </a:lnTo>
                    <a:lnTo>
                      <a:pt x="47" y="39"/>
                    </a:lnTo>
                    <a:lnTo>
                      <a:pt x="54" y="43"/>
                    </a:lnTo>
                    <a:lnTo>
                      <a:pt x="58" y="50"/>
                    </a:lnTo>
                    <a:lnTo>
                      <a:pt x="69" y="61"/>
                    </a:lnTo>
                    <a:lnTo>
                      <a:pt x="76" y="65"/>
                    </a:lnTo>
                    <a:lnTo>
                      <a:pt x="79" y="72"/>
                    </a:lnTo>
                    <a:lnTo>
                      <a:pt x="87" y="79"/>
                    </a:lnTo>
                    <a:lnTo>
                      <a:pt x="94" y="83"/>
                    </a:lnTo>
                    <a:lnTo>
                      <a:pt x="97" y="90"/>
                    </a:lnTo>
                    <a:lnTo>
                      <a:pt x="101" y="83"/>
                    </a:lnTo>
                    <a:lnTo>
                      <a:pt x="51" y="32"/>
                    </a:lnTo>
                    <a:lnTo>
                      <a:pt x="43" y="29"/>
                    </a:lnTo>
                    <a:lnTo>
                      <a:pt x="40" y="21"/>
                    </a:lnTo>
                    <a:lnTo>
                      <a:pt x="33" y="18"/>
                    </a:lnTo>
                    <a:lnTo>
                      <a:pt x="25" y="14"/>
                    </a:lnTo>
                    <a:lnTo>
                      <a:pt x="15" y="3"/>
                    </a:lnTo>
                    <a:lnTo>
                      <a:pt x="4" y="0"/>
                    </a:lnTo>
                    <a:lnTo>
                      <a:pt x="7" y="3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30" name="Freeform 365"/>
              <p:cNvSpPr>
                <a:spLocks/>
              </p:cNvSpPr>
              <p:nvPr/>
            </p:nvSpPr>
            <p:spPr bwMode="auto">
              <a:xfrm>
                <a:off x="2595" y="1978"/>
                <a:ext cx="65" cy="115"/>
              </a:xfrm>
              <a:custGeom>
                <a:avLst/>
                <a:gdLst>
                  <a:gd name="T0" fmla="*/ 65 w 65"/>
                  <a:gd name="T1" fmla="*/ 18 h 115"/>
                  <a:gd name="T2" fmla="*/ 58 w 65"/>
                  <a:gd name="T3" fmla="*/ 18 h 115"/>
                  <a:gd name="T4" fmla="*/ 54 w 65"/>
                  <a:gd name="T5" fmla="*/ 33 h 115"/>
                  <a:gd name="T6" fmla="*/ 51 w 65"/>
                  <a:gd name="T7" fmla="*/ 43 h 115"/>
                  <a:gd name="T8" fmla="*/ 43 w 65"/>
                  <a:gd name="T9" fmla="*/ 58 h 115"/>
                  <a:gd name="T10" fmla="*/ 22 w 65"/>
                  <a:gd name="T11" fmla="*/ 79 h 115"/>
                  <a:gd name="T12" fmla="*/ 15 w 65"/>
                  <a:gd name="T13" fmla="*/ 90 h 115"/>
                  <a:gd name="T14" fmla="*/ 4 w 65"/>
                  <a:gd name="T15" fmla="*/ 101 h 115"/>
                  <a:gd name="T16" fmla="*/ 0 w 65"/>
                  <a:gd name="T17" fmla="*/ 115 h 115"/>
                  <a:gd name="T18" fmla="*/ 7 w 65"/>
                  <a:gd name="T19" fmla="*/ 115 h 115"/>
                  <a:gd name="T20" fmla="*/ 15 w 65"/>
                  <a:gd name="T21" fmla="*/ 105 h 115"/>
                  <a:gd name="T22" fmla="*/ 18 w 65"/>
                  <a:gd name="T23" fmla="*/ 94 h 115"/>
                  <a:gd name="T24" fmla="*/ 40 w 65"/>
                  <a:gd name="T25" fmla="*/ 72 h 115"/>
                  <a:gd name="T26" fmla="*/ 47 w 65"/>
                  <a:gd name="T27" fmla="*/ 61 h 115"/>
                  <a:gd name="T28" fmla="*/ 58 w 65"/>
                  <a:gd name="T29" fmla="*/ 51 h 115"/>
                  <a:gd name="T30" fmla="*/ 61 w 65"/>
                  <a:gd name="T31" fmla="*/ 36 h 115"/>
                  <a:gd name="T32" fmla="*/ 65 w 65"/>
                  <a:gd name="T33" fmla="*/ 18 h 115"/>
                  <a:gd name="T34" fmla="*/ 58 w 65"/>
                  <a:gd name="T35" fmla="*/ 22 h 115"/>
                  <a:gd name="T36" fmla="*/ 65 w 65"/>
                  <a:gd name="T37" fmla="*/ 18 h 115"/>
                  <a:gd name="T38" fmla="*/ 58 w 65"/>
                  <a:gd name="T39" fmla="*/ 0 h 115"/>
                  <a:gd name="T40" fmla="*/ 58 w 65"/>
                  <a:gd name="T41" fmla="*/ 18 h 115"/>
                  <a:gd name="T42" fmla="*/ 65 w 65"/>
                  <a:gd name="T43" fmla="*/ 18 h 115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65"/>
                  <a:gd name="T67" fmla="*/ 0 h 115"/>
                  <a:gd name="T68" fmla="*/ 65 w 65"/>
                  <a:gd name="T69" fmla="*/ 115 h 115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65" h="115">
                    <a:moveTo>
                      <a:pt x="65" y="18"/>
                    </a:moveTo>
                    <a:lnTo>
                      <a:pt x="58" y="18"/>
                    </a:lnTo>
                    <a:lnTo>
                      <a:pt x="54" y="33"/>
                    </a:lnTo>
                    <a:lnTo>
                      <a:pt x="51" y="43"/>
                    </a:lnTo>
                    <a:lnTo>
                      <a:pt x="43" y="58"/>
                    </a:lnTo>
                    <a:lnTo>
                      <a:pt x="22" y="79"/>
                    </a:lnTo>
                    <a:lnTo>
                      <a:pt x="15" y="90"/>
                    </a:lnTo>
                    <a:lnTo>
                      <a:pt x="4" y="101"/>
                    </a:lnTo>
                    <a:lnTo>
                      <a:pt x="0" y="115"/>
                    </a:lnTo>
                    <a:lnTo>
                      <a:pt x="7" y="115"/>
                    </a:lnTo>
                    <a:lnTo>
                      <a:pt x="15" y="105"/>
                    </a:lnTo>
                    <a:lnTo>
                      <a:pt x="18" y="94"/>
                    </a:lnTo>
                    <a:lnTo>
                      <a:pt x="40" y="72"/>
                    </a:lnTo>
                    <a:lnTo>
                      <a:pt x="47" y="61"/>
                    </a:lnTo>
                    <a:lnTo>
                      <a:pt x="58" y="51"/>
                    </a:lnTo>
                    <a:lnTo>
                      <a:pt x="61" y="36"/>
                    </a:lnTo>
                    <a:lnTo>
                      <a:pt x="65" y="18"/>
                    </a:lnTo>
                    <a:lnTo>
                      <a:pt x="58" y="22"/>
                    </a:lnTo>
                    <a:lnTo>
                      <a:pt x="65" y="18"/>
                    </a:lnTo>
                    <a:lnTo>
                      <a:pt x="58" y="0"/>
                    </a:lnTo>
                    <a:lnTo>
                      <a:pt x="58" y="18"/>
                    </a:lnTo>
                    <a:lnTo>
                      <a:pt x="65" y="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31" name="Freeform 366"/>
              <p:cNvSpPr>
                <a:spLocks/>
              </p:cNvSpPr>
              <p:nvPr/>
            </p:nvSpPr>
            <p:spPr bwMode="auto">
              <a:xfrm>
                <a:off x="2653" y="1996"/>
                <a:ext cx="86" cy="58"/>
              </a:xfrm>
              <a:custGeom>
                <a:avLst/>
                <a:gdLst>
                  <a:gd name="T0" fmla="*/ 86 w 86"/>
                  <a:gd name="T1" fmla="*/ 51 h 58"/>
                  <a:gd name="T2" fmla="*/ 72 w 86"/>
                  <a:gd name="T3" fmla="*/ 51 h 58"/>
                  <a:gd name="T4" fmla="*/ 57 w 86"/>
                  <a:gd name="T5" fmla="*/ 47 h 58"/>
                  <a:gd name="T6" fmla="*/ 47 w 86"/>
                  <a:gd name="T7" fmla="*/ 43 h 58"/>
                  <a:gd name="T8" fmla="*/ 36 w 86"/>
                  <a:gd name="T9" fmla="*/ 36 h 58"/>
                  <a:gd name="T10" fmla="*/ 29 w 86"/>
                  <a:gd name="T11" fmla="*/ 29 h 58"/>
                  <a:gd name="T12" fmla="*/ 18 w 86"/>
                  <a:gd name="T13" fmla="*/ 22 h 58"/>
                  <a:gd name="T14" fmla="*/ 14 w 86"/>
                  <a:gd name="T15" fmla="*/ 11 h 58"/>
                  <a:gd name="T16" fmla="*/ 7 w 86"/>
                  <a:gd name="T17" fmla="*/ 0 h 58"/>
                  <a:gd name="T18" fmla="*/ 0 w 86"/>
                  <a:gd name="T19" fmla="*/ 4 h 58"/>
                  <a:gd name="T20" fmla="*/ 7 w 86"/>
                  <a:gd name="T21" fmla="*/ 15 h 58"/>
                  <a:gd name="T22" fmla="*/ 14 w 86"/>
                  <a:gd name="T23" fmla="*/ 25 h 58"/>
                  <a:gd name="T24" fmla="*/ 21 w 86"/>
                  <a:gd name="T25" fmla="*/ 36 h 58"/>
                  <a:gd name="T26" fmla="*/ 32 w 86"/>
                  <a:gd name="T27" fmla="*/ 43 h 58"/>
                  <a:gd name="T28" fmla="*/ 43 w 86"/>
                  <a:gd name="T29" fmla="*/ 51 h 58"/>
                  <a:gd name="T30" fmla="*/ 57 w 86"/>
                  <a:gd name="T31" fmla="*/ 54 h 58"/>
                  <a:gd name="T32" fmla="*/ 72 w 86"/>
                  <a:gd name="T33" fmla="*/ 58 h 58"/>
                  <a:gd name="T34" fmla="*/ 83 w 86"/>
                  <a:gd name="T35" fmla="*/ 58 h 58"/>
                  <a:gd name="T36" fmla="*/ 79 w 86"/>
                  <a:gd name="T37" fmla="*/ 58 h 58"/>
                  <a:gd name="T38" fmla="*/ 86 w 86"/>
                  <a:gd name="T39" fmla="*/ 51 h 58"/>
                  <a:gd name="T40" fmla="*/ 83 w 86"/>
                  <a:gd name="T41" fmla="*/ 51 h 58"/>
                  <a:gd name="T42" fmla="*/ 86 w 86"/>
                  <a:gd name="T43" fmla="*/ 51 h 5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86"/>
                  <a:gd name="T67" fmla="*/ 0 h 58"/>
                  <a:gd name="T68" fmla="*/ 86 w 86"/>
                  <a:gd name="T69" fmla="*/ 58 h 5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86" h="58">
                    <a:moveTo>
                      <a:pt x="86" y="51"/>
                    </a:moveTo>
                    <a:lnTo>
                      <a:pt x="72" y="51"/>
                    </a:lnTo>
                    <a:lnTo>
                      <a:pt x="57" y="47"/>
                    </a:lnTo>
                    <a:lnTo>
                      <a:pt x="47" y="43"/>
                    </a:lnTo>
                    <a:lnTo>
                      <a:pt x="36" y="36"/>
                    </a:lnTo>
                    <a:lnTo>
                      <a:pt x="29" y="29"/>
                    </a:lnTo>
                    <a:lnTo>
                      <a:pt x="18" y="22"/>
                    </a:lnTo>
                    <a:lnTo>
                      <a:pt x="14" y="11"/>
                    </a:lnTo>
                    <a:lnTo>
                      <a:pt x="7" y="0"/>
                    </a:lnTo>
                    <a:lnTo>
                      <a:pt x="0" y="4"/>
                    </a:lnTo>
                    <a:lnTo>
                      <a:pt x="7" y="15"/>
                    </a:lnTo>
                    <a:lnTo>
                      <a:pt x="14" y="25"/>
                    </a:lnTo>
                    <a:lnTo>
                      <a:pt x="21" y="36"/>
                    </a:lnTo>
                    <a:lnTo>
                      <a:pt x="32" y="43"/>
                    </a:lnTo>
                    <a:lnTo>
                      <a:pt x="43" y="51"/>
                    </a:lnTo>
                    <a:lnTo>
                      <a:pt x="57" y="54"/>
                    </a:lnTo>
                    <a:lnTo>
                      <a:pt x="72" y="58"/>
                    </a:lnTo>
                    <a:lnTo>
                      <a:pt x="83" y="58"/>
                    </a:lnTo>
                    <a:lnTo>
                      <a:pt x="79" y="58"/>
                    </a:lnTo>
                    <a:lnTo>
                      <a:pt x="86" y="51"/>
                    </a:lnTo>
                    <a:lnTo>
                      <a:pt x="83" y="51"/>
                    </a:lnTo>
                    <a:lnTo>
                      <a:pt x="86" y="5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32" name="Freeform 367"/>
              <p:cNvSpPr>
                <a:spLocks/>
              </p:cNvSpPr>
              <p:nvPr/>
            </p:nvSpPr>
            <p:spPr bwMode="auto">
              <a:xfrm>
                <a:off x="2800" y="2007"/>
                <a:ext cx="18" cy="22"/>
              </a:xfrm>
              <a:custGeom>
                <a:avLst/>
                <a:gdLst>
                  <a:gd name="T0" fmla="*/ 18 w 18"/>
                  <a:gd name="T1" fmla="*/ 18 h 22"/>
                  <a:gd name="T2" fmla="*/ 15 w 18"/>
                  <a:gd name="T3" fmla="*/ 22 h 22"/>
                  <a:gd name="T4" fmla="*/ 0 w 18"/>
                  <a:gd name="T5" fmla="*/ 7 h 22"/>
                  <a:gd name="T6" fmla="*/ 0 w 18"/>
                  <a:gd name="T7" fmla="*/ 4 h 22"/>
                  <a:gd name="T8" fmla="*/ 4 w 18"/>
                  <a:gd name="T9" fmla="*/ 0 h 22"/>
                  <a:gd name="T10" fmla="*/ 15 w 18"/>
                  <a:gd name="T11" fmla="*/ 11 h 22"/>
                  <a:gd name="T12" fmla="*/ 18 w 18"/>
                  <a:gd name="T13" fmla="*/ 18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8"/>
                  <a:gd name="T22" fmla="*/ 0 h 22"/>
                  <a:gd name="T23" fmla="*/ 18 w 18"/>
                  <a:gd name="T24" fmla="*/ 22 h 2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8" h="22">
                    <a:moveTo>
                      <a:pt x="18" y="18"/>
                    </a:moveTo>
                    <a:lnTo>
                      <a:pt x="15" y="22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4" y="0"/>
                    </a:lnTo>
                    <a:lnTo>
                      <a:pt x="15" y="11"/>
                    </a:lnTo>
                    <a:lnTo>
                      <a:pt x="18" y="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33" name="Freeform 368"/>
              <p:cNvSpPr>
                <a:spLocks/>
              </p:cNvSpPr>
              <p:nvPr/>
            </p:nvSpPr>
            <p:spPr bwMode="auto">
              <a:xfrm>
                <a:off x="2800" y="2018"/>
                <a:ext cx="22" cy="14"/>
              </a:xfrm>
              <a:custGeom>
                <a:avLst/>
                <a:gdLst>
                  <a:gd name="T0" fmla="*/ 0 w 22"/>
                  <a:gd name="T1" fmla="*/ 3 h 14"/>
                  <a:gd name="T2" fmla="*/ 4 w 22"/>
                  <a:gd name="T3" fmla="*/ 3 h 14"/>
                  <a:gd name="T4" fmla="*/ 15 w 22"/>
                  <a:gd name="T5" fmla="*/ 14 h 14"/>
                  <a:gd name="T6" fmla="*/ 22 w 22"/>
                  <a:gd name="T7" fmla="*/ 7 h 14"/>
                  <a:gd name="T8" fmla="*/ 15 w 22"/>
                  <a:gd name="T9" fmla="*/ 3 h 14"/>
                  <a:gd name="T10" fmla="*/ 11 w 22"/>
                  <a:gd name="T11" fmla="*/ 3 h 14"/>
                  <a:gd name="T12" fmla="*/ 8 w 22"/>
                  <a:gd name="T13" fmla="*/ 0 h 14"/>
                  <a:gd name="T14" fmla="*/ 11 w 22"/>
                  <a:gd name="T15" fmla="*/ 3 h 14"/>
                  <a:gd name="T16" fmla="*/ 0 w 22"/>
                  <a:gd name="T17" fmla="*/ 3 h 14"/>
                  <a:gd name="T18" fmla="*/ 4 w 22"/>
                  <a:gd name="T19" fmla="*/ 3 h 14"/>
                  <a:gd name="T20" fmla="*/ 0 w 22"/>
                  <a:gd name="T21" fmla="*/ 3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"/>
                  <a:gd name="T34" fmla="*/ 0 h 14"/>
                  <a:gd name="T35" fmla="*/ 22 w 22"/>
                  <a:gd name="T36" fmla="*/ 14 h 1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" h="14">
                    <a:moveTo>
                      <a:pt x="0" y="3"/>
                    </a:moveTo>
                    <a:lnTo>
                      <a:pt x="4" y="3"/>
                    </a:lnTo>
                    <a:lnTo>
                      <a:pt x="15" y="14"/>
                    </a:lnTo>
                    <a:lnTo>
                      <a:pt x="22" y="7"/>
                    </a:lnTo>
                    <a:lnTo>
                      <a:pt x="15" y="3"/>
                    </a:lnTo>
                    <a:lnTo>
                      <a:pt x="11" y="3"/>
                    </a:lnTo>
                    <a:lnTo>
                      <a:pt x="8" y="0"/>
                    </a:lnTo>
                    <a:lnTo>
                      <a:pt x="11" y="3"/>
                    </a:lnTo>
                    <a:lnTo>
                      <a:pt x="0" y="3"/>
                    </a:lnTo>
                    <a:lnTo>
                      <a:pt x="4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34" name="Freeform 369"/>
              <p:cNvSpPr>
                <a:spLocks/>
              </p:cNvSpPr>
              <p:nvPr/>
            </p:nvSpPr>
            <p:spPr bwMode="auto">
              <a:xfrm>
                <a:off x="2797" y="2003"/>
                <a:ext cx="14" cy="18"/>
              </a:xfrm>
              <a:custGeom>
                <a:avLst/>
                <a:gdLst>
                  <a:gd name="T0" fmla="*/ 11 w 14"/>
                  <a:gd name="T1" fmla="*/ 0 h 18"/>
                  <a:gd name="T2" fmla="*/ 7 w 14"/>
                  <a:gd name="T3" fmla="*/ 0 h 18"/>
                  <a:gd name="T4" fmla="*/ 0 w 14"/>
                  <a:gd name="T5" fmla="*/ 8 h 18"/>
                  <a:gd name="T6" fmla="*/ 0 w 14"/>
                  <a:gd name="T7" fmla="*/ 11 h 18"/>
                  <a:gd name="T8" fmla="*/ 3 w 14"/>
                  <a:gd name="T9" fmla="*/ 15 h 18"/>
                  <a:gd name="T10" fmla="*/ 3 w 14"/>
                  <a:gd name="T11" fmla="*/ 18 h 18"/>
                  <a:gd name="T12" fmla="*/ 14 w 14"/>
                  <a:gd name="T13" fmla="*/ 18 h 18"/>
                  <a:gd name="T14" fmla="*/ 11 w 14"/>
                  <a:gd name="T15" fmla="*/ 11 h 18"/>
                  <a:gd name="T16" fmla="*/ 7 w 14"/>
                  <a:gd name="T17" fmla="*/ 8 h 18"/>
                  <a:gd name="T18" fmla="*/ 3 w 14"/>
                  <a:gd name="T19" fmla="*/ 8 h 18"/>
                  <a:gd name="T20" fmla="*/ 11 w 14"/>
                  <a:gd name="T21" fmla="*/ 0 h 18"/>
                  <a:gd name="T22" fmla="*/ 7 w 14"/>
                  <a:gd name="T23" fmla="*/ 0 h 18"/>
                  <a:gd name="T24" fmla="*/ 11 w 14"/>
                  <a:gd name="T25" fmla="*/ 0 h 1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4"/>
                  <a:gd name="T40" fmla="*/ 0 h 18"/>
                  <a:gd name="T41" fmla="*/ 14 w 14"/>
                  <a:gd name="T42" fmla="*/ 18 h 1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4" h="18">
                    <a:moveTo>
                      <a:pt x="11" y="0"/>
                    </a:moveTo>
                    <a:lnTo>
                      <a:pt x="7" y="0"/>
                    </a:lnTo>
                    <a:lnTo>
                      <a:pt x="0" y="8"/>
                    </a:lnTo>
                    <a:lnTo>
                      <a:pt x="0" y="11"/>
                    </a:lnTo>
                    <a:lnTo>
                      <a:pt x="3" y="15"/>
                    </a:lnTo>
                    <a:lnTo>
                      <a:pt x="3" y="18"/>
                    </a:lnTo>
                    <a:lnTo>
                      <a:pt x="14" y="18"/>
                    </a:lnTo>
                    <a:lnTo>
                      <a:pt x="11" y="11"/>
                    </a:lnTo>
                    <a:lnTo>
                      <a:pt x="7" y="8"/>
                    </a:lnTo>
                    <a:lnTo>
                      <a:pt x="3" y="8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35" name="Freeform 370"/>
              <p:cNvSpPr>
                <a:spLocks/>
              </p:cNvSpPr>
              <p:nvPr/>
            </p:nvSpPr>
            <p:spPr bwMode="auto">
              <a:xfrm>
                <a:off x="2800" y="2003"/>
                <a:ext cx="22" cy="26"/>
              </a:xfrm>
              <a:custGeom>
                <a:avLst/>
                <a:gdLst>
                  <a:gd name="T0" fmla="*/ 22 w 22"/>
                  <a:gd name="T1" fmla="*/ 22 h 26"/>
                  <a:gd name="T2" fmla="*/ 18 w 22"/>
                  <a:gd name="T3" fmla="*/ 15 h 26"/>
                  <a:gd name="T4" fmla="*/ 15 w 22"/>
                  <a:gd name="T5" fmla="*/ 8 h 26"/>
                  <a:gd name="T6" fmla="*/ 8 w 22"/>
                  <a:gd name="T7" fmla="*/ 0 h 26"/>
                  <a:gd name="T8" fmla="*/ 0 w 22"/>
                  <a:gd name="T9" fmla="*/ 8 h 26"/>
                  <a:gd name="T10" fmla="*/ 8 w 22"/>
                  <a:gd name="T11" fmla="*/ 11 h 26"/>
                  <a:gd name="T12" fmla="*/ 11 w 22"/>
                  <a:gd name="T13" fmla="*/ 15 h 26"/>
                  <a:gd name="T14" fmla="*/ 11 w 22"/>
                  <a:gd name="T15" fmla="*/ 18 h 26"/>
                  <a:gd name="T16" fmla="*/ 15 w 22"/>
                  <a:gd name="T17" fmla="*/ 22 h 26"/>
                  <a:gd name="T18" fmla="*/ 15 w 22"/>
                  <a:gd name="T19" fmla="*/ 18 h 26"/>
                  <a:gd name="T20" fmla="*/ 22 w 22"/>
                  <a:gd name="T21" fmla="*/ 26 h 26"/>
                  <a:gd name="T22" fmla="*/ 22 w 22"/>
                  <a:gd name="T23" fmla="*/ 22 h 2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2"/>
                  <a:gd name="T37" fmla="*/ 0 h 26"/>
                  <a:gd name="T38" fmla="*/ 22 w 22"/>
                  <a:gd name="T39" fmla="*/ 26 h 2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2" h="26">
                    <a:moveTo>
                      <a:pt x="22" y="22"/>
                    </a:moveTo>
                    <a:lnTo>
                      <a:pt x="18" y="15"/>
                    </a:lnTo>
                    <a:lnTo>
                      <a:pt x="15" y="8"/>
                    </a:lnTo>
                    <a:lnTo>
                      <a:pt x="8" y="0"/>
                    </a:lnTo>
                    <a:lnTo>
                      <a:pt x="0" y="8"/>
                    </a:lnTo>
                    <a:lnTo>
                      <a:pt x="8" y="11"/>
                    </a:lnTo>
                    <a:lnTo>
                      <a:pt x="11" y="15"/>
                    </a:lnTo>
                    <a:lnTo>
                      <a:pt x="11" y="18"/>
                    </a:lnTo>
                    <a:lnTo>
                      <a:pt x="15" y="22"/>
                    </a:lnTo>
                    <a:lnTo>
                      <a:pt x="15" y="18"/>
                    </a:lnTo>
                    <a:lnTo>
                      <a:pt x="22" y="26"/>
                    </a:lnTo>
                    <a:lnTo>
                      <a:pt x="22" y="2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36" name="Freeform 371"/>
              <p:cNvSpPr>
                <a:spLocks/>
              </p:cNvSpPr>
              <p:nvPr/>
            </p:nvSpPr>
            <p:spPr bwMode="auto">
              <a:xfrm>
                <a:off x="2818" y="2007"/>
                <a:ext cx="11" cy="14"/>
              </a:xfrm>
              <a:custGeom>
                <a:avLst/>
                <a:gdLst>
                  <a:gd name="T0" fmla="*/ 11 w 11"/>
                  <a:gd name="T1" fmla="*/ 11 h 14"/>
                  <a:gd name="T2" fmla="*/ 11 w 11"/>
                  <a:gd name="T3" fmla="*/ 14 h 14"/>
                  <a:gd name="T4" fmla="*/ 8 w 11"/>
                  <a:gd name="T5" fmla="*/ 14 h 14"/>
                  <a:gd name="T6" fmla="*/ 4 w 11"/>
                  <a:gd name="T7" fmla="*/ 11 h 14"/>
                  <a:gd name="T8" fmla="*/ 0 w 11"/>
                  <a:gd name="T9" fmla="*/ 11 h 14"/>
                  <a:gd name="T10" fmla="*/ 0 w 11"/>
                  <a:gd name="T11" fmla="*/ 4 h 14"/>
                  <a:gd name="T12" fmla="*/ 4 w 11"/>
                  <a:gd name="T13" fmla="*/ 0 h 14"/>
                  <a:gd name="T14" fmla="*/ 8 w 11"/>
                  <a:gd name="T15" fmla="*/ 4 h 14"/>
                  <a:gd name="T16" fmla="*/ 11 w 11"/>
                  <a:gd name="T17" fmla="*/ 4 h 14"/>
                  <a:gd name="T18" fmla="*/ 11 w 11"/>
                  <a:gd name="T19" fmla="*/ 11 h 1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1"/>
                  <a:gd name="T31" fmla="*/ 0 h 14"/>
                  <a:gd name="T32" fmla="*/ 11 w 11"/>
                  <a:gd name="T33" fmla="*/ 14 h 1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1" h="14">
                    <a:moveTo>
                      <a:pt x="11" y="11"/>
                    </a:moveTo>
                    <a:lnTo>
                      <a:pt x="11" y="14"/>
                    </a:lnTo>
                    <a:lnTo>
                      <a:pt x="8" y="14"/>
                    </a:lnTo>
                    <a:lnTo>
                      <a:pt x="4" y="11"/>
                    </a:lnTo>
                    <a:lnTo>
                      <a:pt x="0" y="11"/>
                    </a:lnTo>
                    <a:lnTo>
                      <a:pt x="0" y="4"/>
                    </a:lnTo>
                    <a:lnTo>
                      <a:pt x="4" y="0"/>
                    </a:lnTo>
                    <a:lnTo>
                      <a:pt x="8" y="4"/>
                    </a:lnTo>
                    <a:lnTo>
                      <a:pt x="11" y="4"/>
                    </a:lnTo>
                    <a:lnTo>
                      <a:pt x="11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37" name="Freeform 372"/>
              <p:cNvSpPr>
                <a:spLocks/>
              </p:cNvSpPr>
              <p:nvPr/>
            </p:nvSpPr>
            <p:spPr bwMode="auto">
              <a:xfrm>
                <a:off x="2818" y="2018"/>
                <a:ext cx="15" cy="7"/>
              </a:xfrm>
              <a:custGeom>
                <a:avLst/>
                <a:gdLst>
                  <a:gd name="T0" fmla="*/ 4 w 15"/>
                  <a:gd name="T1" fmla="*/ 3 h 7"/>
                  <a:gd name="T2" fmla="*/ 0 w 15"/>
                  <a:gd name="T3" fmla="*/ 3 h 7"/>
                  <a:gd name="T4" fmla="*/ 4 w 15"/>
                  <a:gd name="T5" fmla="*/ 7 h 7"/>
                  <a:gd name="T6" fmla="*/ 11 w 15"/>
                  <a:gd name="T7" fmla="*/ 7 h 7"/>
                  <a:gd name="T8" fmla="*/ 15 w 15"/>
                  <a:gd name="T9" fmla="*/ 0 h 7"/>
                  <a:gd name="T10" fmla="*/ 8 w 15"/>
                  <a:gd name="T11" fmla="*/ 0 h 7"/>
                  <a:gd name="T12" fmla="*/ 4 w 15"/>
                  <a:gd name="T13" fmla="*/ 3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5"/>
                  <a:gd name="T22" fmla="*/ 0 h 7"/>
                  <a:gd name="T23" fmla="*/ 15 w 15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5" h="7">
                    <a:moveTo>
                      <a:pt x="4" y="3"/>
                    </a:moveTo>
                    <a:lnTo>
                      <a:pt x="0" y="3"/>
                    </a:lnTo>
                    <a:lnTo>
                      <a:pt x="4" y="7"/>
                    </a:lnTo>
                    <a:lnTo>
                      <a:pt x="11" y="7"/>
                    </a:lnTo>
                    <a:lnTo>
                      <a:pt x="15" y="0"/>
                    </a:lnTo>
                    <a:lnTo>
                      <a:pt x="8" y="0"/>
                    </a:lnTo>
                    <a:lnTo>
                      <a:pt x="4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38" name="Freeform 373"/>
              <p:cNvSpPr>
                <a:spLocks/>
              </p:cNvSpPr>
              <p:nvPr/>
            </p:nvSpPr>
            <p:spPr bwMode="auto">
              <a:xfrm>
                <a:off x="2815" y="2003"/>
                <a:ext cx="11" cy="18"/>
              </a:xfrm>
              <a:custGeom>
                <a:avLst/>
                <a:gdLst>
                  <a:gd name="T0" fmla="*/ 11 w 11"/>
                  <a:gd name="T1" fmla="*/ 0 h 18"/>
                  <a:gd name="T2" fmla="*/ 7 w 11"/>
                  <a:gd name="T3" fmla="*/ 0 h 18"/>
                  <a:gd name="T4" fmla="*/ 3 w 11"/>
                  <a:gd name="T5" fmla="*/ 4 h 18"/>
                  <a:gd name="T6" fmla="*/ 0 w 11"/>
                  <a:gd name="T7" fmla="*/ 11 h 18"/>
                  <a:gd name="T8" fmla="*/ 7 w 11"/>
                  <a:gd name="T9" fmla="*/ 18 h 18"/>
                  <a:gd name="T10" fmla="*/ 11 w 11"/>
                  <a:gd name="T11" fmla="*/ 15 h 18"/>
                  <a:gd name="T12" fmla="*/ 7 w 11"/>
                  <a:gd name="T13" fmla="*/ 11 h 18"/>
                  <a:gd name="T14" fmla="*/ 7 w 11"/>
                  <a:gd name="T15" fmla="*/ 8 h 18"/>
                  <a:gd name="T16" fmla="*/ 11 w 11"/>
                  <a:gd name="T17" fmla="*/ 8 h 18"/>
                  <a:gd name="T18" fmla="*/ 7 w 11"/>
                  <a:gd name="T19" fmla="*/ 8 h 18"/>
                  <a:gd name="T20" fmla="*/ 11 w 11"/>
                  <a:gd name="T21" fmla="*/ 0 h 18"/>
                  <a:gd name="T22" fmla="*/ 7 w 11"/>
                  <a:gd name="T23" fmla="*/ 0 h 18"/>
                  <a:gd name="T24" fmla="*/ 11 w 11"/>
                  <a:gd name="T25" fmla="*/ 0 h 1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1"/>
                  <a:gd name="T40" fmla="*/ 0 h 18"/>
                  <a:gd name="T41" fmla="*/ 11 w 11"/>
                  <a:gd name="T42" fmla="*/ 18 h 1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1" h="18">
                    <a:moveTo>
                      <a:pt x="11" y="0"/>
                    </a:moveTo>
                    <a:lnTo>
                      <a:pt x="7" y="0"/>
                    </a:lnTo>
                    <a:lnTo>
                      <a:pt x="3" y="4"/>
                    </a:lnTo>
                    <a:lnTo>
                      <a:pt x="0" y="11"/>
                    </a:lnTo>
                    <a:lnTo>
                      <a:pt x="7" y="18"/>
                    </a:lnTo>
                    <a:lnTo>
                      <a:pt x="11" y="15"/>
                    </a:lnTo>
                    <a:lnTo>
                      <a:pt x="7" y="11"/>
                    </a:lnTo>
                    <a:lnTo>
                      <a:pt x="7" y="8"/>
                    </a:lnTo>
                    <a:lnTo>
                      <a:pt x="11" y="8"/>
                    </a:lnTo>
                    <a:lnTo>
                      <a:pt x="7" y="8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39" name="Freeform 374"/>
              <p:cNvSpPr>
                <a:spLocks/>
              </p:cNvSpPr>
              <p:nvPr/>
            </p:nvSpPr>
            <p:spPr bwMode="auto">
              <a:xfrm>
                <a:off x="2822" y="2003"/>
                <a:ext cx="11" cy="15"/>
              </a:xfrm>
              <a:custGeom>
                <a:avLst/>
                <a:gdLst>
                  <a:gd name="T0" fmla="*/ 11 w 11"/>
                  <a:gd name="T1" fmla="*/ 15 h 15"/>
                  <a:gd name="T2" fmla="*/ 11 w 11"/>
                  <a:gd name="T3" fmla="*/ 8 h 15"/>
                  <a:gd name="T4" fmla="*/ 4 w 11"/>
                  <a:gd name="T5" fmla="*/ 0 h 15"/>
                  <a:gd name="T6" fmla="*/ 0 w 11"/>
                  <a:gd name="T7" fmla="*/ 8 h 15"/>
                  <a:gd name="T8" fmla="*/ 4 w 11"/>
                  <a:gd name="T9" fmla="*/ 8 h 15"/>
                  <a:gd name="T10" fmla="*/ 4 w 11"/>
                  <a:gd name="T11" fmla="*/ 15 h 15"/>
                  <a:gd name="T12" fmla="*/ 11 w 11"/>
                  <a:gd name="T13" fmla="*/ 15 h 1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1"/>
                  <a:gd name="T22" fmla="*/ 0 h 15"/>
                  <a:gd name="T23" fmla="*/ 11 w 11"/>
                  <a:gd name="T24" fmla="*/ 15 h 1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1" h="15">
                    <a:moveTo>
                      <a:pt x="11" y="15"/>
                    </a:moveTo>
                    <a:lnTo>
                      <a:pt x="11" y="8"/>
                    </a:lnTo>
                    <a:lnTo>
                      <a:pt x="4" y="0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4" y="15"/>
                    </a:lnTo>
                    <a:lnTo>
                      <a:pt x="11" y="1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40" name="Freeform 375"/>
              <p:cNvSpPr>
                <a:spLocks/>
              </p:cNvSpPr>
              <p:nvPr/>
            </p:nvSpPr>
            <p:spPr bwMode="auto">
              <a:xfrm>
                <a:off x="2761" y="2011"/>
                <a:ext cx="43" cy="28"/>
              </a:xfrm>
              <a:custGeom>
                <a:avLst/>
                <a:gdLst>
                  <a:gd name="T0" fmla="*/ 43 w 43"/>
                  <a:gd name="T1" fmla="*/ 14 h 28"/>
                  <a:gd name="T2" fmla="*/ 29 w 43"/>
                  <a:gd name="T3" fmla="*/ 21 h 28"/>
                  <a:gd name="T4" fmla="*/ 32 w 43"/>
                  <a:gd name="T5" fmla="*/ 25 h 28"/>
                  <a:gd name="T6" fmla="*/ 32 w 43"/>
                  <a:gd name="T7" fmla="*/ 28 h 28"/>
                  <a:gd name="T8" fmla="*/ 29 w 43"/>
                  <a:gd name="T9" fmla="*/ 28 h 28"/>
                  <a:gd name="T10" fmla="*/ 21 w 43"/>
                  <a:gd name="T11" fmla="*/ 25 h 28"/>
                  <a:gd name="T12" fmla="*/ 18 w 43"/>
                  <a:gd name="T13" fmla="*/ 25 h 28"/>
                  <a:gd name="T14" fmla="*/ 11 w 43"/>
                  <a:gd name="T15" fmla="*/ 18 h 28"/>
                  <a:gd name="T16" fmla="*/ 7 w 43"/>
                  <a:gd name="T17" fmla="*/ 18 h 28"/>
                  <a:gd name="T18" fmla="*/ 0 w 43"/>
                  <a:gd name="T19" fmla="*/ 10 h 28"/>
                  <a:gd name="T20" fmla="*/ 3 w 43"/>
                  <a:gd name="T21" fmla="*/ 7 h 28"/>
                  <a:gd name="T22" fmla="*/ 3 w 43"/>
                  <a:gd name="T23" fmla="*/ 3 h 28"/>
                  <a:gd name="T24" fmla="*/ 7 w 43"/>
                  <a:gd name="T25" fmla="*/ 3 h 28"/>
                  <a:gd name="T26" fmla="*/ 11 w 43"/>
                  <a:gd name="T27" fmla="*/ 7 h 28"/>
                  <a:gd name="T28" fmla="*/ 18 w 43"/>
                  <a:gd name="T29" fmla="*/ 7 h 28"/>
                  <a:gd name="T30" fmla="*/ 18 w 43"/>
                  <a:gd name="T31" fmla="*/ 0 h 28"/>
                  <a:gd name="T32" fmla="*/ 21 w 43"/>
                  <a:gd name="T33" fmla="*/ 0 h 28"/>
                  <a:gd name="T34" fmla="*/ 25 w 43"/>
                  <a:gd name="T35" fmla="*/ 3 h 28"/>
                  <a:gd name="T36" fmla="*/ 29 w 43"/>
                  <a:gd name="T37" fmla="*/ 3 h 28"/>
                  <a:gd name="T38" fmla="*/ 32 w 43"/>
                  <a:gd name="T39" fmla="*/ 7 h 28"/>
                  <a:gd name="T40" fmla="*/ 36 w 43"/>
                  <a:gd name="T41" fmla="*/ 7 h 28"/>
                  <a:gd name="T42" fmla="*/ 36 w 43"/>
                  <a:gd name="T43" fmla="*/ 10 h 28"/>
                  <a:gd name="T44" fmla="*/ 39 w 43"/>
                  <a:gd name="T45" fmla="*/ 10 h 28"/>
                  <a:gd name="T46" fmla="*/ 43 w 43"/>
                  <a:gd name="T47" fmla="*/ 14 h 2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3"/>
                  <a:gd name="T73" fmla="*/ 0 h 28"/>
                  <a:gd name="T74" fmla="*/ 43 w 43"/>
                  <a:gd name="T75" fmla="*/ 28 h 28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3" h="28">
                    <a:moveTo>
                      <a:pt x="43" y="14"/>
                    </a:moveTo>
                    <a:lnTo>
                      <a:pt x="29" y="21"/>
                    </a:lnTo>
                    <a:lnTo>
                      <a:pt x="32" y="25"/>
                    </a:lnTo>
                    <a:lnTo>
                      <a:pt x="32" y="28"/>
                    </a:lnTo>
                    <a:lnTo>
                      <a:pt x="29" y="28"/>
                    </a:lnTo>
                    <a:lnTo>
                      <a:pt x="21" y="25"/>
                    </a:lnTo>
                    <a:lnTo>
                      <a:pt x="18" y="25"/>
                    </a:lnTo>
                    <a:lnTo>
                      <a:pt x="11" y="18"/>
                    </a:lnTo>
                    <a:lnTo>
                      <a:pt x="7" y="18"/>
                    </a:lnTo>
                    <a:lnTo>
                      <a:pt x="0" y="10"/>
                    </a:lnTo>
                    <a:lnTo>
                      <a:pt x="3" y="7"/>
                    </a:lnTo>
                    <a:lnTo>
                      <a:pt x="3" y="3"/>
                    </a:lnTo>
                    <a:lnTo>
                      <a:pt x="7" y="3"/>
                    </a:lnTo>
                    <a:lnTo>
                      <a:pt x="11" y="7"/>
                    </a:lnTo>
                    <a:lnTo>
                      <a:pt x="18" y="7"/>
                    </a:lnTo>
                    <a:lnTo>
                      <a:pt x="18" y="0"/>
                    </a:lnTo>
                    <a:lnTo>
                      <a:pt x="21" y="0"/>
                    </a:lnTo>
                    <a:lnTo>
                      <a:pt x="25" y="3"/>
                    </a:lnTo>
                    <a:lnTo>
                      <a:pt x="29" y="3"/>
                    </a:lnTo>
                    <a:lnTo>
                      <a:pt x="32" y="7"/>
                    </a:lnTo>
                    <a:lnTo>
                      <a:pt x="36" y="7"/>
                    </a:lnTo>
                    <a:lnTo>
                      <a:pt x="36" y="10"/>
                    </a:lnTo>
                    <a:lnTo>
                      <a:pt x="39" y="10"/>
                    </a:lnTo>
                    <a:lnTo>
                      <a:pt x="43" y="1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41" name="Freeform 376"/>
              <p:cNvSpPr>
                <a:spLocks/>
              </p:cNvSpPr>
              <p:nvPr/>
            </p:nvSpPr>
            <p:spPr bwMode="auto">
              <a:xfrm>
                <a:off x="2782" y="2021"/>
                <a:ext cx="22" cy="15"/>
              </a:xfrm>
              <a:custGeom>
                <a:avLst/>
                <a:gdLst>
                  <a:gd name="T0" fmla="*/ 8 w 22"/>
                  <a:gd name="T1" fmla="*/ 8 h 15"/>
                  <a:gd name="T2" fmla="*/ 11 w 22"/>
                  <a:gd name="T3" fmla="*/ 15 h 15"/>
                  <a:gd name="T4" fmla="*/ 22 w 22"/>
                  <a:gd name="T5" fmla="*/ 8 h 15"/>
                  <a:gd name="T6" fmla="*/ 18 w 22"/>
                  <a:gd name="T7" fmla="*/ 0 h 15"/>
                  <a:gd name="T8" fmla="*/ 8 w 22"/>
                  <a:gd name="T9" fmla="*/ 8 h 15"/>
                  <a:gd name="T10" fmla="*/ 8 w 22"/>
                  <a:gd name="T11" fmla="*/ 15 h 15"/>
                  <a:gd name="T12" fmla="*/ 8 w 22"/>
                  <a:gd name="T13" fmla="*/ 8 h 15"/>
                  <a:gd name="T14" fmla="*/ 0 w 22"/>
                  <a:gd name="T15" fmla="*/ 11 h 15"/>
                  <a:gd name="T16" fmla="*/ 8 w 22"/>
                  <a:gd name="T17" fmla="*/ 15 h 15"/>
                  <a:gd name="T18" fmla="*/ 8 w 22"/>
                  <a:gd name="T19" fmla="*/ 8 h 1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2"/>
                  <a:gd name="T31" fmla="*/ 0 h 15"/>
                  <a:gd name="T32" fmla="*/ 22 w 22"/>
                  <a:gd name="T33" fmla="*/ 15 h 1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2" h="15">
                    <a:moveTo>
                      <a:pt x="8" y="8"/>
                    </a:moveTo>
                    <a:lnTo>
                      <a:pt x="11" y="15"/>
                    </a:lnTo>
                    <a:lnTo>
                      <a:pt x="22" y="8"/>
                    </a:lnTo>
                    <a:lnTo>
                      <a:pt x="18" y="0"/>
                    </a:lnTo>
                    <a:lnTo>
                      <a:pt x="8" y="8"/>
                    </a:lnTo>
                    <a:lnTo>
                      <a:pt x="8" y="15"/>
                    </a:lnTo>
                    <a:lnTo>
                      <a:pt x="8" y="8"/>
                    </a:lnTo>
                    <a:lnTo>
                      <a:pt x="0" y="11"/>
                    </a:lnTo>
                    <a:lnTo>
                      <a:pt x="8" y="15"/>
                    </a:lnTo>
                    <a:lnTo>
                      <a:pt x="8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42" name="Freeform 377"/>
              <p:cNvSpPr>
                <a:spLocks/>
              </p:cNvSpPr>
              <p:nvPr/>
            </p:nvSpPr>
            <p:spPr bwMode="auto">
              <a:xfrm>
                <a:off x="2790" y="2029"/>
                <a:ext cx="7" cy="14"/>
              </a:xfrm>
              <a:custGeom>
                <a:avLst/>
                <a:gdLst>
                  <a:gd name="T0" fmla="*/ 3 w 7"/>
                  <a:gd name="T1" fmla="*/ 14 h 14"/>
                  <a:gd name="T2" fmla="*/ 7 w 7"/>
                  <a:gd name="T3" fmla="*/ 10 h 14"/>
                  <a:gd name="T4" fmla="*/ 7 w 7"/>
                  <a:gd name="T5" fmla="*/ 7 h 14"/>
                  <a:gd name="T6" fmla="*/ 0 w 7"/>
                  <a:gd name="T7" fmla="*/ 0 h 14"/>
                  <a:gd name="T8" fmla="*/ 0 w 7"/>
                  <a:gd name="T9" fmla="*/ 10 h 14"/>
                  <a:gd name="T10" fmla="*/ 3 w 7"/>
                  <a:gd name="T11" fmla="*/ 7 h 14"/>
                  <a:gd name="T12" fmla="*/ 3 w 7"/>
                  <a:gd name="T13" fmla="*/ 14 h 14"/>
                  <a:gd name="T14" fmla="*/ 7 w 7"/>
                  <a:gd name="T15" fmla="*/ 10 h 14"/>
                  <a:gd name="T16" fmla="*/ 3 w 7"/>
                  <a:gd name="T17" fmla="*/ 14 h 1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14"/>
                  <a:gd name="T29" fmla="*/ 7 w 7"/>
                  <a:gd name="T30" fmla="*/ 14 h 1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14">
                    <a:moveTo>
                      <a:pt x="3" y="14"/>
                    </a:moveTo>
                    <a:lnTo>
                      <a:pt x="7" y="10"/>
                    </a:lnTo>
                    <a:lnTo>
                      <a:pt x="7" y="7"/>
                    </a:lnTo>
                    <a:lnTo>
                      <a:pt x="0" y="0"/>
                    </a:lnTo>
                    <a:lnTo>
                      <a:pt x="0" y="10"/>
                    </a:lnTo>
                    <a:lnTo>
                      <a:pt x="3" y="7"/>
                    </a:lnTo>
                    <a:lnTo>
                      <a:pt x="3" y="14"/>
                    </a:lnTo>
                    <a:lnTo>
                      <a:pt x="7" y="10"/>
                    </a:lnTo>
                    <a:lnTo>
                      <a:pt x="3" y="1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43" name="Freeform 378"/>
              <p:cNvSpPr>
                <a:spLocks/>
              </p:cNvSpPr>
              <p:nvPr/>
            </p:nvSpPr>
            <p:spPr bwMode="auto">
              <a:xfrm>
                <a:off x="2757" y="2018"/>
                <a:ext cx="36" cy="25"/>
              </a:xfrm>
              <a:custGeom>
                <a:avLst/>
                <a:gdLst>
                  <a:gd name="T0" fmla="*/ 0 w 36"/>
                  <a:gd name="T1" fmla="*/ 3 h 25"/>
                  <a:gd name="T2" fmla="*/ 0 w 36"/>
                  <a:gd name="T3" fmla="*/ 7 h 25"/>
                  <a:gd name="T4" fmla="*/ 4 w 36"/>
                  <a:gd name="T5" fmla="*/ 11 h 25"/>
                  <a:gd name="T6" fmla="*/ 7 w 36"/>
                  <a:gd name="T7" fmla="*/ 11 h 25"/>
                  <a:gd name="T8" fmla="*/ 15 w 36"/>
                  <a:gd name="T9" fmla="*/ 18 h 25"/>
                  <a:gd name="T10" fmla="*/ 22 w 36"/>
                  <a:gd name="T11" fmla="*/ 21 h 25"/>
                  <a:gd name="T12" fmla="*/ 25 w 36"/>
                  <a:gd name="T13" fmla="*/ 21 h 25"/>
                  <a:gd name="T14" fmla="*/ 33 w 36"/>
                  <a:gd name="T15" fmla="*/ 25 h 25"/>
                  <a:gd name="T16" fmla="*/ 36 w 36"/>
                  <a:gd name="T17" fmla="*/ 25 h 25"/>
                  <a:gd name="T18" fmla="*/ 36 w 36"/>
                  <a:gd name="T19" fmla="*/ 18 h 25"/>
                  <a:gd name="T20" fmla="*/ 29 w 36"/>
                  <a:gd name="T21" fmla="*/ 18 h 25"/>
                  <a:gd name="T22" fmla="*/ 25 w 36"/>
                  <a:gd name="T23" fmla="*/ 14 h 25"/>
                  <a:gd name="T24" fmla="*/ 18 w 36"/>
                  <a:gd name="T25" fmla="*/ 14 h 25"/>
                  <a:gd name="T26" fmla="*/ 15 w 36"/>
                  <a:gd name="T27" fmla="*/ 11 h 25"/>
                  <a:gd name="T28" fmla="*/ 15 w 36"/>
                  <a:gd name="T29" fmla="*/ 7 h 25"/>
                  <a:gd name="T30" fmla="*/ 7 w 36"/>
                  <a:gd name="T31" fmla="*/ 0 h 25"/>
                  <a:gd name="T32" fmla="*/ 7 w 36"/>
                  <a:gd name="T33" fmla="*/ 3 h 25"/>
                  <a:gd name="T34" fmla="*/ 0 w 36"/>
                  <a:gd name="T35" fmla="*/ 3 h 25"/>
                  <a:gd name="T36" fmla="*/ 0 w 36"/>
                  <a:gd name="T37" fmla="*/ 7 h 25"/>
                  <a:gd name="T38" fmla="*/ 0 w 36"/>
                  <a:gd name="T39" fmla="*/ 3 h 25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36"/>
                  <a:gd name="T61" fmla="*/ 0 h 25"/>
                  <a:gd name="T62" fmla="*/ 36 w 36"/>
                  <a:gd name="T63" fmla="*/ 25 h 25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36" h="25">
                    <a:moveTo>
                      <a:pt x="0" y="3"/>
                    </a:moveTo>
                    <a:lnTo>
                      <a:pt x="0" y="7"/>
                    </a:lnTo>
                    <a:lnTo>
                      <a:pt x="4" y="11"/>
                    </a:lnTo>
                    <a:lnTo>
                      <a:pt x="7" y="11"/>
                    </a:lnTo>
                    <a:lnTo>
                      <a:pt x="15" y="18"/>
                    </a:lnTo>
                    <a:lnTo>
                      <a:pt x="22" y="21"/>
                    </a:lnTo>
                    <a:lnTo>
                      <a:pt x="25" y="21"/>
                    </a:lnTo>
                    <a:lnTo>
                      <a:pt x="33" y="25"/>
                    </a:lnTo>
                    <a:lnTo>
                      <a:pt x="36" y="25"/>
                    </a:lnTo>
                    <a:lnTo>
                      <a:pt x="36" y="18"/>
                    </a:lnTo>
                    <a:lnTo>
                      <a:pt x="29" y="18"/>
                    </a:lnTo>
                    <a:lnTo>
                      <a:pt x="25" y="14"/>
                    </a:lnTo>
                    <a:lnTo>
                      <a:pt x="18" y="14"/>
                    </a:lnTo>
                    <a:lnTo>
                      <a:pt x="15" y="11"/>
                    </a:lnTo>
                    <a:lnTo>
                      <a:pt x="15" y="7"/>
                    </a:lnTo>
                    <a:lnTo>
                      <a:pt x="7" y="0"/>
                    </a:lnTo>
                    <a:lnTo>
                      <a:pt x="7" y="3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44" name="Freeform 379"/>
              <p:cNvSpPr>
                <a:spLocks/>
              </p:cNvSpPr>
              <p:nvPr/>
            </p:nvSpPr>
            <p:spPr bwMode="auto">
              <a:xfrm>
                <a:off x="2757" y="2007"/>
                <a:ext cx="25" cy="14"/>
              </a:xfrm>
              <a:custGeom>
                <a:avLst/>
                <a:gdLst>
                  <a:gd name="T0" fmla="*/ 22 w 25"/>
                  <a:gd name="T1" fmla="*/ 0 h 14"/>
                  <a:gd name="T2" fmla="*/ 18 w 25"/>
                  <a:gd name="T3" fmla="*/ 4 h 14"/>
                  <a:gd name="T4" fmla="*/ 18 w 25"/>
                  <a:gd name="T5" fmla="*/ 11 h 14"/>
                  <a:gd name="T6" fmla="*/ 18 w 25"/>
                  <a:gd name="T7" fmla="*/ 7 h 14"/>
                  <a:gd name="T8" fmla="*/ 15 w 25"/>
                  <a:gd name="T9" fmla="*/ 7 h 14"/>
                  <a:gd name="T10" fmla="*/ 15 w 25"/>
                  <a:gd name="T11" fmla="*/ 4 h 14"/>
                  <a:gd name="T12" fmla="*/ 7 w 25"/>
                  <a:gd name="T13" fmla="*/ 4 h 14"/>
                  <a:gd name="T14" fmla="*/ 4 w 25"/>
                  <a:gd name="T15" fmla="*/ 7 h 14"/>
                  <a:gd name="T16" fmla="*/ 0 w 25"/>
                  <a:gd name="T17" fmla="*/ 14 h 14"/>
                  <a:gd name="T18" fmla="*/ 7 w 25"/>
                  <a:gd name="T19" fmla="*/ 14 h 14"/>
                  <a:gd name="T20" fmla="*/ 7 w 25"/>
                  <a:gd name="T21" fmla="*/ 11 h 14"/>
                  <a:gd name="T22" fmla="*/ 15 w 25"/>
                  <a:gd name="T23" fmla="*/ 11 h 14"/>
                  <a:gd name="T24" fmla="*/ 15 w 25"/>
                  <a:gd name="T25" fmla="*/ 14 h 14"/>
                  <a:gd name="T26" fmla="*/ 22 w 25"/>
                  <a:gd name="T27" fmla="*/ 14 h 14"/>
                  <a:gd name="T28" fmla="*/ 25 w 25"/>
                  <a:gd name="T29" fmla="*/ 11 h 14"/>
                  <a:gd name="T30" fmla="*/ 25 w 25"/>
                  <a:gd name="T31" fmla="*/ 4 h 14"/>
                  <a:gd name="T32" fmla="*/ 22 w 25"/>
                  <a:gd name="T33" fmla="*/ 7 h 14"/>
                  <a:gd name="T34" fmla="*/ 22 w 25"/>
                  <a:gd name="T35" fmla="*/ 0 h 14"/>
                  <a:gd name="T36" fmla="*/ 18 w 25"/>
                  <a:gd name="T37" fmla="*/ 0 h 14"/>
                  <a:gd name="T38" fmla="*/ 18 w 25"/>
                  <a:gd name="T39" fmla="*/ 4 h 14"/>
                  <a:gd name="T40" fmla="*/ 22 w 25"/>
                  <a:gd name="T41" fmla="*/ 0 h 1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5"/>
                  <a:gd name="T64" fmla="*/ 0 h 14"/>
                  <a:gd name="T65" fmla="*/ 25 w 25"/>
                  <a:gd name="T66" fmla="*/ 14 h 1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5" h="14">
                    <a:moveTo>
                      <a:pt x="22" y="0"/>
                    </a:moveTo>
                    <a:lnTo>
                      <a:pt x="18" y="4"/>
                    </a:lnTo>
                    <a:lnTo>
                      <a:pt x="18" y="11"/>
                    </a:lnTo>
                    <a:lnTo>
                      <a:pt x="18" y="7"/>
                    </a:lnTo>
                    <a:lnTo>
                      <a:pt x="15" y="7"/>
                    </a:lnTo>
                    <a:lnTo>
                      <a:pt x="15" y="4"/>
                    </a:lnTo>
                    <a:lnTo>
                      <a:pt x="7" y="4"/>
                    </a:lnTo>
                    <a:lnTo>
                      <a:pt x="4" y="7"/>
                    </a:lnTo>
                    <a:lnTo>
                      <a:pt x="0" y="14"/>
                    </a:lnTo>
                    <a:lnTo>
                      <a:pt x="7" y="14"/>
                    </a:lnTo>
                    <a:lnTo>
                      <a:pt x="7" y="11"/>
                    </a:lnTo>
                    <a:lnTo>
                      <a:pt x="15" y="11"/>
                    </a:lnTo>
                    <a:lnTo>
                      <a:pt x="15" y="14"/>
                    </a:lnTo>
                    <a:lnTo>
                      <a:pt x="22" y="14"/>
                    </a:lnTo>
                    <a:lnTo>
                      <a:pt x="25" y="11"/>
                    </a:lnTo>
                    <a:lnTo>
                      <a:pt x="25" y="4"/>
                    </a:lnTo>
                    <a:lnTo>
                      <a:pt x="22" y="7"/>
                    </a:lnTo>
                    <a:lnTo>
                      <a:pt x="22" y="0"/>
                    </a:lnTo>
                    <a:lnTo>
                      <a:pt x="18" y="0"/>
                    </a:lnTo>
                    <a:lnTo>
                      <a:pt x="18" y="4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45" name="Freeform 380"/>
              <p:cNvSpPr>
                <a:spLocks/>
              </p:cNvSpPr>
              <p:nvPr/>
            </p:nvSpPr>
            <p:spPr bwMode="auto">
              <a:xfrm>
                <a:off x="2779" y="2007"/>
                <a:ext cx="29" cy="22"/>
              </a:xfrm>
              <a:custGeom>
                <a:avLst/>
                <a:gdLst>
                  <a:gd name="T0" fmla="*/ 25 w 29"/>
                  <a:gd name="T1" fmla="*/ 22 h 22"/>
                  <a:gd name="T2" fmla="*/ 29 w 29"/>
                  <a:gd name="T3" fmla="*/ 18 h 22"/>
                  <a:gd name="T4" fmla="*/ 18 w 29"/>
                  <a:gd name="T5" fmla="*/ 7 h 22"/>
                  <a:gd name="T6" fmla="*/ 14 w 29"/>
                  <a:gd name="T7" fmla="*/ 7 h 22"/>
                  <a:gd name="T8" fmla="*/ 11 w 29"/>
                  <a:gd name="T9" fmla="*/ 4 h 22"/>
                  <a:gd name="T10" fmla="*/ 3 w 29"/>
                  <a:gd name="T11" fmla="*/ 0 h 22"/>
                  <a:gd name="T12" fmla="*/ 0 w 29"/>
                  <a:gd name="T13" fmla="*/ 0 h 22"/>
                  <a:gd name="T14" fmla="*/ 0 w 29"/>
                  <a:gd name="T15" fmla="*/ 7 h 22"/>
                  <a:gd name="T16" fmla="*/ 3 w 29"/>
                  <a:gd name="T17" fmla="*/ 7 h 22"/>
                  <a:gd name="T18" fmla="*/ 7 w 29"/>
                  <a:gd name="T19" fmla="*/ 11 h 22"/>
                  <a:gd name="T20" fmla="*/ 11 w 29"/>
                  <a:gd name="T21" fmla="*/ 11 h 22"/>
                  <a:gd name="T22" fmla="*/ 14 w 29"/>
                  <a:gd name="T23" fmla="*/ 14 h 22"/>
                  <a:gd name="T24" fmla="*/ 18 w 29"/>
                  <a:gd name="T25" fmla="*/ 14 h 22"/>
                  <a:gd name="T26" fmla="*/ 18 w 29"/>
                  <a:gd name="T27" fmla="*/ 18 h 22"/>
                  <a:gd name="T28" fmla="*/ 21 w 29"/>
                  <a:gd name="T29" fmla="*/ 22 h 22"/>
                  <a:gd name="T30" fmla="*/ 21 w 29"/>
                  <a:gd name="T31" fmla="*/ 14 h 22"/>
                  <a:gd name="T32" fmla="*/ 25 w 29"/>
                  <a:gd name="T33" fmla="*/ 22 h 22"/>
                  <a:gd name="T34" fmla="*/ 29 w 29"/>
                  <a:gd name="T35" fmla="*/ 22 h 22"/>
                  <a:gd name="T36" fmla="*/ 29 w 29"/>
                  <a:gd name="T37" fmla="*/ 18 h 22"/>
                  <a:gd name="T38" fmla="*/ 25 w 29"/>
                  <a:gd name="T39" fmla="*/ 22 h 22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29"/>
                  <a:gd name="T61" fmla="*/ 0 h 22"/>
                  <a:gd name="T62" fmla="*/ 29 w 29"/>
                  <a:gd name="T63" fmla="*/ 22 h 22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29" h="22">
                    <a:moveTo>
                      <a:pt x="25" y="22"/>
                    </a:moveTo>
                    <a:lnTo>
                      <a:pt x="29" y="18"/>
                    </a:lnTo>
                    <a:lnTo>
                      <a:pt x="18" y="7"/>
                    </a:lnTo>
                    <a:lnTo>
                      <a:pt x="14" y="7"/>
                    </a:lnTo>
                    <a:lnTo>
                      <a:pt x="11" y="4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7"/>
                    </a:lnTo>
                    <a:lnTo>
                      <a:pt x="3" y="7"/>
                    </a:lnTo>
                    <a:lnTo>
                      <a:pt x="7" y="11"/>
                    </a:lnTo>
                    <a:lnTo>
                      <a:pt x="11" y="11"/>
                    </a:lnTo>
                    <a:lnTo>
                      <a:pt x="14" y="14"/>
                    </a:lnTo>
                    <a:lnTo>
                      <a:pt x="18" y="14"/>
                    </a:lnTo>
                    <a:lnTo>
                      <a:pt x="18" y="18"/>
                    </a:lnTo>
                    <a:lnTo>
                      <a:pt x="21" y="22"/>
                    </a:lnTo>
                    <a:lnTo>
                      <a:pt x="21" y="14"/>
                    </a:lnTo>
                    <a:lnTo>
                      <a:pt x="25" y="22"/>
                    </a:lnTo>
                    <a:lnTo>
                      <a:pt x="29" y="22"/>
                    </a:lnTo>
                    <a:lnTo>
                      <a:pt x="29" y="18"/>
                    </a:lnTo>
                    <a:lnTo>
                      <a:pt x="25" y="2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46" name="Freeform 381"/>
              <p:cNvSpPr>
                <a:spLocks/>
              </p:cNvSpPr>
              <p:nvPr/>
            </p:nvSpPr>
            <p:spPr bwMode="auto">
              <a:xfrm>
                <a:off x="2779" y="2021"/>
                <a:ext cx="11" cy="4"/>
              </a:xfrm>
              <a:custGeom>
                <a:avLst/>
                <a:gdLst>
                  <a:gd name="T0" fmla="*/ 11 w 11"/>
                  <a:gd name="T1" fmla="*/ 4 h 4"/>
                  <a:gd name="T2" fmla="*/ 0 w 11"/>
                  <a:gd name="T3" fmla="*/ 0 h 4"/>
                  <a:gd name="T4" fmla="*/ 7 w 11"/>
                  <a:gd name="T5" fmla="*/ 4 h 4"/>
                  <a:gd name="T6" fmla="*/ 11 w 11"/>
                  <a:gd name="T7" fmla="*/ 4 h 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1"/>
                  <a:gd name="T13" fmla="*/ 0 h 4"/>
                  <a:gd name="T14" fmla="*/ 11 w 11"/>
                  <a:gd name="T15" fmla="*/ 4 h 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1" h="4">
                    <a:moveTo>
                      <a:pt x="11" y="4"/>
                    </a:moveTo>
                    <a:lnTo>
                      <a:pt x="0" y="0"/>
                    </a:lnTo>
                    <a:lnTo>
                      <a:pt x="7" y="4"/>
                    </a:lnTo>
                    <a:lnTo>
                      <a:pt x="11" y="4"/>
                    </a:lnTo>
                    <a:close/>
                  </a:path>
                </a:pathLst>
              </a:custGeom>
              <a:solidFill>
                <a:srgbClr val="F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47" name="Freeform 382"/>
              <p:cNvSpPr>
                <a:spLocks/>
              </p:cNvSpPr>
              <p:nvPr/>
            </p:nvSpPr>
            <p:spPr bwMode="auto">
              <a:xfrm>
                <a:off x="2779" y="2018"/>
                <a:ext cx="11" cy="11"/>
              </a:xfrm>
              <a:custGeom>
                <a:avLst/>
                <a:gdLst>
                  <a:gd name="T0" fmla="*/ 3 w 11"/>
                  <a:gd name="T1" fmla="*/ 0 h 11"/>
                  <a:gd name="T2" fmla="*/ 0 w 11"/>
                  <a:gd name="T3" fmla="*/ 7 h 11"/>
                  <a:gd name="T4" fmla="*/ 11 w 11"/>
                  <a:gd name="T5" fmla="*/ 11 h 11"/>
                  <a:gd name="T6" fmla="*/ 11 w 11"/>
                  <a:gd name="T7" fmla="*/ 3 h 11"/>
                  <a:gd name="T8" fmla="*/ 3 w 11"/>
                  <a:gd name="T9" fmla="*/ 0 h 11"/>
                  <a:gd name="T10" fmla="*/ 0 w 11"/>
                  <a:gd name="T11" fmla="*/ 7 h 11"/>
                  <a:gd name="T12" fmla="*/ 3 w 11"/>
                  <a:gd name="T13" fmla="*/ 0 h 1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1"/>
                  <a:gd name="T22" fmla="*/ 0 h 11"/>
                  <a:gd name="T23" fmla="*/ 11 w 11"/>
                  <a:gd name="T24" fmla="*/ 11 h 1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1" h="11">
                    <a:moveTo>
                      <a:pt x="3" y="0"/>
                    </a:moveTo>
                    <a:lnTo>
                      <a:pt x="0" y="7"/>
                    </a:lnTo>
                    <a:lnTo>
                      <a:pt x="11" y="11"/>
                    </a:lnTo>
                    <a:lnTo>
                      <a:pt x="11" y="3"/>
                    </a:lnTo>
                    <a:lnTo>
                      <a:pt x="3" y="0"/>
                    </a:lnTo>
                    <a:lnTo>
                      <a:pt x="0" y="7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48" name="Freeform 383"/>
              <p:cNvSpPr>
                <a:spLocks/>
              </p:cNvSpPr>
              <p:nvPr/>
            </p:nvSpPr>
            <p:spPr bwMode="auto">
              <a:xfrm>
                <a:off x="2779" y="2018"/>
                <a:ext cx="11" cy="11"/>
              </a:xfrm>
              <a:custGeom>
                <a:avLst/>
                <a:gdLst>
                  <a:gd name="T0" fmla="*/ 11 w 11"/>
                  <a:gd name="T1" fmla="*/ 3 h 11"/>
                  <a:gd name="T2" fmla="*/ 3 w 11"/>
                  <a:gd name="T3" fmla="*/ 0 h 11"/>
                  <a:gd name="T4" fmla="*/ 0 w 11"/>
                  <a:gd name="T5" fmla="*/ 7 h 11"/>
                  <a:gd name="T6" fmla="*/ 7 w 11"/>
                  <a:gd name="T7" fmla="*/ 11 h 11"/>
                  <a:gd name="T8" fmla="*/ 11 w 11"/>
                  <a:gd name="T9" fmla="*/ 3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"/>
                  <a:gd name="T16" fmla="*/ 0 h 11"/>
                  <a:gd name="T17" fmla="*/ 11 w 11"/>
                  <a:gd name="T18" fmla="*/ 11 h 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" h="11">
                    <a:moveTo>
                      <a:pt x="11" y="3"/>
                    </a:moveTo>
                    <a:lnTo>
                      <a:pt x="3" y="0"/>
                    </a:lnTo>
                    <a:lnTo>
                      <a:pt x="0" y="7"/>
                    </a:lnTo>
                    <a:lnTo>
                      <a:pt x="7" y="11"/>
                    </a:lnTo>
                    <a:lnTo>
                      <a:pt x="11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49" name="Freeform 384"/>
              <p:cNvSpPr>
                <a:spLocks/>
              </p:cNvSpPr>
              <p:nvPr/>
            </p:nvSpPr>
            <p:spPr bwMode="auto">
              <a:xfrm>
                <a:off x="2786" y="2021"/>
                <a:ext cx="4" cy="8"/>
              </a:xfrm>
              <a:custGeom>
                <a:avLst/>
                <a:gdLst>
                  <a:gd name="T0" fmla="*/ 4 w 4"/>
                  <a:gd name="T1" fmla="*/ 8 h 8"/>
                  <a:gd name="T2" fmla="*/ 4 w 4"/>
                  <a:gd name="T3" fmla="*/ 0 h 8"/>
                  <a:gd name="T4" fmla="*/ 0 w 4"/>
                  <a:gd name="T5" fmla="*/ 8 h 8"/>
                  <a:gd name="T6" fmla="*/ 4 w 4"/>
                  <a:gd name="T7" fmla="*/ 8 h 8"/>
                  <a:gd name="T8" fmla="*/ 4 w 4"/>
                  <a:gd name="T9" fmla="*/ 0 h 8"/>
                  <a:gd name="T10" fmla="*/ 4 w 4"/>
                  <a:gd name="T11" fmla="*/ 8 h 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"/>
                  <a:gd name="T19" fmla="*/ 0 h 8"/>
                  <a:gd name="T20" fmla="*/ 4 w 4"/>
                  <a:gd name="T21" fmla="*/ 8 h 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" h="8">
                    <a:moveTo>
                      <a:pt x="4" y="8"/>
                    </a:moveTo>
                    <a:lnTo>
                      <a:pt x="4" y="0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4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50" name="Freeform 385"/>
              <p:cNvSpPr>
                <a:spLocks/>
              </p:cNvSpPr>
              <p:nvPr/>
            </p:nvSpPr>
            <p:spPr bwMode="auto">
              <a:xfrm>
                <a:off x="3297" y="2029"/>
                <a:ext cx="119" cy="399"/>
              </a:xfrm>
              <a:custGeom>
                <a:avLst/>
                <a:gdLst>
                  <a:gd name="T0" fmla="*/ 79 w 119"/>
                  <a:gd name="T1" fmla="*/ 43 h 399"/>
                  <a:gd name="T2" fmla="*/ 83 w 119"/>
                  <a:gd name="T3" fmla="*/ 100 h 399"/>
                  <a:gd name="T4" fmla="*/ 94 w 119"/>
                  <a:gd name="T5" fmla="*/ 154 h 399"/>
                  <a:gd name="T6" fmla="*/ 108 w 119"/>
                  <a:gd name="T7" fmla="*/ 212 h 399"/>
                  <a:gd name="T8" fmla="*/ 115 w 119"/>
                  <a:gd name="T9" fmla="*/ 255 h 399"/>
                  <a:gd name="T10" fmla="*/ 119 w 119"/>
                  <a:gd name="T11" fmla="*/ 280 h 399"/>
                  <a:gd name="T12" fmla="*/ 115 w 119"/>
                  <a:gd name="T13" fmla="*/ 306 h 399"/>
                  <a:gd name="T14" fmla="*/ 112 w 119"/>
                  <a:gd name="T15" fmla="*/ 324 h 399"/>
                  <a:gd name="T16" fmla="*/ 104 w 119"/>
                  <a:gd name="T17" fmla="*/ 342 h 399"/>
                  <a:gd name="T18" fmla="*/ 90 w 119"/>
                  <a:gd name="T19" fmla="*/ 352 h 399"/>
                  <a:gd name="T20" fmla="*/ 76 w 119"/>
                  <a:gd name="T21" fmla="*/ 363 h 399"/>
                  <a:gd name="T22" fmla="*/ 61 w 119"/>
                  <a:gd name="T23" fmla="*/ 374 h 399"/>
                  <a:gd name="T24" fmla="*/ 47 w 119"/>
                  <a:gd name="T25" fmla="*/ 385 h 399"/>
                  <a:gd name="T26" fmla="*/ 29 w 119"/>
                  <a:gd name="T27" fmla="*/ 392 h 399"/>
                  <a:gd name="T28" fmla="*/ 14 w 119"/>
                  <a:gd name="T29" fmla="*/ 396 h 399"/>
                  <a:gd name="T30" fmla="*/ 11 w 119"/>
                  <a:gd name="T31" fmla="*/ 378 h 399"/>
                  <a:gd name="T32" fmla="*/ 7 w 119"/>
                  <a:gd name="T33" fmla="*/ 316 h 399"/>
                  <a:gd name="T34" fmla="*/ 0 w 119"/>
                  <a:gd name="T35" fmla="*/ 262 h 399"/>
                  <a:gd name="T36" fmla="*/ 7 w 119"/>
                  <a:gd name="T37" fmla="*/ 183 h 399"/>
                  <a:gd name="T38" fmla="*/ 18 w 119"/>
                  <a:gd name="T39" fmla="*/ 147 h 399"/>
                  <a:gd name="T40" fmla="*/ 29 w 119"/>
                  <a:gd name="T41" fmla="*/ 126 h 399"/>
                  <a:gd name="T42" fmla="*/ 40 w 119"/>
                  <a:gd name="T43" fmla="*/ 108 h 399"/>
                  <a:gd name="T44" fmla="*/ 50 w 119"/>
                  <a:gd name="T45" fmla="*/ 86 h 399"/>
                  <a:gd name="T46" fmla="*/ 47 w 119"/>
                  <a:gd name="T47" fmla="*/ 68 h 399"/>
                  <a:gd name="T48" fmla="*/ 36 w 119"/>
                  <a:gd name="T49" fmla="*/ 72 h 399"/>
                  <a:gd name="T50" fmla="*/ 25 w 119"/>
                  <a:gd name="T51" fmla="*/ 90 h 399"/>
                  <a:gd name="T52" fmla="*/ 14 w 119"/>
                  <a:gd name="T53" fmla="*/ 111 h 399"/>
                  <a:gd name="T54" fmla="*/ 7 w 119"/>
                  <a:gd name="T55" fmla="*/ 133 h 399"/>
                  <a:gd name="T56" fmla="*/ 0 w 119"/>
                  <a:gd name="T57" fmla="*/ 154 h 399"/>
                  <a:gd name="T58" fmla="*/ 4 w 119"/>
                  <a:gd name="T59" fmla="*/ 108 h 399"/>
                  <a:gd name="T60" fmla="*/ 18 w 119"/>
                  <a:gd name="T61" fmla="*/ 79 h 399"/>
                  <a:gd name="T62" fmla="*/ 29 w 119"/>
                  <a:gd name="T63" fmla="*/ 50 h 399"/>
                  <a:gd name="T64" fmla="*/ 40 w 119"/>
                  <a:gd name="T65" fmla="*/ 32 h 399"/>
                  <a:gd name="T66" fmla="*/ 50 w 119"/>
                  <a:gd name="T67" fmla="*/ 21 h 399"/>
                  <a:gd name="T68" fmla="*/ 61 w 119"/>
                  <a:gd name="T69" fmla="*/ 10 h 399"/>
                  <a:gd name="T70" fmla="*/ 72 w 119"/>
                  <a:gd name="T71" fmla="*/ 3 h 399"/>
                  <a:gd name="T72" fmla="*/ 86 w 119"/>
                  <a:gd name="T73" fmla="*/ 14 h 399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19"/>
                  <a:gd name="T112" fmla="*/ 0 h 399"/>
                  <a:gd name="T113" fmla="*/ 119 w 119"/>
                  <a:gd name="T114" fmla="*/ 399 h 399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19" h="399">
                    <a:moveTo>
                      <a:pt x="86" y="14"/>
                    </a:moveTo>
                    <a:lnTo>
                      <a:pt x="79" y="43"/>
                    </a:lnTo>
                    <a:lnTo>
                      <a:pt x="79" y="72"/>
                    </a:lnTo>
                    <a:lnTo>
                      <a:pt x="83" y="100"/>
                    </a:lnTo>
                    <a:lnTo>
                      <a:pt x="86" y="129"/>
                    </a:lnTo>
                    <a:lnTo>
                      <a:pt x="94" y="154"/>
                    </a:lnTo>
                    <a:lnTo>
                      <a:pt x="104" y="183"/>
                    </a:lnTo>
                    <a:lnTo>
                      <a:pt x="108" y="212"/>
                    </a:lnTo>
                    <a:lnTo>
                      <a:pt x="112" y="241"/>
                    </a:lnTo>
                    <a:lnTo>
                      <a:pt x="115" y="255"/>
                    </a:lnTo>
                    <a:lnTo>
                      <a:pt x="115" y="270"/>
                    </a:lnTo>
                    <a:lnTo>
                      <a:pt x="119" y="280"/>
                    </a:lnTo>
                    <a:lnTo>
                      <a:pt x="119" y="298"/>
                    </a:lnTo>
                    <a:lnTo>
                      <a:pt x="115" y="306"/>
                    </a:lnTo>
                    <a:lnTo>
                      <a:pt x="115" y="316"/>
                    </a:lnTo>
                    <a:lnTo>
                      <a:pt x="112" y="324"/>
                    </a:lnTo>
                    <a:lnTo>
                      <a:pt x="108" y="334"/>
                    </a:lnTo>
                    <a:lnTo>
                      <a:pt x="104" y="342"/>
                    </a:lnTo>
                    <a:lnTo>
                      <a:pt x="97" y="345"/>
                    </a:lnTo>
                    <a:lnTo>
                      <a:pt x="90" y="352"/>
                    </a:lnTo>
                    <a:lnTo>
                      <a:pt x="86" y="360"/>
                    </a:lnTo>
                    <a:lnTo>
                      <a:pt x="76" y="363"/>
                    </a:lnTo>
                    <a:lnTo>
                      <a:pt x="68" y="370"/>
                    </a:lnTo>
                    <a:lnTo>
                      <a:pt x="61" y="374"/>
                    </a:lnTo>
                    <a:lnTo>
                      <a:pt x="54" y="381"/>
                    </a:lnTo>
                    <a:lnTo>
                      <a:pt x="47" y="385"/>
                    </a:lnTo>
                    <a:lnTo>
                      <a:pt x="36" y="388"/>
                    </a:lnTo>
                    <a:lnTo>
                      <a:pt x="29" y="392"/>
                    </a:lnTo>
                    <a:lnTo>
                      <a:pt x="22" y="399"/>
                    </a:lnTo>
                    <a:lnTo>
                      <a:pt x="14" y="396"/>
                    </a:lnTo>
                    <a:lnTo>
                      <a:pt x="11" y="388"/>
                    </a:lnTo>
                    <a:lnTo>
                      <a:pt x="11" y="378"/>
                    </a:lnTo>
                    <a:lnTo>
                      <a:pt x="7" y="370"/>
                    </a:lnTo>
                    <a:lnTo>
                      <a:pt x="7" y="316"/>
                    </a:lnTo>
                    <a:lnTo>
                      <a:pt x="4" y="291"/>
                    </a:lnTo>
                    <a:lnTo>
                      <a:pt x="0" y="262"/>
                    </a:lnTo>
                    <a:lnTo>
                      <a:pt x="0" y="208"/>
                    </a:lnTo>
                    <a:lnTo>
                      <a:pt x="7" y="183"/>
                    </a:lnTo>
                    <a:lnTo>
                      <a:pt x="14" y="158"/>
                    </a:lnTo>
                    <a:lnTo>
                      <a:pt x="18" y="147"/>
                    </a:lnTo>
                    <a:lnTo>
                      <a:pt x="25" y="136"/>
                    </a:lnTo>
                    <a:lnTo>
                      <a:pt x="29" y="126"/>
                    </a:lnTo>
                    <a:lnTo>
                      <a:pt x="36" y="115"/>
                    </a:lnTo>
                    <a:lnTo>
                      <a:pt x="40" y="108"/>
                    </a:lnTo>
                    <a:lnTo>
                      <a:pt x="47" y="93"/>
                    </a:lnTo>
                    <a:lnTo>
                      <a:pt x="50" y="86"/>
                    </a:lnTo>
                    <a:lnTo>
                      <a:pt x="50" y="72"/>
                    </a:lnTo>
                    <a:lnTo>
                      <a:pt x="47" y="68"/>
                    </a:lnTo>
                    <a:lnTo>
                      <a:pt x="40" y="72"/>
                    </a:lnTo>
                    <a:lnTo>
                      <a:pt x="36" y="72"/>
                    </a:lnTo>
                    <a:lnTo>
                      <a:pt x="29" y="82"/>
                    </a:lnTo>
                    <a:lnTo>
                      <a:pt x="25" y="90"/>
                    </a:lnTo>
                    <a:lnTo>
                      <a:pt x="22" y="100"/>
                    </a:lnTo>
                    <a:lnTo>
                      <a:pt x="14" y="111"/>
                    </a:lnTo>
                    <a:lnTo>
                      <a:pt x="11" y="122"/>
                    </a:lnTo>
                    <a:lnTo>
                      <a:pt x="7" y="133"/>
                    </a:lnTo>
                    <a:lnTo>
                      <a:pt x="4" y="144"/>
                    </a:lnTo>
                    <a:lnTo>
                      <a:pt x="0" y="154"/>
                    </a:lnTo>
                    <a:lnTo>
                      <a:pt x="0" y="122"/>
                    </a:lnTo>
                    <a:lnTo>
                      <a:pt x="4" y="108"/>
                    </a:lnTo>
                    <a:lnTo>
                      <a:pt x="11" y="93"/>
                    </a:lnTo>
                    <a:lnTo>
                      <a:pt x="18" y="79"/>
                    </a:lnTo>
                    <a:lnTo>
                      <a:pt x="22" y="68"/>
                    </a:lnTo>
                    <a:lnTo>
                      <a:pt x="29" y="50"/>
                    </a:lnTo>
                    <a:lnTo>
                      <a:pt x="32" y="39"/>
                    </a:lnTo>
                    <a:lnTo>
                      <a:pt x="40" y="32"/>
                    </a:lnTo>
                    <a:lnTo>
                      <a:pt x="47" y="28"/>
                    </a:lnTo>
                    <a:lnTo>
                      <a:pt x="50" y="21"/>
                    </a:lnTo>
                    <a:lnTo>
                      <a:pt x="54" y="14"/>
                    </a:lnTo>
                    <a:lnTo>
                      <a:pt x="61" y="10"/>
                    </a:lnTo>
                    <a:lnTo>
                      <a:pt x="68" y="7"/>
                    </a:lnTo>
                    <a:lnTo>
                      <a:pt x="72" y="3"/>
                    </a:lnTo>
                    <a:lnTo>
                      <a:pt x="79" y="0"/>
                    </a:lnTo>
                    <a:lnTo>
                      <a:pt x="86" y="14"/>
                    </a:lnTo>
                    <a:close/>
                  </a:path>
                </a:pathLst>
              </a:custGeom>
              <a:solidFill>
                <a:srgbClr val="004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51" name="Freeform 386"/>
              <p:cNvSpPr>
                <a:spLocks/>
              </p:cNvSpPr>
              <p:nvPr/>
            </p:nvSpPr>
            <p:spPr bwMode="auto">
              <a:xfrm>
                <a:off x="3373" y="2043"/>
                <a:ext cx="39" cy="227"/>
              </a:xfrm>
              <a:custGeom>
                <a:avLst/>
                <a:gdLst>
                  <a:gd name="T0" fmla="*/ 39 w 39"/>
                  <a:gd name="T1" fmla="*/ 223 h 227"/>
                  <a:gd name="T2" fmla="*/ 39 w 39"/>
                  <a:gd name="T3" fmla="*/ 227 h 227"/>
                  <a:gd name="T4" fmla="*/ 36 w 39"/>
                  <a:gd name="T5" fmla="*/ 194 h 227"/>
                  <a:gd name="T6" fmla="*/ 32 w 39"/>
                  <a:gd name="T7" fmla="*/ 169 h 227"/>
                  <a:gd name="T8" fmla="*/ 21 w 39"/>
                  <a:gd name="T9" fmla="*/ 140 h 227"/>
                  <a:gd name="T10" fmla="*/ 14 w 39"/>
                  <a:gd name="T11" fmla="*/ 112 h 227"/>
                  <a:gd name="T12" fmla="*/ 10 w 39"/>
                  <a:gd name="T13" fmla="*/ 86 h 227"/>
                  <a:gd name="T14" fmla="*/ 7 w 39"/>
                  <a:gd name="T15" fmla="*/ 58 h 227"/>
                  <a:gd name="T16" fmla="*/ 7 w 39"/>
                  <a:gd name="T17" fmla="*/ 29 h 227"/>
                  <a:gd name="T18" fmla="*/ 10 w 39"/>
                  <a:gd name="T19" fmla="*/ 0 h 227"/>
                  <a:gd name="T20" fmla="*/ 7 w 39"/>
                  <a:gd name="T21" fmla="*/ 0 h 227"/>
                  <a:gd name="T22" fmla="*/ 0 w 39"/>
                  <a:gd name="T23" fmla="*/ 29 h 227"/>
                  <a:gd name="T24" fmla="*/ 0 w 39"/>
                  <a:gd name="T25" fmla="*/ 58 h 227"/>
                  <a:gd name="T26" fmla="*/ 3 w 39"/>
                  <a:gd name="T27" fmla="*/ 86 h 227"/>
                  <a:gd name="T28" fmla="*/ 10 w 39"/>
                  <a:gd name="T29" fmla="*/ 115 h 227"/>
                  <a:gd name="T30" fmla="*/ 14 w 39"/>
                  <a:gd name="T31" fmla="*/ 144 h 227"/>
                  <a:gd name="T32" fmla="*/ 25 w 39"/>
                  <a:gd name="T33" fmla="*/ 169 h 227"/>
                  <a:gd name="T34" fmla="*/ 32 w 39"/>
                  <a:gd name="T35" fmla="*/ 198 h 227"/>
                  <a:gd name="T36" fmla="*/ 32 w 39"/>
                  <a:gd name="T37" fmla="*/ 227 h 227"/>
                  <a:gd name="T38" fmla="*/ 39 w 39"/>
                  <a:gd name="T39" fmla="*/ 223 h 227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39"/>
                  <a:gd name="T61" fmla="*/ 0 h 227"/>
                  <a:gd name="T62" fmla="*/ 39 w 39"/>
                  <a:gd name="T63" fmla="*/ 227 h 227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39" h="227">
                    <a:moveTo>
                      <a:pt x="39" y="223"/>
                    </a:moveTo>
                    <a:lnTo>
                      <a:pt x="39" y="227"/>
                    </a:lnTo>
                    <a:lnTo>
                      <a:pt x="36" y="194"/>
                    </a:lnTo>
                    <a:lnTo>
                      <a:pt x="32" y="169"/>
                    </a:lnTo>
                    <a:lnTo>
                      <a:pt x="21" y="140"/>
                    </a:lnTo>
                    <a:lnTo>
                      <a:pt x="14" y="112"/>
                    </a:lnTo>
                    <a:lnTo>
                      <a:pt x="10" y="86"/>
                    </a:lnTo>
                    <a:lnTo>
                      <a:pt x="7" y="58"/>
                    </a:lnTo>
                    <a:lnTo>
                      <a:pt x="7" y="29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0" y="29"/>
                    </a:lnTo>
                    <a:lnTo>
                      <a:pt x="0" y="58"/>
                    </a:lnTo>
                    <a:lnTo>
                      <a:pt x="3" y="86"/>
                    </a:lnTo>
                    <a:lnTo>
                      <a:pt x="10" y="115"/>
                    </a:lnTo>
                    <a:lnTo>
                      <a:pt x="14" y="144"/>
                    </a:lnTo>
                    <a:lnTo>
                      <a:pt x="25" y="169"/>
                    </a:lnTo>
                    <a:lnTo>
                      <a:pt x="32" y="198"/>
                    </a:lnTo>
                    <a:lnTo>
                      <a:pt x="32" y="227"/>
                    </a:lnTo>
                    <a:lnTo>
                      <a:pt x="39" y="22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52" name="Freeform 387"/>
              <p:cNvSpPr>
                <a:spLocks/>
              </p:cNvSpPr>
              <p:nvPr/>
            </p:nvSpPr>
            <p:spPr bwMode="auto">
              <a:xfrm>
                <a:off x="3405" y="2266"/>
                <a:ext cx="14" cy="61"/>
              </a:xfrm>
              <a:custGeom>
                <a:avLst/>
                <a:gdLst>
                  <a:gd name="T0" fmla="*/ 14 w 14"/>
                  <a:gd name="T1" fmla="*/ 61 h 61"/>
                  <a:gd name="T2" fmla="*/ 14 w 14"/>
                  <a:gd name="T3" fmla="*/ 33 h 61"/>
                  <a:gd name="T4" fmla="*/ 11 w 14"/>
                  <a:gd name="T5" fmla="*/ 18 h 61"/>
                  <a:gd name="T6" fmla="*/ 7 w 14"/>
                  <a:gd name="T7" fmla="*/ 0 h 61"/>
                  <a:gd name="T8" fmla="*/ 0 w 14"/>
                  <a:gd name="T9" fmla="*/ 4 h 61"/>
                  <a:gd name="T10" fmla="*/ 4 w 14"/>
                  <a:gd name="T11" fmla="*/ 18 h 61"/>
                  <a:gd name="T12" fmla="*/ 4 w 14"/>
                  <a:gd name="T13" fmla="*/ 43 h 61"/>
                  <a:gd name="T14" fmla="*/ 7 w 14"/>
                  <a:gd name="T15" fmla="*/ 61 h 61"/>
                  <a:gd name="T16" fmla="*/ 14 w 14"/>
                  <a:gd name="T17" fmla="*/ 61 h 6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"/>
                  <a:gd name="T28" fmla="*/ 0 h 61"/>
                  <a:gd name="T29" fmla="*/ 14 w 14"/>
                  <a:gd name="T30" fmla="*/ 61 h 6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" h="61">
                    <a:moveTo>
                      <a:pt x="14" y="61"/>
                    </a:moveTo>
                    <a:lnTo>
                      <a:pt x="14" y="33"/>
                    </a:lnTo>
                    <a:lnTo>
                      <a:pt x="11" y="18"/>
                    </a:lnTo>
                    <a:lnTo>
                      <a:pt x="7" y="0"/>
                    </a:lnTo>
                    <a:lnTo>
                      <a:pt x="0" y="4"/>
                    </a:lnTo>
                    <a:lnTo>
                      <a:pt x="4" y="18"/>
                    </a:lnTo>
                    <a:lnTo>
                      <a:pt x="4" y="43"/>
                    </a:lnTo>
                    <a:lnTo>
                      <a:pt x="7" y="61"/>
                    </a:lnTo>
                    <a:lnTo>
                      <a:pt x="14" y="6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53" name="Freeform 388"/>
              <p:cNvSpPr>
                <a:spLocks/>
              </p:cNvSpPr>
              <p:nvPr/>
            </p:nvSpPr>
            <p:spPr bwMode="auto">
              <a:xfrm>
                <a:off x="3319" y="2327"/>
                <a:ext cx="100" cy="105"/>
              </a:xfrm>
              <a:custGeom>
                <a:avLst/>
                <a:gdLst>
                  <a:gd name="T0" fmla="*/ 0 w 100"/>
                  <a:gd name="T1" fmla="*/ 105 h 105"/>
                  <a:gd name="T2" fmla="*/ 3 w 100"/>
                  <a:gd name="T3" fmla="*/ 105 h 105"/>
                  <a:gd name="T4" fmla="*/ 7 w 100"/>
                  <a:gd name="T5" fmla="*/ 98 h 105"/>
                  <a:gd name="T6" fmla="*/ 18 w 100"/>
                  <a:gd name="T7" fmla="*/ 94 h 105"/>
                  <a:gd name="T8" fmla="*/ 25 w 100"/>
                  <a:gd name="T9" fmla="*/ 90 h 105"/>
                  <a:gd name="T10" fmla="*/ 32 w 100"/>
                  <a:gd name="T11" fmla="*/ 87 h 105"/>
                  <a:gd name="T12" fmla="*/ 39 w 100"/>
                  <a:gd name="T13" fmla="*/ 80 h 105"/>
                  <a:gd name="T14" fmla="*/ 46 w 100"/>
                  <a:gd name="T15" fmla="*/ 76 h 105"/>
                  <a:gd name="T16" fmla="*/ 57 w 100"/>
                  <a:gd name="T17" fmla="*/ 69 h 105"/>
                  <a:gd name="T18" fmla="*/ 64 w 100"/>
                  <a:gd name="T19" fmla="*/ 65 h 105"/>
                  <a:gd name="T20" fmla="*/ 86 w 100"/>
                  <a:gd name="T21" fmla="*/ 44 h 105"/>
                  <a:gd name="T22" fmla="*/ 90 w 100"/>
                  <a:gd name="T23" fmla="*/ 36 h 105"/>
                  <a:gd name="T24" fmla="*/ 93 w 100"/>
                  <a:gd name="T25" fmla="*/ 29 h 105"/>
                  <a:gd name="T26" fmla="*/ 97 w 100"/>
                  <a:gd name="T27" fmla="*/ 18 h 105"/>
                  <a:gd name="T28" fmla="*/ 100 w 100"/>
                  <a:gd name="T29" fmla="*/ 8 h 105"/>
                  <a:gd name="T30" fmla="*/ 100 w 100"/>
                  <a:gd name="T31" fmla="*/ 0 h 105"/>
                  <a:gd name="T32" fmla="*/ 93 w 100"/>
                  <a:gd name="T33" fmla="*/ 0 h 105"/>
                  <a:gd name="T34" fmla="*/ 90 w 100"/>
                  <a:gd name="T35" fmla="*/ 8 h 105"/>
                  <a:gd name="T36" fmla="*/ 90 w 100"/>
                  <a:gd name="T37" fmla="*/ 18 h 105"/>
                  <a:gd name="T38" fmla="*/ 86 w 100"/>
                  <a:gd name="T39" fmla="*/ 26 h 105"/>
                  <a:gd name="T40" fmla="*/ 82 w 100"/>
                  <a:gd name="T41" fmla="*/ 33 h 105"/>
                  <a:gd name="T42" fmla="*/ 79 w 100"/>
                  <a:gd name="T43" fmla="*/ 40 h 105"/>
                  <a:gd name="T44" fmla="*/ 75 w 100"/>
                  <a:gd name="T45" fmla="*/ 47 h 105"/>
                  <a:gd name="T46" fmla="*/ 68 w 100"/>
                  <a:gd name="T47" fmla="*/ 51 h 105"/>
                  <a:gd name="T48" fmla="*/ 54 w 100"/>
                  <a:gd name="T49" fmla="*/ 65 h 105"/>
                  <a:gd name="T50" fmla="*/ 46 w 100"/>
                  <a:gd name="T51" fmla="*/ 69 h 105"/>
                  <a:gd name="T52" fmla="*/ 36 w 100"/>
                  <a:gd name="T53" fmla="*/ 72 h 105"/>
                  <a:gd name="T54" fmla="*/ 28 w 100"/>
                  <a:gd name="T55" fmla="*/ 80 h 105"/>
                  <a:gd name="T56" fmla="*/ 21 w 100"/>
                  <a:gd name="T57" fmla="*/ 83 h 105"/>
                  <a:gd name="T58" fmla="*/ 14 w 100"/>
                  <a:gd name="T59" fmla="*/ 87 h 105"/>
                  <a:gd name="T60" fmla="*/ 7 w 100"/>
                  <a:gd name="T61" fmla="*/ 90 h 105"/>
                  <a:gd name="T62" fmla="*/ 0 w 100"/>
                  <a:gd name="T63" fmla="*/ 98 h 105"/>
                  <a:gd name="T64" fmla="*/ 0 w 100"/>
                  <a:gd name="T65" fmla="*/ 105 h 105"/>
                  <a:gd name="T66" fmla="*/ 3 w 100"/>
                  <a:gd name="T67" fmla="*/ 105 h 105"/>
                  <a:gd name="T68" fmla="*/ 0 w 100"/>
                  <a:gd name="T69" fmla="*/ 105 h 105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00"/>
                  <a:gd name="T106" fmla="*/ 0 h 105"/>
                  <a:gd name="T107" fmla="*/ 100 w 100"/>
                  <a:gd name="T108" fmla="*/ 105 h 105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00" h="105">
                    <a:moveTo>
                      <a:pt x="0" y="105"/>
                    </a:moveTo>
                    <a:lnTo>
                      <a:pt x="3" y="105"/>
                    </a:lnTo>
                    <a:lnTo>
                      <a:pt x="7" y="98"/>
                    </a:lnTo>
                    <a:lnTo>
                      <a:pt x="18" y="94"/>
                    </a:lnTo>
                    <a:lnTo>
                      <a:pt x="25" y="90"/>
                    </a:lnTo>
                    <a:lnTo>
                      <a:pt x="32" y="87"/>
                    </a:lnTo>
                    <a:lnTo>
                      <a:pt x="39" y="80"/>
                    </a:lnTo>
                    <a:lnTo>
                      <a:pt x="46" y="76"/>
                    </a:lnTo>
                    <a:lnTo>
                      <a:pt x="57" y="69"/>
                    </a:lnTo>
                    <a:lnTo>
                      <a:pt x="64" y="65"/>
                    </a:lnTo>
                    <a:lnTo>
                      <a:pt x="86" y="44"/>
                    </a:lnTo>
                    <a:lnTo>
                      <a:pt x="90" y="36"/>
                    </a:lnTo>
                    <a:lnTo>
                      <a:pt x="93" y="29"/>
                    </a:lnTo>
                    <a:lnTo>
                      <a:pt x="97" y="18"/>
                    </a:lnTo>
                    <a:lnTo>
                      <a:pt x="100" y="8"/>
                    </a:lnTo>
                    <a:lnTo>
                      <a:pt x="100" y="0"/>
                    </a:lnTo>
                    <a:lnTo>
                      <a:pt x="93" y="0"/>
                    </a:lnTo>
                    <a:lnTo>
                      <a:pt x="90" y="8"/>
                    </a:lnTo>
                    <a:lnTo>
                      <a:pt x="90" y="18"/>
                    </a:lnTo>
                    <a:lnTo>
                      <a:pt x="86" y="26"/>
                    </a:lnTo>
                    <a:lnTo>
                      <a:pt x="82" y="33"/>
                    </a:lnTo>
                    <a:lnTo>
                      <a:pt x="79" y="40"/>
                    </a:lnTo>
                    <a:lnTo>
                      <a:pt x="75" y="47"/>
                    </a:lnTo>
                    <a:lnTo>
                      <a:pt x="68" y="51"/>
                    </a:lnTo>
                    <a:lnTo>
                      <a:pt x="54" y="65"/>
                    </a:lnTo>
                    <a:lnTo>
                      <a:pt x="46" y="69"/>
                    </a:lnTo>
                    <a:lnTo>
                      <a:pt x="36" y="72"/>
                    </a:lnTo>
                    <a:lnTo>
                      <a:pt x="28" y="80"/>
                    </a:lnTo>
                    <a:lnTo>
                      <a:pt x="21" y="83"/>
                    </a:lnTo>
                    <a:lnTo>
                      <a:pt x="14" y="87"/>
                    </a:lnTo>
                    <a:lnTo>
                      <a:pt x="7" y="90"/>
                    </a:lnTo>
                    <a:lnTo>
                      <a:pt x="0" y="98"/>
                    </a:lnTo>
                    <a:lnTo>
                      <a:pt x="0" y="105"/>
                    </a:lnTo>
                    <a:lnTo>
                      <a:pt x="3" y="105"/>
                    </a:lnTo>
                    <a:lnTo>
                      <a:pt x="0" y="10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54" name="Freeform 389"/>
              <p:cNvSpPr>
                <a:spLocks/>
              </p:cNvSpPr>
              <p:nvPr/>
            </p:nvSpPr>
            <p:spPr bwMode="auto">
              <a:xfrm>
                <a:off x="3301" y="2396"/>
                <a:ext cx="18" cy="36"/>
              </a:xfrm>
              <a:custGeom>
                <a:avLst/>
                <a:gdLst>
                  <a:gd name="T0" fmla="*/ 0 w 18"/>
                  <a:gd name="T1" fmla="*/ 3 h 36"/>
                  <a:gd name="T2" fmla="*/ 3 w 18"/>
                  <a:gd name="T3" fmla="*/ 11 h 36"/>
                  <a:gd name="T4" fmla="*/ 3 w 18"/>
                  <a:gd name="T5" fmla="*/ 21 h 36"/>
                  <a:gd name="T6" fmla="*/ 7 w 18"/>
                  <a:gd name="T7" fmla="*/ 32 h 36"/>
                  <a:gd name="T8" fmla="*/ 18 w 18"/>
                  <a:gd name="T9" fmla="*/ 36 h 36"/>
                  <a:gd name="T10" fmla="*/ 18 w 18"/>
                  <a:gd name="T11" fmla="*/ 29 h 36"/>
                  <a:gd name="T12" fmla="*/ 10 w 18"/>
                  <a:gd name="T13" fmla="*/ 25 h 36"/>
                  <a:gd name="T14" fmla="*/ 10 w 18"/>
                  <a:gd name="T15" fmla="*/ 11 h 36"/>
                  <a:gd name="T16" fmla="*/ 7 w 18"/>
                  <a:gd name="T17" fmla="*/ 0 h 36"/>
                  <a:gd name="T18" fmla="*/ 7 w 18"/>
                  <a:gd name="T19" fmla="*/ 3 h 36"/>
                  <a:gd name="T20" fmla="*/ 0 w 18"/>
                  <a:gd name="T21" fmla="*/ 3 h 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36"/>
                  <a:gd name="T35" fmla="*/ 18 w 18"/>
                  <a:gd name="T36" fmla="*/ 36 h 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36">
                    <a:moveTo>
                      <a:pt x="0" y="3"/>
                    </a:moveTo>
                    <a:lnTo>
                      <a:pt x="3" y="11"/>
                    </a:lnTo>
                    <a:lnTo>
                      <a:pt x="3" y="21"/>
                    </a:lnTo>
                    <a:lnTo>
                      <a:pt x="7" y="32"/>
                    </a:lnTo>
                    <a:lnTo>
                      <a:pt x="18" y="36"/>
                    </a:lnTo>
                    <a:lnTo>
                      <a:pt x="18" y="29"/>
                    </a:lnTo>
                    <a:lnTo>
                      <a:pt x="10" y="25"/>
                    </a:lnTo>
                    <a:lnTo>
                      <a:pt x="10" y="11"/>
                    </a:lnTo>
                    <a:lnTo>
                      <a:pt x="7" y="0"/>
                    </a:lnTo>
                    <a:lnTo>
                      <a:pt x="7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55" name="Freeform 390"/>
              <p:cNvSpPr>
                <a:spLocks/>
              </p:cNvSpPr>
              <p:nvPr/>
            </p:nvSpPr>
            <p:spPr bwMode="auto">
              <a:xfrm>
                <a:off x="3293" y="2183"/>
                <a:ext cx="22" cy="216"/>
              </a:xfrm>
              <a:custGeom>
                <a:avLst/>
                <a:gdLst>
                  <a:gd name="T0" fmla="*/ 15 w 22"/>
                  <a:gd name="T1" fmla="*/ 0 h 216"/>
                  <a:gd name="T2" fmla="*/ 8 w 22"/>
                  <a:gd name="T3" fmla="*/ 29 h 216"/>
                  <a:gd name="T4" fmla="*/ 0 w 22"/>
                  <a:gd name="T5" fmla="*/ 54 h 216"/>
                  <a:gd name="T6" fmla="*/ 0 w 22"/>
                  <a:gd name="T7" fmla="*/ 108 h 216"/>
                  <a:gd name="T8" fmla="*/ 4 w 22"/>
                  <a:gd name="T9" fmla="*/ 137 h 216"/>
                  <a:gd name="T10" fmla="*/ 8 w 22"/>
                  <a:gd name="T11" fmla="*/ 162 h 216"/>
                  <a:gd name="T12" fmla="*/ 8 w 22"/>
                  <a:gd name="T13" fmla="*/ 216 h 216"/>
                  <a:gd name="T14" fmla="*/ 15 w 22"/>
                  <a:gd name="T15" fmla="*/ 216 h 216"/>
                  <a:gd name="T16" fmla="*/ 15 w 22"/>
                  <a:gd name="T17" fmla="*/ 162 h 216"/>
                  <a:gd name="T18" fmla="*/ 11 w 22"/>
                  <a:gd name="T19" fmla="*/ 137 h 216"/>
                  <a:gd name="T20" fmla="*/ 8 w 22"/>
                  <a:gd name="T21" fmla="*/ 108 h 216"/>
                  <a:gd name="T22" fmla="*/ 8 w 22"/>
                  <a:gd name="T23" fmla="*/ 54 h 216"/>
                  <a:gd name="T24" fmla="*/ 11 w 22"/>
                  <a:gd name="T25" fmla="*/ 29 h 216"/>
                  <a:gd name="T26" fmla="*/ 22 w 22"/>
                  <a:gd name="T27" fmla="*/ 4 h 216"/>
                  <a:gd name="T28" fmla="*/ 15 w 22"/>
                  <a:gd name="T29" fmla="*/ 0 h 2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2"/>
                  <a:gd name="T46" fmla="*/ 0 h 216"/>
                  <a:gd name="T47" fmla="*/ 22 w 22"/>
                  <a:gd name="T48" fmla="*/ 216 h 21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2" h="216">
                    <a:moveTo>
                      <a:pt x="15" y="0"/>
                    </a:moveTo>
                    <a:lnTo>
                      <a:pt x="8" y="29"/>
                    </a:lnTo>
                    <a:lnTo>
                      <a:pt x="0" y="54"/>
                    </a:lnTo>
                    <a:lnTo>
                      <a:pt x="0" y="108"/>
                    </a:lnTo>
                    <a:lnTo>
                      <a:pt x="4" y="137"/>
                    </a:lnTo>
                    <a:lnTo>
                      <a:pt x="8" y="162"/>
                    </a:lnTo>
                    <a:lnTo>
                      <a:pt x="8" y="216"/>
                    </a:lnTo>
                    <a:lnTo>
                      <a:pt x="15" y="216"/>
                    </a:lnTo>
                    <a:lnTo>
                      <a:pt x="15" y="162"/>
                    </a:lnTo>
                    <a:lnTo>
                      <a:pt x="11" y="137"/>
                    </a:lnTo>
                    <a:lnTo>
                      <a:pt x="8" y="108"/>
                    </a:lnTo>
                    <a:lnTo>
                      <a:pt x="8" y="54"/>
                    </a:lnTo>
                    <a:lnTo>
                      <a:pt x="11" y="29"/>
                    </a:lnTo>
                    <a:lnTo>
                      <a:pt x="22" y="4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56" name="Freeform 391"/>
              <p:cNvSpPr>
                <a:spLocks/>
              </p:cNvSpPr>
              <p:nvPr/>
            </p:nvSpPr>
            <p:spPr bwMode="auto">
              <a:xfrm>
                <a:off x="3308" y="2101"/>
                <a:ext cx="47" cy="86"/>
              </a:xfrm>
              <a:custGeom>
                <a:avLst/>
                <a:gdLst>
                  <a:gd name="T0" fmla="*/ 36 w 47"/>
                  <a:gd name="T1" fmla="*/ 3 h 86"/>
                  <a:gd name="T2" fmla="*/ 36 w 47"/>
                  <a:gd name="T3" fmla="*/ 0 h 86"/>
                  <a:gd name="T4" fmla="*/ 36 w 47"/>
                  <a:gd name="T5" fmla="*/ 10 h 86"/>
                  <a:gd name="T6" fmla="*/ 32 w 47"/>
                  <a:gd name="T7" fmla="*/ 21 h 86"/>
                  <a:gd name="T8" fmla="*/ 25 w 47"/>
                  <a:gd name="T9" fmla="*/ 32 h 86"/>
                  <a:gd name="T10" fmla="*/ 21 w 47"/>
                  <a:gd name="T11" fmla="*/ 43 h 86"/>
                  <a:gd name="T12" fmla="*/ 18 w 47"/>
                  <a:gd name="T13" fmla="*/ 54 h 86"/>
                  <a:gd name="T14" fmla="*/ 11 w 47"/>
                  <a:gd name="T15" fmla="*/ 64 h 86"/>
                  <a:gd name="T16" fmla="*/ 7 w 47"/>
                  <a:gd name="T17" fmla="*/ 75 h 86"/>
                  <a:gd name="T18" fmla="*/ 0 w 47"/>
                  <a:gd name="T19" fmla="*/ 82 h 86"/>
                  <a:gd name="T20" fmla="*/ 7 w 47"/>
                  <a:gd name="T21" fmla="*/ 86 h 86"/>
                  <a:gd name="T22" fmla="*/ 11 w 47"/>
                  <a:gd name="T23" fmla="*/ 75 h 86"/>
                  <a:gd name="T24" fmla="*/ 18 w 47"/>
                  <a:gd name="T25" fmla="*/ 68 h 86"/>
                  <a:gd name="T26" fmla="*/ 21 w 47"/>
                  <a:gd name="T27" fmla="*/ 57 h 86"/>
                  <a:gd name="T28" fmla="*/ 29 w 47"/>
                  <a:gd name="T29" fmla="*/ 46 h 86"/>
                  <a:gd name="T30" fmla="*/ 36 w 47"/>
                  <a:gd name="T31" fmla="*/ 36 h 86"/>
                  <a:gd name="T32" fmla="*/ 36 w 47"/>
                  <a:gd name="T33" fmla="*/ 25 h 86"/>
                  <a:gd name="T34" fmla="*/ 43 w 47"/>
                  <a:gd name="T35" fmla="*/ 14 h 86"/>
                  <a:gd name="T36" fmla="*/ 43 w 47"/>
                  <a:gd name="T37" fmla="*/ 0 h 86"/>
                  <a:gd name="T38" fmla="*/ 47 w 47"/>
                  <a:gd name="T39" fmla="*/ 0 h 86"/>
                  <a:gd name="T40" fmla="*/ 43 w 47"/>
                  <a:gd name="T41" fmla="*/ 0 h 86"/>
                  <a:gd name="T42" fmla="*/ 36 w 47"/>
                  <a:gd name="T43" fmla="*/ 3 h 8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7"/>
                  <a:gd name="T67" fmla="*/ 0 h 86"/>
                  <a:gd name="T68" fmla="*/ 47 w 47"/>
                  <a:gd name="T69" fmla="*/ 86 h 8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7" h="86">
                    <a:moveTo>
                      <a:pt x="36" y="3"/>
                    </a:moveTo>
                    <a:lnTo>
                      <a:pt x="36" y="0"/>
                    </a:lnTo>
                    <a:lnTo>
                      <a:pt x="36" y="10"/>
                    </a:lnTo>
                    <a:lnTo>
                      <a:pt x="32" y="21"/>
                    </a:lnTo>
                    <a:lnTo>
                      <a:pt x="25" y="32"/>
                    </a:lnTo>
                    <a:lnTo>
                      <a:pt x="21" y="43"/>
                    </a:lnTo>
                    <a:lnTo>
                      <a:pt x="18" y="54"/>
                    </a:lnTo>
                    <a:lnTo>
                      <a:pt x="11" y="64"/>
                    </a:lnTo>
                    <a:lnTo>
                      <a:pt x="7" y="75"/>
                    </a:lnTo>
                    <a:lnTo>
                      <a:pt x="0" y="82"/>
                    </a:lnTo>
                    <a:lnTo>
                      <a:pt x="7" y="86"/>
                    </a:lnTo>
                    <a:lnTo>
                      <a:pt x="11" y="75"/>
                    </a:lnTo>
                    <a:lnTo>
                      <a:pt x="18" y="68"/>
                    </a:lnTo>
                    <a:lnTo>
                      <a:pt x="21" y="57"/>
                    </a:lnTo>
                    <a:lnTo>
                      <a:pt x="29" y="46"/>
                    </a:lnTo>
                    <a:lnTo>
                      <a:pt x="36" y="36"/>
                    </a:lnTo>
                    <a:lnTo>
                      <a:pt x="36" y="25"/>
                    </a:lnTo>
                    <a:lnTo>
                      <a:pt x="43" y="14"/>
                    </a:lnTo>
                    <a:lnTo>
                      <a:pt x="43" y="0"/>
                    </a:lnTo>
                    <a:lnTo>
                      <a:pt x="47" y="0"/>
                    </a:lnTo>
                    <a:lnTo>
                      <a:pt x="43" y="0"/>
                    </a:lnTo>
                    <a:lnTo>
                      <a:pt x="36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57" name="Freeform 392"/>
              <p:cNvSpPr>
                <a:spLocks/>
              </p:cNvSpPr>
              <p:nvPr/>
            </p:nvSpPr>
            <p:spPr bwMode="auto">
              <a:xfrm>
                <a:off x="3329" y="2093"/>
                <a:ext cx="22" cy="11"/>
              </a:xfrm>
              <a:custGeom>
                <a:avLst/>
                <a:gdLst>
                  <a:gd name="T0" fmla="*/ 8 w 22"/>
                  <a:gd name="T1" fmla="*/ 11 h 11"/>
                  <a:gd name="T2" fmla="*/ 11 w 22"/>
                  <a:gd name="T3" fmla="*/ 11 h 11"/>
                  <a:gd name="T4" fmla="*/ 15 w 22"/>
                  <a:gd name="T5" fmla="*/ 8 h 11"/>
                  <a:gd name="T6" fmla="*/ 15 w 22"/>
                  <a:gd name="T7" fmla="*/ 11 h 11"/>
                  <a:gd name="T8" fmla="*/ 22 w 22"/>
                  <a:gd name="T9" fmla="*/ 8 h 11"/>
                  <a:gd name="T10" fmla="*/ 18 w 22"/>
                  <a:gd name="T11" fmla="*/ 0 h 11"/>
                  <a:gd name="T12" fmla="*/ 11 w 22"/>
                  <a:gd name="T13" fmla="*/ 0 h 11"/>
                  <a:gd name="T14" fmla="*/ 8 w 22"/>
                  <a:gd name="T15" fmla="*/ 4 h 11"/>
                  <a:gd name="T16" fmla="*/ 4 w 22"/>
                  <a:gd name="T17" fmla="*/ 4 h 11"/>
                  <a:gd name="T18" fmla="*/ 0 w 22"/>
                  <a:gd name="T19" fmla="*/ 8 h 11"/>
                  <a:gd name="T20" fmla="*/ 4 w 22"/>
                  <a:gd name="T21" fmla="*/ 4 h 11"/>
                  <a:gd name="T22" fmla="*/ 0 w 22"/>
                  <a:gd name="T23" fmla="*/ 8 h 11"/>
                  <a:gd name="T24" fmla="*/ 8 w 22"/>
                  <a:gd name="T25" fmla="*/ 11 h 1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2"/>
                  <a:gd name="T40" fmla="*/ 0 h 11"/>
                  <a:gd name="T41" fmla="*/ 22 w 22"/>
                  <a:gd name="T42" fmla="*/ 11 h 1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2" h="11">
                    <a:moveTo>
                      <a:pt x="8" y="11"/>
                    </a:moveTo>
                    <a:lnTo>
                      <a:pt x="11" y="11"/>
                    </a:lnTo>
                    <a:lnTo>
                      <a:pt x="15" y="8"/>
                    </a:lnTo>
                    <a:lnTo>
                      <a:pt x="15" y="11"/>
                    </a:lnTo>
                    <a:lnTo>
                      <a:pt x="22" y="8"/>
                    </a:lnTo>
                    <a:lnTo>
                      <a:pt x="18" y="0"/>
                    </a:lnTo>
                    <a:lnTo>
                      <a:pt x="11" y="0"/>
                    </a:lnTo>
                    <a:lnTo>
                      <a:pt x="8" y="4"/>
                    </a:lnTo>
                    <a:lnTo>
                      <a:pt x="4" y="4"/>
                    </a:lnTo>
                    <a:lnTo>
                      <a:pt x="0" y="8"/>
                    </a:lnTo>
                    <a:lnTo>
                      <a:pt x="4" y="4"/>
                    </a:lnTo>
                    <a:lnTo>
                      <a:pt x="0" y="8"/>
                    </a:lnTo>
                    <a:lnTo>
                      <a:pt x="8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58" name="Freeform 393"/>
              <p:cNvSpPr>
                <a:spLocks/>
              </p:cNvSpPr>
              <p:nvPr/>
            </p:nvSpPr>
            <p:spPr bwMode="auto">
              <a:xfrm>
                <a:off x="3293" y="2101"/>
                <a:ext cx="44" cy="97"/>
              </a:xfrm>
              <a:custGeom>
                <a:avLst/>
                <a:gdLst>
                  <a:gd name="T0" fmla="*/ 0 w 44"/>
                  <a:gd name="T1" fmla="*/ 82 h 97"/>
                  <a:gd name="T2" fmla="*/ 8 w 44"/>
                  <a:gd name="T3" fmla="*/ 82 h 97"/>
                  <a:gd name="T4" fmla="*/ 11 w 44"/>
                  <a:gd name="T5" fmla="*/ 72 h 97"/>
                  <a:gd name="T6" fmla="*/ 15 w 44"/>
                  <a:gd name="T7" fmla="*/ 61 h 97"/>
                  <a:gd name="T8" fmla="*/ 18 w 44"/>
                  <a:gd name="T9" fmla="*/ 50 h 97"/>
                  <a:gd name="T10" fmla="*/ 22 w 44"/>
                  <a:gd name="T11" fmla="*/ 39 h 97"/>
                  <a:gd name="T12" fmla="*/ 29 w 44"/>
                  <a:gd name="T13" fmla="*/ 32 h 97"/>
                  <a:gd name="T14" fmla="*/ 33 w 44"/>
                  <a:gd name="T15" fmla="*/ 21 h 97"/>
                  <a:gd name="T16" fmla="*/ 36 w 44"/>
                  <a:gd name="T17" fmla="*/ 10 h 97"/>
                  <a:gd name="T18" fmla="*/ 44 w 44"/>
                  <a:gd name="T19" fmla="*/ 3 h 97"/>
                  <a:gd name="T20" fmla="*/ 36 w 44"/>
                  <a:gd name="T21" fmla="*/ 0 h 97"/>
                  <a:gd name="T22" fmla="*/ 33 w 44"/>
                  <a:gd name="T23" fmla="*/ 7 h 97"/>
                  <a:gd name="T24" fmla="*/ 26 w 44"/>
                  <a:gd name="T25" fmla="*/ 18 h 97"/>
                  <a:gd name="T26" fmla="*/ 22 w 44"/>
                  <a:gd name="T27" fmla="*/ 28 h 97"/>
                  <a:gd name="T28" fmla="*/ 15 w 44"/>
                  <a:gd name="T29" fmla="*/ 39 h 97"/>
                  <a:gd name="T30" fmla="*/ 11 w 44"/>
                  <a:gd name="T31" fmla="*/ 50 h 97"/>
                  <a:gd name="T32" fmla="*/ 8 w 44"/>
                  <a:gd name="T33" fmla="*/ 57 h 97"/>
                  <a:gd name="T34" fmla="*/ 4 w 44"/>
                  <a:gd name="T35" fmla="*/ 72 h 97"/>
                  <a:gd name="T36" fmla="*/ 0 w 44"/>
                  <a:gd name="T37" fmla="*/ 79 h 97"/>
                  <a:gd name="T38" fmla="*/ 8 w 44"/>
                  <a:gd name="T39" fmla="*/ 82 h 97"/>
                  <a:gd name="T40" fmla="*/ 0 w 44"/>
                  <a:gd name="T41" fmla="*/ 82 h 97"/>
                  <a:gd name="T42" fmla="*/ 4 w 44"/>
                  <a:gd name="T43" fmla="*/ 97 h 97"/>
                  <a:gd name="T44" fmla="*/ 8 w 44"/>
                  <a:gd name="T45" fmla="*/ 82 h 97"/>
                  <a:gd name="T46" fmla="*/ 0 w 44"/>
                  <a:gd name="T47" fmla="*/ 82 h 97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4"/>
                  <a:gd name="T73" fmla="*/ 0 h 97"/>
                  <a:gd name="T74" fmla="*/ 44 w 44"/>
                  <a:gd name="T75" fmla="*/ 97 h 97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4" h="97">
                    <a:moveTo>
                      <a:pt x="0" y="82"/>
                    </a:moveTo>
                    <a:lnTo>
                      <a:pt x="8" y="82"/>
                    </a:lnTo>
                    <a:lnTo>
                      <a:pt x="11" y="72"/>
                    </a:lnTo>
                    <a:lnTo>
                      <a:pt x="15" y="61"/>
                    </a:lnTo>
                    <a:lnTo>
                      <a:pt x="18" y="50"/>
                    </a:lnTo>
                    <a:lnTo>
                      <a:pt x="22" y="39"/>
                    </a:lnTo>
                    <a:lnTo>
                      <a:pt x="29" y="32"/>
                    </a:lnTo>
                    <a:lnTo>
                      <a:pt x="33" y="21"/>
                    </a:lnTo>
                    <a:lnTo>
                      <a:pt x="36" y="10"/>
                    </a:lnTo>
                    <a:lnTo>
                      <a:pt x="44" y="3"/>
                    </a:lnTo>
                    <a:lnTo>
                      <a:pt x="36" y="0"/>
                    </a:lnTo>
                    <a:lnTo>
                      <a:pt x="33" y="7"/>
                    </a:lnTo>
                    <a:lnTo>
                      <a:pt x="26" y="18"/>
                    </a:lnTo>
                    <a:lnTo>
                      <a:pt x="22" y="28"/>
                    </a:lnTo>
                    <a:lnTo>
                      <a:pt x="15" y="39"/>
                    </a:lnTo>
                    <a:lnTo>
                      <a:pt x="11" y="50"/>
                    </a:lnTo>
                    <a:lnTo>
                      <a:pt x="8" y="57"/>
                    </a:lnTo>
                    <a:lnTo>
                      <a:pt x="4" y="72"/>
                    </a:lnTo>
                    <a:lnTo>
                      <a:pt x="0" y="79"/>
                    </a:lnTo>
                    <a:lnTo>
                      <a:pt x="8" y="82"/>
                    </a:lnTo>
                    <a:lnTo>
                      <a:pt x="0" y="82"/>
                    </a:lnTo>
                    <a:lnTo>
                      <a:pt x="4" y="97"/>
                    </a:lnTo>
                    <a:lnTo>
                      <a:pt x="8" y="82"/>
                    </a:lnTo>
                    <a:lnTo>
                      <a:pt x="0" y="8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59" name="Freeform 394"/>
              <p:cNvSpPr>
                <a:spLocks/>
              </p:cNvSpPr>
              <p:nvPr/>
            </p:nvSpPr>
            <p:spPr bwMode="auto">
              <a:xfrm>
                <a:off x="3293" y="2065"/>
                <a:ext cx="40" cy="118"/>
              </a:xfrm>
              <a:custGeom>
                <a:avLst/>
                <a:gdLst>
                  <a:gd name="T0" fmla="*/ 36 w 40"/>
                  <a:gd name="T1" fmla="*/ 0 h 118"/>
                  <a:gd name="T2" fmla="*/ 33 w 40"/>
                  <a:gd name="T3" fmla="*/ 0 h 118"/>
                  <a:gd name="T4" fmla="*/ 29 w 40"/>
                  <a:gd name="T5" fmla="*/ 14 h 118"/>
                  <a:gd name="T6" fmla="*/ 22 w 40"/>
                  <a:gd name="T7" fmla="*/ 28 h 118"/>
                  <a:gd name="T8" fmla="*/ 18 w 40"/>
                  <a:gd name="T9" fmla="*/ 43 h 118"/>
                  <a:gd name="T10" fmla="*/ 11 w 40"/>
                  <a:gd name="T11" fmla="*/ 57 h 118"/>
                  <a:gd name="T12" fmla="*/ 4 w 40"/>
                  <a:gd name="T13" fmla="*/ 72 h 118"/>
                  <a:gd name="T14" fmla="*/ 0 w 40"/>
                  <a:gd name="T15" fmla="*/ 86 h 118"/>
                  <a:gd name="T16" fmla="*/ 0 w 40"/>
                  <a:gd name="T17" fmla="*/ 118 h 118"/>
                  <a:gd name="T18" fmla="*/ 8 w 40"/>
                  <a:gd name="T19" fmla="*/ 118 h 118"/>
                  <a:gd name="T20" fmla="*/ 8 w 40"/>
                  <a:gd name="T21" fmla="*/ 90 h 118"/>
                  <a:gd name="T22" fmla="*/ 11 w 40"/>
                  <a:gd name="T23" fmla="*/ 72 h 118"/>
                  <a:gd name="T24" fmla="*/ 18 w 40"/>
                  <a:gd name="T25" fmla="*/ 57 h 118"/>
                  <a:gd name="T26" fmla="*/ 26 w 40"/>
                  <a:gd name="T27" fmla="*/ 46 h 118"/>
                  <a:gd name="T28" fmla="*/ 29 w 40"/>
                  <a:gd name="T29" fmla="*/ 32 h 118"/>
                  <a:gd name="T30" fmla="*/ 36 w 40"/>
                  <a:gd name="T31" fmla="*/ 18 h 118"/>
                  <a:gd name="T32" fmla="*/ 40 w 40"/>
                  <a:gd name="T33" fmla="*/ 3 h 118"/>
                  <a:gd name="T34" fmla="*/ 36 w 40"/>
                  <a:gd name="T35" fmla="*/ 0 h 118"/>
                  <a:gd name="T36" fmla="*/ 33 w 40"/>
                  <a:gd name="T37" fmla="*/ 0 h 118"/>
                  <a:gd name="T38" fmla="*/ 36 w 40"/>
                  <a:gd name="T39" fmla="*/ 0 h 11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40"/>
                  <a:gd name="T61" fmla="*/ 0 h 118"/>
                  <a:gd name="T62" fmla="*/ 40 w 40"/>
                  <a:gd name="T63" fmla="*/ 118 h 118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40" h="118">
                    <a:moveTo>
                      <a:pt x="36" y="0"/>
                    </a:moveTo>
                    <a:lnTo>
                      <a:pt x="33" y="0"/>
                    </a:lnTo>
                    <a:lnTo>
                      <a:pt x="29" y="14"/>
                    </a:lnTo>
                    <a:lnTo>
                      <a:pt x="22" y="28"/>
                    </a:lnTo>
                    <a:lnTo>
                      <a:pt x="18" y="43"/>
                    </a:lnTo>
                    <a:lnTo>
                      <a:pt x="11" y="57"/>
                    </a:lnTo>
                    <a:lnTo>
                      <a:pt x="4" y="72"/>
                    </a:lnTo>
                    <a:lnTo>
                      <a:pt x="0" y="86"/>
                    </a:lnTo>
                    <a:lnTo>
                      <a:pt x="0" y="118"/>
                    </a:lnTo>
                    <a:lnTo>
                      <a:pt x="8" y="118"/>
                    </a:lnTo>
                    <a:lnTo>
                      <a:pt x="8" y="90"/>
                    </a:lnTo>
                    <a:lnTo>
                      <a:pt x="11" y="72"/>
                    </a:lnTo>
                    <a:lnTo>
                      <a:pt x="18" y="57"/>
                    </a:lnTo>
                    <a:lnTo>
                      <a:pt x="26" y="46"/>
                    </a:lnTo>
                    <a:lnTo>
                      <a:pt x="29" y="32"/>
                    </a:lnTo>
                    <a:lnTo>
                      <a:pt x="36" y="18"/>
                    </a:lnTo>
                    <a:lnTo>
                      <a:pt x="40" y="3"/>
                    </a:lnTo>
                    <a:lnTo>
                      <a:pt x="36" y="0"/>
                    </a:lnTo>
                    <a:lnTo>
                      <a:pt x="33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60" name="Freeform 395"/>
              <p:cNvSpPr>
                <a:spLocks/>
              </p:cNvSpPr>
              <p:nvPr/>
            </p:nvSpPr>
            <p:spPr bwMode="auto">
              <a:xfrm>
                <a:off x="3329" y="2025"/>
                <a:ext cx="54" cy="43"/>
              </a:xfrm>
              <a:custGeom>
                <a:avLst/>
                <a:gdLst>
                  <a:gd name="T0" fmla="*/ 54 w 54"/>
                  <a:gd name="T1" fmla="*/ 4 h 43"/>
                  <a:gd name="T2" fmla="*/ 47 w 54"/>
                  <a:gd name="T3" fmla="*/ 0 h 43"/>
                  <a:gd name="T4" fmla="*/ 40 w 54"/>
                  <a:gd name="T5" fmla="*/ 4 h 43"/>
                  <a:gd name="T6" fmla="*/ 33 w 54"/>
                  <a:gd name="T7" fmla="*/ 7 h 43"/>
                  <a:gd name="T8" fmla="*/ 26 w 54"/>
                  <a:gd name="T9" fmla="*/ 11 h 43"/>
                  <a:gd name="T10" fmla="*/ 15 w 54"/>
                  <a:gd name="T11" fmla="*/ 22 h 43"/>
                  <a:gd name="T12" fmla="*/ 11 w 54"/>
                  <a:gd name="T13" fmla="*/ 29 h 43"/>
                  <a:gd name="T14" fmla="*/ 4 w 54"/>
                  <a:gd name="T15" fmla="*/ 32 h 43"/>
                  <a:gd name="T16" fmla="*/ 0 w 54"/>
                  <a:gd name="T17" fmla="*/ 40 h 43"/>
                  <a:gd name="T18" fmla="*/ 4 w 54"/>
                  <a:gd name="T19" fmla="*/ 43 h 43"/>
                  <a:gd name="T20" fmla="*/ 11 w 54"/>
                  <a:gd name="T21" fmla="*/ 40 h 43"/>
                  <a:gd name="T22" fmla="*/ 15 w 54"/>
                  <a:gd name="T23" fmla="*/ 32 h 43"/>
                  <a:gd name="T24" fmla="*/ 36 w 54"/>
                  <a:gd name="T25" fmla="*/ 11 h 43"/>
                  <a:gd name="T26" fmla="*/ 44 w 54"/>
                  <a:gd name="T27" fmla="*/ 11 h 43"/>
                  <a:gd name="T28" fmla="*/ 51 w 54"/>
                  <a:gd name="T29" fmla="*/ 7 h 43"/>
                  <a:gd name="T30" fmla="*/ 44 w 54"/>
                  <a:gd name="T31" fmla="*/ 4 h 43"/>
                  <a:gd name="T32" fmla="*/ 54 w 54"/>
                  <a:gd name="T33" fmla="*/ 4 h 43"/>
                  <a:gd name="T34" fmla="*/ 51 w 54"/>
                  <a:gd name="T35" fmla="*/ 0 h 43"/>
                  <a:gd name="T36" fmla="*/ 47 w 54"/>
                  <a:gd name="T37" fmla="*/ 0 h 43"/>
                  <a:gd name="T38" fmla="*/ 54 w 54"/>
                  <a:gd name="T39" fmla="*/ 4 h 4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54"/>
                  <a:gd name="T61" fmla="*/ 0 h 43"/>
                  <a:gd name="T62" fmla="*/ 54 w 54"/>
                  <a:gd name="T63" fmla="*/ 43 h 4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54" h="43">
                    <a:moveTo>
                      <a:pt x="54" y="4"/>
                    </a:moveTo>
                    <a:lnTo>
                      <a:pt x="47" y="0"/>
                    </a:lnTo>
                    <a:lnTo>
                      <a:pt x="40" y="4"/>
                    </a:lnTo>
                    <a:lnTo>
                      <a:pt x="33" y="7"/>
                    </a:lnTo>
                    <a:lnTo>
                      <a:pt x="26" y="11"/>
                    </a:lnTo>
                    <a:lnTo>
                      <a:pt x="15" y="22"/>
                    </a:lnTo>
                    <a:lnTo>
                      <a:pt x="11" y="29"/>
                    </a:lnTo>
                    <a:lnTo>
                      <a:pt x="4" y="32"/>
                    </a:lnTo>
                    <a:lnTo>
                      <a:pt x="0" y="40"/>
                    </a:lnTo>
                    <a:lnTo>
                      <a:pt x="4" y="43"/>
                    </a:lnTo>
                    <a:lnTo>
                      <a:pt x="11" y="40"/>
                    </a:lnTo>
                    <a:lnTo>
                      <a:pt x="15" y="32"/>
                    </a:lnTo>
                    <a:lnTo>
                      <a:pt x="36" y="11"/>
                    </a:lnTo>
                    <a:lnTo>
                      <a:pt x="44" y="11"/>
                    </a:lnTo>
                    <a:lnTo>
                      <a:pt x="51" y="7"/>
                    </a:lnTo>
                    <a:lnTo>
                      <a:pt x="44" y="4"/>
                    </a:lnTo>
                    <a:lnTo>
                      <a:pt x="54" y="4"/>
                    </a:lnTo>
                    <a:lnTo>
                      <a:pt x="51" y="0"/>
                    </a:lnTo>
                    <a:lnTo>
                      <a:pt x="47" y="0"/>
                    </a:lnTo>
                    <a:lnTo>
                      <a:pt x="54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61" name="Freeform 396"/>
              <p:cNvSpPr>
                <a:spLocks/>
              </p:cNvSpPr>
              <p:nvPr/>
            </p:nvSpPr>
            <p:spPr bwMode="auto">
              <a:xfrm>
                <a:off x="3373" y="2029"/>
                <a:ext cx="14" cy="14"/>
              </a:xfrm>
              <a:custGeom>
                <a:avLst/>
                <a:gdLst>
                  <a:gd name="T0" fmla="*/ 10 w 14"/>
                  <a:gd name="T1" fmla="*/ 14 h 14"/>
                  <a:gd name="T2" fmla="*/ 10 w 14"/>
                  <a:gd name="T3" fmla="*/ 0 h 14"/>
                  <a:gd name="T4" fmla="*/ 0 w 14"/>
                  <a:gd name="T5" fmla="*/ 0 h 14"/>
                  <a:gd name="T6" fmla="*/ 7 w 14"/>
                  <a:gd name="T7" fmla="*/ 14 h 14"/>
                  <a:gd name="T8" fmla="*/ 14 w 14"/>
                  <a:gd name="T9" fmla="*/ 14 h 14"/>
                  <a:gd name="T10" fmla="*/ 10 w 14"/>
                  <a:gd name="T11" fmla="*/ 14 h 1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4"/>
                  <a:gd name="T19" fmla="*/ 0 h 14"/>
                  <a:gd name="T20" fmla="*/ 14 w 14"/>
                  <a:gd name="T21" fmla="*/ 14 h 1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4" h="14">
                    <a:moveTo>
                      <a:pt x="10" y="14"/>
                    </a:moveTo>
                    <a:lnTo>
                      <a:pt x="10" y="0"/>
                    </a:lnTo>
                    <a:lnTo>
                      <a:pt x="0" y="0"/>
                    </a:lnTo>
                    <a:lnTo>
                      <a:pt x="7" y="14"/>
                    </a:lnTo>
                    <a:lnTo>
                      <a:pt x="14" y="14"/>
                    </a:lnTo>
                    <a:lnTo>
                      <a:pt x="10" y="1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62" name="Freeform 397"/>
              <p:cNvSpPr>
                <a:spLocks/>
              </p:cNvSpPr>
              <p:nvPr/>
            </p:nvSpPr>
            <p:spPr bwMode="auto">
              <a:xfrm>
                <a:off x="2674" y="2065"/>
                <a:ext cx="303" cy="280"/>
              </a:xfrm>
              <a:custGeom>
                <a:avLst/>
                <a:gdLst>
                  <a:gd name="T0" fmla="*/ 116 w 303"/>
                  <a:gd name="T1" fmla="*/ 61 h 280"/>
                  <a:gd name="T2" fmla="*/ 137 w 303"/>
                  <a:gd name="T3" fmla="*/ 68 h 280"/>
                  <a:gd name="T4" fmla="*/ 162 w 303"/>
                  <a:gd name="T5" fmla="*/ 57 h 280"/>
                  <a:gd name="T6" fmla="*/ 180 w 303"/>
                  <a:gd name="T7" fmla="*/ 50 h 280"/>
                  <a:gd name="T8" fmla="*/ 202 w 303"/>
                  <a:gd name="T9" fmla="*/ 43 h 280"/>
                  <a:gd name="T10" fmla="*/ 220 w 303"/>
                  <a:gd name="T11" fmla="*/ 39 h 280"/>
                  <a:gd name="T12" fmla="*/ 241 w 303"/>
                  <a:gd name="T13" fmla="*/ 32 h 280"/>
                  <a:gd name="T14" fmla="*/ 259 w 303"/>
                  <a:gd name="T15" fmla="*/ 25 h 280"/>
                  <a:gd name="T16" fmla="*/ 281 w 303"/>
                  <a:gd name="T17" fmla="*/ 32 h 280"/>
                  <a:gd name="T18" fmla="*/ 295 w 303"/>
                  <a:gd name="T19" fmla="*/ 43 h 280"/>
                  <a:gd name="T20" fmla="*/ 295 w 303"/>
                  <a:gd name="T21" fmla="*/ 75 h 280"/>
                  <a:gd name="T22" fmla="*/ 263 w 303"/>
                  <a:gd name="T23" fmla="*/ 90 h 280"/>
                  <a:gd name="T24" fmla="*/ 223 w 303"/>
                  <a:gd name="T25" fmla="*/ 97 h 280"/>
                  <a:gd name="T26" fmla="*/ 198 w 303"/>
                  <a:gd name="T27" fmla="*/ 111 h 280"/>
                  <a:gd name="T28" fmla="*/ 170 w 303"/>
                  <a:gd name="T29" fmla="*/ 129 h 280"/>
                  <a:gd name="T30" fmla="*/ 177 w 303"/>
                  <a:gd name="T31" fmla="*/ 140 h 280"/>
                  <a:gd name="T32" fmla="*/ 191 w 303"/>
                  <a:gd name="T33" fmla="*/ 126 h 280"/>
                  <a:gd name="T34" fmla="*/ 213 w 303"/>
                  <a:gd name="T35" fmla="*/ 118 h 280"/>
                  <a:gd name="T36" fmla="*/ 234 w 303"/>
                  <a:gd name="T37" fmla="*/ 108 h 280"/>
                  <a:gd name="T38" fmla="*/ 259 w 303"/>
                  <a:gd name="T39" fmla="*/ 100 h 280"/>
                  <a:gd name="T40" fmla="*/ 238 w 303"/>
                  <a:gd name="T41" fmla="*/ 136 h 280"/>
                  <a:gd name="T42" fmla="*/ 220 w 303"/>
                  <a:gd name="T43" fmla="*/ 169 h 280"/>
                  <a:gd name="T44" fmla="*/ 202 w 303"/>
                  <a:gd name="T45" fmla="*/ 190 h 280"/>
                  <a:gd name="T46" fmla="*/ 227 w 303"/>
                  <a:gd name="T47" fmla="*/ 180 h 280"/>
                  <a:gd name="T48" fmla="*/ 245 w 303"/>
                  <a:gd name="T49" fmla="*/ 151 h 280"/>
                  <a:gd name="T50" fmla="*/ 267 w 303"/>
                  <a:gd name="T51" fmla="*/ 122 h 280"/>
                  <a:gd name="T52" fmla="*/ 277 w 303"/>
                  <a:gd name="T53" fmla="*/ 129 h 280"/>
                  <a:gd name="T54" fmla="*/ 270 w 303"/>
                  <a:gd name="T55" fmla="*/ 154 h 280"/>
                  <a:gd name="T56" fmla="*/ 256 w 303"/>
                  <a:gd name="T57" fmla="*/ 190 h 280"/>
                  <a:gd name="T58" fmla="*/ 241 w 303"/>
                  <a:gd name="T59" fmla="*/ 223 h 280"/>
                  <a:gd name="T60" fmla="*/ 256 w 303"/>
                  <a:gd name="T61" fmla="*/ 223 h 280"/>
                  <a:gd name="T62" fmla="*/ 281 w 303"/>
                  <a:gd name="T63" fmla="*/ 194 h 280"/>
                  <a:gd name="T64" fmla="*/ 274 w 303"/>
                  <a:gd name="T65" fmla="*/ 241 h 280"/>
                  <a:gd name="T66" fmla="*/ 263 w 303"/>
                  <a:gd name="T67" fmla="*/ 259 h 280"/>
                  <a:gd name="T68" fmla="*/ 245 w 303"/>
                  <a:gd name="T69" fmla="*/ 277 h 280"/>
                  <a:gd name="T70" fmla="*/ 170 w 303"/>
                  <a:gd name="T71" fmla="*/ 280 h 280"/>
                  <a:gd name="T72" fmla="*/ 126 w 303"/>
                  <a:gd name="T73" fmla="*/ 273 h 280"/>
                  <a:gd name="T74" fmla="*/ 90 w 303"/>
                  <a:gd name="T75" fmla="*/ 255 h 280"/>
                  <a:gd name="T76" fmla="*/ 65 w 303"/>
                  <a:gd name="T77" fmla="*/ 226 h 280"/>
                  <a:gd name="T78" fmla="*/ 44 w 303"/>
                  <a:gd name="T79" fmla="*/ 198 h 280"/>
                  <a:gd name="T80" fmla="*/ 33 w 303"/>
                  <a:gd name="T81" fmla="*/ 162 h 280"/>
                  <a:gd name="T82" fmla="*/ 33 w 303"/>
                  <a:gd name="T83" fmla="*/ 111 h 280"/>
                  <a:gd name="T84" fmla="*/ 40 w 303"/>
                  <a:gd name="T85" fmla="*/ 86 h 280"/>
                  <a:gd name="T86" fmla="*/ 33 w 303"/>
                  <a:gd name="T87" fmla="*/ 64 h 280"/>
                  <a:gd name="T88" fmla="*/ 15 w 303"/>
                  <a:gd name="T89" fmla="*/ 54 h 280"/>
                  <a:gd name="T90" fmla="*/ 0 w 303"/>
                  <a:gd name="T91" fmla="*/ 25 h 280"/>
                  <a:gd name="T92" fmla="*/ 15 w 303"/>
                  <a:gd name="T93" fmla="*/ 3 h 280"/>
                  <a:gd name="T94" fmla="*/ 44 w 303"/>
                  <a:gd name="T95" fmla="*/ 3 h 280"/>
                  <a:gd name="T96" fmla="*/ 69 w 303"/>
                  <a:gd name="T97" fmla="*/ 10 h 280"/>
                  <a:gd name="T98" fmla="*/ 87 w 303"/>
                  <a:gd name="T99" fmla="*/ 25 h 280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303"/>
                  <a:gd name="T151" fmla="*/ 0 h 280"/>
                  <a:gd name="T152" fmla="*/ 303 w 303"/>
                  <a:gd name="T153" fmla="*/ 280 h 280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303" h="280">
                    <a:moveTo>
                      <a:pt x="87" y="36"/>
                    </a:moveTo>
                    <a:lnTo>
                      <a:pt x="108" y="57"/>
                    </a:lnTo>
                    <a:lnTo>
                      <a:pt x="116" y="61"/>
                    </a:lnTo>
                    <a:lnTo>
                      <a:pt x="123" y="64"/>
                    </a:lnTo>
                    <a:lnTo>
                      <a:pt x="130" y="68"/>
                    </a:lnTo>
                    <a:lnTo>
                      <a:pt x="137" y="68"/>
                    </a:lnTo>
                    <a:lnTo>
                      <a:pt x="148" y="64"/>
                    </a:lnTo>
                    <a:lnTo>
                      <a:pt x="155" y="61"/>
                    </a:lnTo>
                    <a:lnTo>
                      <a:pt x="162" y="57"/>
                    </a:lnTo>
                    <a:lnTo>
                      <a:pt x="166" y="54"/>
                    </a:lnTo>
                    <a:lnTo>
                      <a:pt x="173" y="50"/>
                    </a:lnTo>
                    <a:lnTo>
                      <a:pt x="180" y="50"/>
                    </a:lnTo>
                    <a:lnTo>
                      <a:pt x="188" y="46"/>
                    </a:lnTo>
                    <a:lnTo>
                      <a:pt x="195" y="46"/>
                    </a:lnTo>
                    <a:lnTo>
                      <a:pt x="202" y="43"/>
                    </a:lnTo>
                    <a:lnTo>
                      <a:pt x="209" y="43"/>
                    </a:lnTo>
                    <a:lnTo>
                      <a:pt x="216" y="39"/>
                    </a:lnTo>
                    <a:lnTo>
                      <a:pt x="220" y="39"/>
                    </a:lnTo>
                    <a:lnTo>
                      <a:pt x="231" y="36"/>
                    </a:lnTo>
                    <a:lnTo>
                      <a:pt x="234" y="32"/>
                    </a:lnTo>
                    <a:lnTo>
                      <a:pt x="241" y="32"/>
                    </a:lnTo>
                    <a:lnTo>
                      <a:pt x="249" y="28"/>
                    </a:lnTo>
                    <a:lnTo>
                      <a:pt x="256" y="25"/>
                    </a:lnTo>
                    <a:lnTo>
                      <a:pt x="259" y="25"/>
                    </a:lnTo>
                    <a:lnTo>
                      <a:pt x="267" y="28"/>
                    </a:lnTo>
                    <a:lnTo>
                      <a:pt x="274" y="28"/>
                    </a:lnTo>
                    <a:lnTo>
                      <a:pt x="281" y="32"/>
                    </a:lnTo>
                    <a:lnTo>
                      <a:pt x="285" y="36"/>
                    </a:lnTo>
                    <a:lnTo>
                      <a:pt x="292" y="39"/>
                    </a:lnTo>
                    <a:lnTo>
                      <a:pt x="295" y="43"/>
                    </a:lnTo>
                    <a:lnTo>
                      <a:pt x="303" y="46"/>
                    </a:lnTo>
                    <a:lnTo>
                      <a:pt x="303" y="64"/>
                    </a:lnTo>
                    <a:lnTo>
                      <a:pt x="295" y="75"/>
                    </a:lnTo>
                    <a:lnTo>
                      <a:pt x="288" y="82"/>
                    </a:lnTo>
                    <a:lnTo>
                      <a:pt x="274" y="86"/>
                    </a:lnTo>
                    <a:lnTo>
                      <a:pt x="263" y="90"/>
                    </a:lnTo>
                    <a:lnTo>
                      <a:pt x="249" y="90"/>
                    </a:lnTo>
                    <a:lnTo>
                      <a:pt x="234" y="93"/>
                    </a:lnTo>
                    <a:lnTo>
                      <a:pt x="223" y="97"/>
                    </a:lnTo>
                    <a:lnTo>
                      <a:pt x="216" y="100"/>
                    </a:lnTo>
                    <a:lnTo>
                      <a:pt x="209" y="108"/>
                    </a:lnTo>
                    <a:lnTo>
                      <a:pt x="198" y="111"/>
                    </a:lnTo>
                    <a:lnTo>
                      <a:pt x="191" y="111"/>
                    </a:lnTo>
                    <a:lnTo>
                      <a:pt x="180" y="118"/>
                    </a:lnTo>
                    <a:lnTo>
                      <a:pt x="170" y="129"/>
                    </a:lnTo>
                    <a:lnTo>
                      <a:pt x="166" y="136"/>
                    </a:lnTo>
                    <a:lnTo>
                      <a:pt x="173" y="140"/>
                    </a:lnTo>
                    <a:lnTo>
                      <a:pt x="177" y="140"/>
                    </a:lnTo>
                    <a:lnTo>
                      <a:pt x="177" y="136"/>
                    </a:lnTo>
                    <a:lnTo>
                      <a:pt x="188" y="126"/>
                    </a:lnTo>
                    <a:lnTo>
                      <a:pt x="191" y="126"/>
                    </a:lnTo>
                    <a:lnTo>
                      <a:pt x="195" y="122"/>
                    </a:lnTo>
                    <a:lnTo>
                      <a:pt x="202" y="122"/>
                    </a:lnTo>
                    <a:lnTo>
                      <a:pt x="213" y="118"/>
                    </a:lnTo>
                    <a:lnTo>
                      <a:pt x="220" y="115"/>
                    </a:lnTo>
                    <a:lnTo>
                      <a:pt x="227" y="111"/>
                    </a:lnTo>
                    <a:lnTo>
                      <a:pt x="234" y="108"/>
                    </a:lnTo>
                    <a:lnTo>
                      <a:pt x="241" y="104"/>
                    </a:lnTo>
                    <a:lnTo>
                      <a:pt x="252" y="104"/>
                    </a:lnTo>
                    <a:lnTo>
                      <a:pt x="259" y="100"/>
                    </a:lnTo>
                    <a:lnTo>
                      <a:pt x="263" y="108"/>
                    </a:lnTo>
                    <a:lnTo>
                      <a:pt x="245" y="126"/>
                    </a:lnTo>
                    <a:lnTo>
                      <a:pt x="238" y="136"/>
                    </a:lnTo>
                    <a:lnTo>
                      <a:pt x="234" y="147"/>
                    </a:lnTo>
                    <a:lnTo>
                      <a:pt x="227" y="158"/>
                    </a:lnTo>
                    <a:lnTo>
                      <a:pt x="220" y="169"/>
                    </a:lnTo>
                    <a:lnTo>
                      <a:pt x="213" y="176"/>
                    </a:lnTo>
                    <a:lnTo>
                      <a:pt x="202" y="183"/>
                    </a:lnTo>
                    <a:lnTo>
                      <a:pt x="202" y="190"/>
                    </a:lnTo>
                    <a:lnTo>
                      <a:pt x="206" y="190"/>
                    </a:lnTo>
                    <a:lnTo>
                      <a:pt x="216" y="187"/>
                    </a:lnTo>
                    <a:lnTo>
                      <a:pt x="227" y="180"/>
                    </a:lnTo>
                    <a:lnTo>
                      <a:pt x="234" y="169"/>
                    </a:lnTo>
                    <a:lnTo>
                      <a:pt x="238" y="162"/>
                    </a:lnTo>
                    <a:lnTo>
                      <a:pt x="245" y="151"/>
                    </a:lnTo>
                    <a:lnTo>
                      <a:pt x="252" y="140"/>
                    </a:lnTo>
                    <a:lnTo>
                      <a:pt x="259" y="129"/>
                    </a:lnTo>
                    <a:lnTo>
                      <a:pt x="267" y="122"/>
                    </a:lnTo>
                    <a:lnTo>
                      <a:pt x="270" y="126"/>
                    </a:lnTo>
                    <a:lnTo>
                      <a:pt x="274" y="126"/>
                    </a:lnTo>
                    <a:lnTo>
                      <a:pt x="277" y="129"/>
                    </a:lnTo>
                    <a:lnTo>
                      <a:pt x="277" y="133"/>
                    </a:lnTo>
                    <a:lnTo>
                      <a:pt x="274" y="144"/>
                    </a:lnTo>
                    <a:lnTo>
                      <a:pt x="270" y="154"/>
                    </a:lnTo>
                    <a:lnTo>
                      <a:pt x="267" y="169"/>
                    </a:lnTo>
                    <a:lnTo>
                      <a:pt x="263" y="180"/>
                    </a:lnTo>
                    <a:lnTo>
                      <a:pt x="256" y="190"/>
                    </a:lnTo>
                    <a:lnTo>
                      <a:pt x="252" y="201"/>
                    </a:lnTo>
                    <a:lnTo>
                      <a:pt x="245" y="212"/>
                    </a:lnTo>
                    <a:lnTo>
                      <a:pt x="241" y="223"/>
                    </a:lnTo>
                    <a:lnTo>
                      <a:pt x="245" y="226"/>
                    </a:lnTo>
                    <a:lnTo>
                      <a:pt x="252" y="226"/>
                    </a:lnTo>
                    <a:lnTo>
                      <a:pt x="256" y="223"/>
                    </a:lnTo>
                    <a:lnTo>
                      <a:pt x="285" y="158"/>
                    </a:lnTo>
                    <a:lnTo>
                      <a:pt x="285" y="176"/>
                    </a:lnTo>
                    <a:lnTo>
                      <a:pt x="281" y="194"/>
                    </a:lnTo>
                    <a:lnTo>
                      <a:pt x="277" y="212"/>
                    </a:lnTo>
                    <a:lnTo>
                      <a:pt x="274" y="230"/>
                    </a:lnTo>
                    <a:lnTo>
                      <a:pt x="274" y="241"/>
                    </a:lnTo>
                    <a:lnTo>
                      <a:pt x="270" y="244"/>
                    </a:lnTo>
                    <a:lnTo>
                      <a:pt x="267" y="252"/>
                    </a:lnTo>
                    <a:lnTo>
                      <a:pt x="263" y="259"/>
                    </a:lnTo>
                    <a:lnTo>
                      <a:pt x="256" y="266"/>
                    </a:lnTo>
                    <a:lnTo>
                      <a:pt x="249" y="270"/>
                    </a:lnTo>
                    <a:lnTo>
                      <a:pt x="245" y="277"/>
                    </a:lnTo>
                    <a:lnTo>
                      <a:pt x="227" y="277"/>
                    </a:lnTo>
                    <a:lnTo>
                      <a:pt x="220" y="280"/>
                    </a:lnTo>
                    <a:lnTo>
                      <a:pt x="170" y="280"/>
                    </a:lnTo>
                    <a:lnTo>
                      <a:pt x="159" y="277"/>
                    </a:lnTo>
                    <a:lnTo>
                      <a:pt x="134" y="277"/>
                    </a:lnTo>
                    <a:lnTo>
                      <a:pt x="126" y="273"/>
                    </a:lnTo>
                    <a:lnTo>
                      <a:pt x="108" y="273"/>
                    </a:lnTo>
                    <a:lnTo>
                      <a:pt x="101" y="262"/>
                    </a:lnTo>
                    <a:lnTo>
                      <a:pt x="90" y="255"/>
                    </a:lnTo>
                    <a:lnTo>
                      <a:pt x="83" y="244"/>
                    </a:lnTo>
                    <a:lnTo>
                      <a:pt x="72" y="237"/>
                    </a:lnTo>
                    <a:lnTo>
                      <a:pt x="65" y="226"/>
                    </a:lnTo>
                    <a:lnTo>
                      <a:pt x="58" y="216"/>
                    </a:lnTo>
                    <a:lnTo>
                      <a:pt x="51" y="208"/>
                    </a:lnTo>
                    <a:lnTo>
                      <a:pt x="44" y="198"/>
                    </a:lnTo>
                    <a:lnTo>
                      <a:pt x="36" y="187"/>
                    </a:lnTo>
                    <a:lnTo>
                      <a:pt x="36" y="172"/>
                    </a:lnTo>
                    <a:lnTo>
                      <a:pt x="33" y="162"/>
                    </a:lnTo>
                    <a:lnTo>
                      <a:pt x="29" y="151"/>
                    </a:lnTo>
                    <a:lnTo>
                      <a:pt x="29" y="126"/>
                    </a:lnTo>
                    <a:lnTo>
                      <a:pt x="33" y="111"/>
                    </a:lnTo>
                    <a:lnTo>
                      <a:pt x="36" y="100"/>
                    </a:lnTo>
                    <a:lnTo>
                      <a:pt x="40" y="93"/>
                    </a:lnTo>
                    <a:lnTo>
                      <a:pt x="40" y="86"/>
                    </a:lnTo>
                    <a:lnTo>
                      <a:pt x="36" y="79"/>
                    </a:lnTo>
                    <a:lnTo>
                      <a:pt x="36" y="72"/>
                    </a:lnTo>
                    <a:lnTo>
                      <a:pt x="33" y="64"/>
                    </a:lnTo>
                    <a:lnTo>
                      <a:pt x="26" y="61"/>
                    </a:lnTo>
                    <a:lnTo>
                      <a:pt x="22" y="57"/>
                    </a:lnTo>
                    <a:lnTo>
                      <a:pt x="15" y="54"/>
                    </a:lnTo>
                    <a:lnTo>
                      <a:pt x="4" y="43"/>
                    </a:lnTo>
                    <a:lnTo>
                      <a:pt x="0" y="36"/>
                    </a:lnTo>
                    <a:lnTo>
                      <a:pt x="0" y="25"/>
                    </a:lnTo>
                    <a:lnTo>
                      <a:pt x="4" y="18"/>
                    </a:lnTo>
                    <a:lnTo>
                      <a:pt x="11" y="10"/>
                    </a:lnTo>
                    <a:lnTo>
                      <a:pt x="15" y="3"/>
                    </a:lnTo>
                    <a:lnTo>
                      <a:pt x="22" y="0"/>
                    </a:lnTo>
                    <a:lnTo>
                      <a:pt x="36" y="0"/>
                    </a:lnTo>
                    <a:lnTo>
                      <a:pt x="44" y="3"/>
                    </a:lnTo>
                    <a:lnTo>
                      <a:pt x="54" y="7"/>
                    </a:lnTo>
                    <a:lnTo>
                      <a:pt x="62" y="7"/>
                    </a:lnTo>
                    <a:lnTo>
                      <a:pt x="69" y="10"/>
                    </a:lnTo>
                    <a:lnTo>
                      <a:pt x="76" y="10"/>
                    </a:lnTo>
                    <a:lnTo>
                      <a:pt x="80" y="18"/>
                    </a:lnTo>
                    <a:lnTo>
                      <a:pt x="87" y="25"/>
                    </a:lnTo>
                    <a:lnTo>
                      <a:pt x="90" y="32"/>
                    </a:lnTo>
                    <a:lnTo>
                      <a:pt x="87" y="36"/>
                    </a:lnTo>
                    <a:close/>
                  </a:path>
                </a:pathLst>
              </a:custGeom>
              <a:solidFill>
                <a:srgbClr val="F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63" name="Freeform 398"/>
              <p:cNvSpPr>
                <a:spLocks/>
              </p:cNvSpPr>
              <p:nvPr/>
            </p:nvSpPr>
            <p:spPr bwMode="auto">
              <a:xfrm>
                <a:off x="2761" y="2097"/>
                <a:ext cx="65" cy="40"/>
              </a:xfrm>
              <a:custGeom>
                <a:avLst/>
                <a:gdLst>
                  <a:gd name="T0" fmla="*/ 61 w 65"/>
                  <a:gd name="T1" fmla="*/ 29 h 40"/>
                  <a:gd name="T2" fmla="*/ 50 w 65"/>
                  <a:gd name="T3" fmla="*/ 32 h 40"/>
                  <a:gd name="T4" fmla="*/ 43 w 65"/>
                  <a:gd name="T5" fmla="*/ 32 h 40"/>
                  <a:gd name="T6" fmla="*/ 36 w 65"/>
                  <a:gd name="T7" fmla="*/ 29 h 40"/>
                  <a:gd name="T8" fmla="*/ 29 w 65"/>
                  <a:gd name="T9" fmla="*/ 25 h 40"/>
                  <a:gd name="T10" fmla="*/ 21 w 65"/>
                  <a:gd name="T11" fmla="*/ 22 h 40"/>
                  <a:gd name="T12" fmla="*/ 14 w 65"/>
                  <a:gd name="T13" fmla="*/ 14 h 40"/>
                  <a:gd name="T14" fmla="*/ 11 w 65"/>
                  <a:gd name="T15" fmla="*/ 7 h 40"/>
                  <a:gd name="T16" fmla="*/ 3 w 65"/>
                  <a:gd name="T17" fmla="*/ 0 h 40"/>
                  <a:gd name="T18" fmla="*/ 0 w 65"/>
                  <a:gd name="T19" fmla="*/ 7 h 40"/>
                  <a:gd name="T20" fmla="*/ 18 w 65"/>
                  <a:gd name="T21" fmla="*/ 25 h 40"/>
                  <a:gd name="T22" fmla="*/ 29 w 65"/>
                  <a:gd name="T23" fmla="*/ 32 h 40"/>
                  <a:gd name="T24" fmla="*/ 36 w 65"/>
                  <a:gd name="T25" fmla="*/ 36 h 40"/>
                  <a:gd name="T26" fmla="*/ 43 w 65"/>
                  <a:gd name="T27" fmla="*/ 40 h 40"/>
                  <a:gd name="T28" fmla="*/ 54 w 65"/>
                  <a:gd name="T29" fmla="*/ 40 h 40"/>
                  <a:gd name="T30" fmla="*/ 65 w 65"/>
                  <a:gd name="T31" fmla="*/ 36 h 40"/>
                  <a:gd name="T32" fmla="*/ 61 w 65"/>
                  <a:gd name="T33" fmla="*/ 29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5"/>
                  <a:gd name="T52" fmla="*/ 0 h 40"/>
                  <a:gd name="T53" fmla="*/ 65 w 65"/>
                  <a:gd name="T54" fmla="*/ 40 h 4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5" h="40">
                    <a:moveTo>
                      <a:pt x="61" y="29"/>
                    </a:moveTo>
                    <a:lnTo>
                      <a:pt x="50" y="32"/>
                    </a:lnTo>
                    <a:lnTo>
                      <a:pt x="43" y="32"/>
                    </a:lnTo>
                    <a:lnTo>
                      <a:pt x="36" y="29"/>
                    </a:lnTo>
                    <a:lnTo>
                      <a:pt x="29" y="25"/>
                    </a:lnTo>
                    <a:lnTo>
                      <a:pt x="21" y="22"/>
                    </a:lnTo>
                    <a:lnTo>
                      <a:pt x="14" y="14"/>
                    </a:lnTo>
                    <a:lnTo>
                      <a:pt x="11" y="7"/>
                    </a:lnTo>
                    <a:lnTo>
                      <a:pt x="3" y="0"/>
                    </a:lnTo>
                    <a:lnTo>
                      <a:pt x="0" y="7"/>
                    </a:lnTo>
                    <a:lnTo>
                      <a:pt x="18" y="25"/>
                    </a:lnTo>
                    <a:lnTo>
                      <a:pt x="29" y="32"/>
                    </a:lnTo>
                    <a:lnTo>
                      <a:pt x="36" y="36"/>
                    </a:lnTo>
                    <a:lnTo>
                      <a:pt x="43" y="40"/>
                    </a:lnTo>
                    <a:lnTo>
                      <a:pt x="54" y="40"/>
                    </a:lnTo>
                    <a:lnTo>
                      <a:pt x="65" y="36"/>
                    </a:lnTo>
                    <a:lnTo>
                      <a:pt x="61" y="2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64" name="Freeform 399"/>
              <p:cNvSpPr>
                <a:spLocks/>
              </p:cNvSpPr>
              <p:nvPr/>
            </p:nvSpPr>
            <p:spPr bwMode="auto">
              <a:xfrm>
                <a:off x="2822" y="2086"/>
                <a:ext cx="108" cy="47"/>
              </a:xfrm>
              <a:custGeom>
                <a:avLst/>
                <a:gdLst>
                  <a:gd name="T0" fmla="*/ 108 w 108"/>
                  <a:gd name="T1" fmla="*/ 0 h 47"/>
                  <a:gd name="T2" fmla="*/ 104 w 108"/>
                  <a:gd name="T3" fmla="*/ 0 h 47"/>
                  <a:gd name="T4" fmla="*/ 97 w 108"/>
                  <a:gd name="T5" fmla="*/ 4 h 47"/>
                  <a:gd name="T6" fmla="*/ 93 w 108"/>
                  <a:gd name="T7" fmla="*/ 7 h 47"/>
                  <a:gd name="T8" fmla="*/ 86 w 108"/>
                  <a:gd name="T9" fmla="*/ 11 h 47"/>
                  <a:gd name="T10" fmla="*/ 79 w 108"/>
                  <a:gd name="T11" fmla="*/ 11 h 47"/>
                  <a:gd name="T12" fmla="*/ 72 w 108"/>
                  <a:gd name="T13" fmla="*/ 15 h 47"/>
                  <a:gd name="T14" fmla="*/ 68 w 108"/>
                  <a:gd name="T15" fmla="*/ 15 h 47"/>
                  <a:gd name="T16" fmla="*/ 61 w 108"/>
                  <a:gd name="T17" fmla="*/ 18 h 47"/>
                  <a:gd name="T18" fmla="*/ 54 w 108"/>
                  <a:gd name="T19" fmla="*/ 18 h 47"/>
                  <a:gd name="T20" fmla="*/ 47 w 108"/>
                  <a:gd name="T21" fmla="*/ 22 h 47"/>
                  <a:gd name="T22" fmla="*/ 36 w 108"/>
                  <a:gd name="T23" fmla="*/ 22 h 47"/>
                  <a:gd name="T24" fmla="*/ 32 w 108"/>
                  <a:gd name="T25" fmla="*/ 25 h 47"/>
                  <a:gd name="T26" fmla="*/ 25 w 108"/>
                  <a:gd name="T27" fmla="*/ 29 h 47"/>
                  <a:gd name="T28" fmla="*/ 18 w 108"/>
                  <a:gd name="T29" fmla="*/ 29 h 47"/>
                  <a:gd name="T30" fmla="*/ 11 w 108"/>
                  <a:gd name="T31" fmla="*/ 33 h 47"/>
                  <a:gd name="T32" fmla="*/ 7 w 108"/>
                  <a:gd name="T33" fmla="*/ 36 h 47"/>
                  <a:gd name="T34" fmla="*/ 0 w 108"/>
                  <a:gd name="T35" fmla="*/ 40 h 47"/>
                  <a:gd name="T36" fmla="*/ 4 w 108"/>
                  <a:gd name="T37" fmla="*/ 47 h 47"/>
                  <a:gd name="T38" fmla="*/ 7 w 108"/>
                  <a:gd name="T39" fmla="*/ 43 h 47"/>
                  <a:gd name="T40" fmla="*/ 14 w 108"/>
                  <a:gd name="T41" fmla="*/ 40 h 47"/>
                  <a:gd name="T42" fmla="*/ 22 w 108"/>
                  <a:gd name="T43" fmla="*/ 36 h 47"/>
                  <a:gd name="T44" fmla="*/ 29 w 108"/>
                  <a:gd name="T45" fmla="*/ 33 h 47"/>
                  <a:gd name="T46" fmla="*/ 32 w 108"/>
                  <a:gd name="T47" fmla="*/ 33 h 47"/>
                  <a:gd name="T48" fmla="*/ 40 w 108"/>
                  <a:gd name="T49" fmla="*/ 29 h 47"/>
                  <a:gd name="T50" fmla="*/ 47 w 108"/>
                  <a:gd name="T51" fmla="*/ 29 h 47"/>
                  <a:gd name="T52" fmla="*/ 54 w 108"/>
                  <a:gd name="T53" fmla="*/ 25 h 47"/>
                  <a:gd name="T54" fmla="*/ 61 w 108"/>
                  <a:gd name="T55" fmla="*/ 25 h 47"/>
                  <a:gd name="T56" fmla="*/ 68 w 108"/>
                  <a:gd name="T57" fmla="*/ 22 h 47"/>
                  <a:gd name="T58" fmla="*/ 75 w 108"/>
                  <a:gd name="T59" fmla="*/ 22 h 47"/>
                  <a:gd name="T60" fmla="*/ 83 w 108"/>
                  <a:gd name="T61" fmla="*/ 18 h 47"/>
                  <a:gd name="T62" fmla="*/ 86 w 108"/>
                  <a:gd name="T63" fmla="*/ 15 h 47"/>
                  <a:gd name="T64" fmla="*/ 93 w 108"/>
                  <a:gd name="T65" fmla="*/ 15 h 47"/>
                  <a:gd name="T66" fmla="*/ 101 w 108"/>
                  <a:gd name="T67" fmla="*/ 11 h 47"/>
                  <a:gd name="T68" fmla="*/ 108 w 108"/>
                  <a:gd name="T69" fmla="*/ 7 h 47"/>
                  <a:gd name="T70" fmla="*/ 108 w 108"/>
                  <a:gd name="T71" fmla="*/ 0 h 47"/>
                  <a:gd name="T72" fmla="*/ 104 w 108"/>
                  <a:gd name="T73" fmla="*/ 0 h 47"/>
                  <a:gd name="T74" fmla="*/ 108 w 108"/>
                  <a:gd name="T75" fmla="*/ 0 h 47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108"/>
                  <a:gd name="T115" fmla="*/ 0 h 47"/>
                  <a:gd name="T116" fmla="*/ 108 w 108"/>
                  <a:gd name="T117" fmla="*/ 47 h 47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108" h="47">
                    <a:moveTo>
                      <a:pt x="108" y="0"/>
                    </a:moveTo>
                    <a:lnTo>
                      <a:pt x="104" y="0"/>
                    </a:lnTo>
                    <a:lnTo>
                      <a:pt x="97" y="4"/>
                    </a:lnTo>
                    <a:lnTo>
                      <a:pt x="93" y="7"/>
                    </a:lnTo>
                    <a:lnTo>
                      <a:pt x="86" y="11"/>
                    </a:lnTo>
                    <a:lnTo>
                      <a:pt x="79" y="11"/>
                    </a:lnTo>
                    <a:lnTo>
                      <a:pt x="72" y="15"/>
                    </a:lnTo>
                    <a:lnTo>
                      <a:pt x="68" y="15"/>
                    </a:lnTo>
                    <a:lnTo>
                      <a:pt x="61" y="18"/>
                    </a:lnTo>
                    <a:lnTo>
                      <a:pt x="54" y="18"/>
                    </a:lnTo>
                    <a:lnTo>
                      <a:pt x="47" y="22"/>
                    </a:lnTo>
                    <a:lnTo>
                      <a:pt x="36" y="22"/>
                    </a:lnTo>
                    <a:lnTo>
                      <a:pt x="32" y="25"/>
                    </a:lnTo>
                    <a:lnTo>
                      <a:pt x="25" y="29"/>
                    </a:lnTo>
                    <a:lnTo>
                      <a:pt x="18" y="29"/>
                    </a:lnTo>
                    <a:lnTo>
                      <a:pt x="11" y="33"/>
                    </a:lnTo>
                    <a:lnTo>
                      <a:pt x="7" y="36"/>
                    </a:lnTo>
                    <a:lnTo>
                      <a:pt x="0" y="40"/>
                    </a:lnTo>
                    <a:lnTo>
                      <a:pt x="4" y="47"/>
                    </a:lnTo>
                    <a:lnTo>
                      <a:pt x="7" y="43"/>
                    </a:lnTo>
                    <a:lnTo>
                      <a:pt x="14" y="40"/>
                    </a:lnTo>
                    <a:lnTo>
                      <a:pt x="22" y="36"/>
                    </a:lnTo>
                    <a:lnTo>
                      <a:pt x="29" y="33"/>
                    </a:lnTo>
                    <a:lnTo>
                      <a:pt x="32" y="33"/>
                    </a:lnTo>
                    <a:lnTo>
                      <a:pt x="40" y="29"/>
                    </a:lnTo>
                    <a:lnTo>
                      <a:pt x="47" y="29"/>
                    </a:lnTo>
                    <a:lnTo>
                      <a:pt x="54" y="25"/>
                    </a:lnTo>
                    <a:lnTo>
                      <a:pt x="61" y="25"/>
                    </a:lnTo>
                    <a:lnTo>
                      <a:pt x="68" y="22"/>
                    </a:lnTo>
                    <a:lnTo>
                      <a:pt x="75" y="22"/>
                    </a:lnTo>
                    <a:lnTo>
                      <a:pt x="83" y="18"/>
                    </a:lnTo>
                    <a:lnTo>
                      <a:pt x="86" y="15"/>
                    </a:lnTo>
                    <a:lnTo>
                      <a:pt x="93" y="15"/>
                    </a:lnTo>
                    <a:lnTo>
                      <a:pt x="101" y="11"/>
                    </a:lnTo>
                    <a:lnTo>
                      <a:pt x="108" y="7"/>
                    </a:lnTo>
                    <a:lnTo>
                      <a:pt x="108" y="0"/>
                    </a:lnTo>
                    <a:lnTo>
                      <a:pt x="104" y="0"/>
                    </a:lnTo>
                    <a:lnTo>
                      <a:pt x="10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65" name="Freeform 400"/>
              <p:cNvSpPr>
                <a:spLocks/>
              </p:cNvSpPr>
              <p:nvPr/>
            </p:nvSpPr>
            <p:spPr bwMode="auto">
              <a:xfrm>
                <a:off x="2930" y="2086"/>
                <a:ext cx="50" cy="29"/>
              </a:xfrm>
              <a:custGeom>
                <a:avLst/>
                <a:gdLst>
                  <a:gd name="T0" fmla="*/ 50 w 50"/>
                  <a:gd name="T1" fmla="*/ 25 h 29"/>
                  <a:gd name="T2" fmla="*/ 39 w 50"/>
                  <a:gd name="T3" fmla="*/ 15 h 29"/>
                  <a:gd name="T4" fmla="*/ 32 w 50"/>
                  <a:gd name="T5" fmla="*/ 11 h 29"/>
                  <a:gd name="T6" fmla="*/ 25 w 50"/>
                  <a:gd name="T7" fmla="*/ 7 h 29"/>
                  <a:gd name="T8" fmla="*/ 18 w 50"/>
                  <a:gd name="T9" fmla="*/ 4 h 29"/>
                  <a:gd name="T10" fmla="*/ 14 w 50"/>
                  <a:gd name="T11" fmla="*/ 4 h 29"/>
                  <a:gd name="T12" fmla="*/ 7 w 50"/>
                  <a:gd name="T13" fmla="*/ 0 h 29"/>
                  <a:gd name="T14" fmla="*/ 0 w 50"/>
                  <a:gd name="T15" fmla="*/ 0 h 29"/>
                  <a:gd name="T16" fmla="*/ 0 w 50"/>
                  <a:gd name="T17" fmla="*/ 7 h 29"/>
                  <a:gd name="T18" fmla="*/ 3 w 50"/>
                  <a:gd name="T19" fmla="*/ 7 h 29"/>
                  <a:gd name="T20" fmla="*/ 11 w 50"/>
                  <a:gd name="T21" fmla="*/ 11 h 29"/>
                  <a:gd name="T22" fmla="*/ 18 w 50"/>
                  <a:gd name="T23" fmla="*/ 11 h 29"/>
                  <a:gd name="T24" fmla="*/ 21 w 50"/>
                  <a:gd name="T25" fmla="*/ 15 h 29"/>
                  <a:gd name="T26" fmla="*/ 29 w 50"/>
                  <a:gd name="T27" fmla="*/ 18 h 29"/>
                  <a:gd name="T28" fmla="*/ 36 w 50"/>
                  <a:gd name="T29" fmla="*/ 22 h 29"/>
                  <a:gd name="T30" fmla="*/ 43 w 50"/>
                  <a:gd name="T31" fmla="*/ 29 h 29"/>
                  <a:gd name="T32" fmla="*/ 43 w 50"/>
                  <a:gd name="T33" fmla="*/ 25 h 29"/>
                  <a:gd name="T34" fmla="*/ 50 w 50"/>
                  <a:gd name="T35" fmla="*/ 25 h 29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0"/>
                  <a:gd name="T55" fmla="*/ 0 h 29"/>
                  <a:gd name="T56" fmla="*/ 50 w 50"/>
                  <a:gd name="T57" fmla="*/ 29 h 29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0" h="29">
                    <a:moveTo>
                      <a:pt x="50" y="25"/>
                    </a:moveTo>
                    <a:lnTo>
                      <a:pt x="39" y="15"/>
                    </a:lnTo>
                    <a:lnTo>
                      <a:pt x="32" y="11"/>
                    </a:lnTo>
                    <a:lnTo>
                      <a:pt x="25" y="7"/>
                    </a:lnTo>
                    <a:lnTo>
                      <a:pt x="18" y="4"/>
                    </a:lnTo>
                    <a:lnTo>
                      <a:pt x="14" y="4"/>
                    </a:lnTo>
                    <a:lnTo>
                      <a:pt x="7" y="0"/>
                    </a:lnTo>
                    <a:lnTo>
                      <a:pt x="0" y="0"/>
                    </a:lnTo>
                    <a:lnTo>
                      <a:pt x="0" y="7"/>
                    </a:lnTo>
                    <a:lnTo>
                      <a:pt x="3" y="7"/>
                    </a:lnTo>
                    <a:lnTo>
                      <a:pt x="11" y="11"/>
                    </a:lnTo>
                    <a:lnTo>
                      <a:pt x="18" y="11"/>
                    </a:lnTo>
                    <a:lnTo>
                      <a:pt x="21" y="15"/>
                    </a:lnTo>
                    <a:lnTo>
                      <a:pt x="29" y="18"/>
                    </a:lnTo>
                    <a:lnTo>
                      <a:pt x="36" y="22"/>
                    </a:lnTo>
                    <a:lnTo>
                      <a:pt x="43" y="29"/>
                    </a:lnTo>
                    <a:lnTo>
                      <a:pt x="43" y="25"/>
                    </a:lnTo>
                    <a:lnTo>
                      <a:pt x="50" y="2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66" name="Freeform 401"/>
              <p:cNvSpPr>
                <a:spLocks/>
              </p:cNvSpPr>
              <p:nvPr/>
            </p:nvSpPr>
            <p:spPr bwMode="auto">
              <a:xfrm>
                <a:off x="2894" y="2111"/>
                <a:ext cx="86" cy="54"/>
              </a:xfrm>
              <a:custGeom>
                <a:avLst/>
                <a:gdLst>
                  <a:gd name="T0" fmla="*/ 7 w 86"/>
                  <a:gd name="T1" fmla="*/ 54 h 54"/>
                  <a:gd name="T2" fmla="*/ 18 w 86"/>
                  <a:gd name="T3" fmla="*/ 51 h 54"/>
                  <a:gd name="T4" fmla="*/ 29 w 86"/>
                  <a:gd name="T5" fmla="*/ 47 h 54"/>
                  <a:gd name="T6" fmla="*/ 43 w 86"/>
                  <a:gd name="T7" fmla="*/ 44 h 54"/>
                  <a:gd name="T8" fmla="*/ 54 w 86"/>
                  <a:gd name="T9" fmla="*/ 44 h 54"/>
                  <a:gd name="T10" fmla="*/ 68 w 86"/>
                  <a:gd name="T11" fmla="*/ 40 h 54"/>
                  <a:gd name="T12" fmla="*/ 79 w 86"/>
                  <a:gd name="T13" fmla="*/ 33 h 54"/>
                  <a:gd name="T14" fmla="*/ 86 w 86"/>
                  <a:gd name="T15" fmla="*/ 18 h 54"/>
                  <a:gd name="T16" fmla="*/ 86 w 86"/>
                  <a:gd name="T17" fmla="*/ 0 h 54"/>
                  <a:gd name="T18" fmla="*/ 79 w 86"/>
                  <a:gd name="T19" fmla="*/ 0 h 54"/>
                  <a:gd name="T20" fmla="*/ 79 w 86"/>
                  <a:gd name="T21" fmla="*/ 18 h 54"/>
                  <a:gd name="T22" fmla="*/ 75 w 86"/>
                  <a:gd name="T23" fmla="*/ 26 h 54"/>
                  <a:gd name="T24" fmla="*/ 65 w 86"/>
                  <a:gd name="T25" fmla="*/ 33 h 54"/>
                  <a:gd name="T26" fmla="*/ 54 w 86"/>
                  <a:gd name="T27" fmla="*/ 36 h 54"/>
                  <a:gd name="T28" fmla="*/ 43 w 86"/>
                  <a:gd name="T29" fmla="*/ 40 h 54"/>
                  <a:gd name="T30" fmla="*/ 29 w 86"/>
                  <a:gd name="T31" fmla="*/ 40 h 54"/>
                  <a:gd name="T32" fmla="*/ 14 w 86"/>
                  <a:gd name="T33" fmla="*/ 44 h 54"/>
                  <a:gd name="T34" fmla="*/ 0 w 86"/>
                  <a:gd name="T35" fmla="*/ 47 h 54"/>
                  <a:gd name="T36" fmla="*/ 3 w 86"/>
                  <a:gd name="T37" fmla="*/ 47 h 54"/>
                  <a:gd name="T38" fmla="*/ 7 w 86"/>
                  <a:gd name="T39" fmla="*/ 54 h 54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86"/>
                  <a:gd name="T61" fmla="*/ 0 h 54"/>
                  <a:gd name="T62" fmla="*/ 86 w 86"/>
                  <a:gd name="T63" fmla="*/ 54 h 54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86" h="54">
                    <a:moveTo>
                      <a:pt x="7" y="54"/>
                    </a:moveTo>
                    <a:lnTo>
                      <a:pt x="18" y="51"/>
                    </a:lnTo>
                    <a:lnTo>
                      <a:pt x="29" y="47"/>
                    </a:lnTo>
                    <a:lnTo>
                      <a:pt x="43" y="44"/>
                    </a:lnTo>
                    <a:lnTo>
                      <a:pt x="54" y="44"/>
                    </a:lnTo>
                    <a:lnTo>
                      <a:pt x="68" y="40"/>
                    </a:lnTo>
                    <a:lnTo>
                      <a:pt x="79" y="33"/>
                    </a:lnTo>
                    <a:lnTo>
                      <a:pt x="86" y="18"/>
                    </a:lnTo>
                    <a:lnTo>
                      <a:pt x="86" y="0"/>
                    </a:lnTo>
                    <a:lnTo>
                      <a:pt x="79" y="0"/>
                    </a:lnTo>
                    <a:lnTo>
                      <a:pt x="79" y="18"/>
                    </a:lnTo>
                    <a:lnTo>
                      <a:pt x="75" y="26"/>
                    </a:lnTo>
                    <a:lnTo>
                      <a:pt x="65" y="33"/>
                    </a:lnTo>
                    <a:lnTo>
                      <a:pt x="54" y="36"/>
                    </a:lnTo>
                    <a:lnTo>
                      <a:pt x="43" y="40"/>
                    </a:lnTo>
                    <a:lnTo>
                      <a:pt x="29" y="40"/>
                    </a:lnTo>
                    <a:lnTo>
                      <a:pt x="14" y="44"/>
                    </a:lnTo>
                    <a:lnTo>
                      <a:pt x="0" y="47"/>
                    </a:lnTo>
                    <a:lnTo>
                      <a:pt x="3" y="47"/>
                    </a:lnTo>
                    <a:lnTo>
                      <a:pt x="7" y="5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67" name="Freeform 402"/>
              <p:cNvSpPr>
                <a:spLocks/>
              </p:cNvSpPr>
              <p:nvPr/>
            </p:nvSpPr>
            <p:spPr bwMode="auto">
              <a:xfrm>
                <a:off x="2836" y="2158"/>
                <a:ext cx="65" cy="47"/>
              </a:xfrm>
              <a:custGeom>
                <a:avLst/>
                <a:gdLst>
                  <a:gd name="T0" fmla="*/ 8 w 65"/>
                  <a:gd name="T1" fmla="*/ 40 h 47"/>
                  <a:gd name="T2" fmla="*/ 8 w 65"/>
                  <a:gd name="T3" fmla="*/ 43 h 47"/>
                  <a:gd name="T4" fmla="*/ 11 w 65"/>
                  <a:gd name="T5" fmla="*/ 36 h 47"/>
                  <a:gd name="T6" fmla="*/ 22 w 65"/>
                  <a:gd name="T7" fmla="*/ 25 h 47"/>
                  <a:gd name="T8" fmla="*/ 29 w 65"/>
                  <a:gd name="T9" fmla="*/ 22 h 47"/>
                  <a:gd name="T10" fmla="*/ 36 w 65"/>
                  <a:gd name="T11" fmla="*/ 18 h 47"/>
                  <a:gd name="T12" fmla="*/ 47 w 65"/>
                  <a:gd name="T13" fmla="*/ 18 h 47"/>
                  <a:gd name="T14" fmla="*/ 54 w 65"/>
                  <a:gd name="T15" fmla="*/ 15 h 47"/>
                  <a:gd name="T16" fmla="*/ 65 w 65"/>
                  <a:gd name="T17" fmla="*/ 7 h 47"/>
                  <a:gd name="T18" fmla="*/ 61 w 65"/>
                  <a:gd name="T19" fmla="*/ 0 h 47"/>
                  <a:gd name="T20" fmla="*/ 54 w 65"/>
                  <a:gd name="T21" fmla="*/ 4 h 47"/>
                  <a:gd name="T22" fmla="*/ 44 w 65"/>
                  <a:gd name="T23" fmla="*/ 7 h 47"/>
                  <a:gd name="T24" fmla="*/ 36 w 65"/>
                  <a:gd name="T25" fmla="*/ 15 h 47"/>
                  <a:gd name="T26" fmla="*/ 26 w 65"/>
                  <a:gd name="T27" fmla="*/ 18 h 47"/>
                  <a:gd name="T28" fmla="*/ 18 w 65"/>
                  <a:gd name="T29" fmla="*/ 22 h 47"/>
                  <a:gd name="T30" fmla="*/ 11 w 65"/>
                  <a:gd name="T31" fmla="*/ 25 h 47"/>
                  <a:gd name="T32" fmla="*/ 4 w 65"/>
                  <a:gd name="T33" fmla="*/ 36 h 47"/>
                  <a:gd name="T34" fmla="*/ 0 w 65"/>
                  <a:gd name="T35" fmla="*/ 43 h 47"/>
                  <a:gd name="T36" fmla="*/ 4 w 65"/>
                  <a:gd name="T37" fmla="*/ 47 h 47"/>
                  <a:gd name="T38" fmla="*/ 0 w 65"/>
                  <a:gd name="T39" fmla="*/ 43 h 47"/>
                  <a:gd name="T40" fmla="*/ 0 w 65"/>
                  <a:gd name="T41" fmla="*/ 47 h 47"/>
                  <a:gd name="T42" fmla="*/ 4 w 65"/>
                  <a:gd name="T43" fmla="*/ 47 h 47"/>
                  <a:gd name="T44" fmla="*/ 8 w 65"/>
                  <a:gd name="T45" fmla="*/ 40 h 47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65"/>
                  <a:gd name="T70" fmla="*/ 0 h 47"/>
                  <a:gd name="T71" fmla="*/ 65 w 65"/>
                  <a:gd name="T72" fmla="*/ 47 h 47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65" h="47">
                    <a:moveTo>
                      <a:pt x="8" y="40"/>
                    </a:moveTo>
                    <a:lnTo>
                      <a:pt x="8" y="43"/>
                    </a:lnTo>
                    <a:lnTo>
                      <a:pt x="11" y="36"/>
                    </a:lnTo>
                    <a:lnTo>
                      <a:pt x="22" y="25"/>
                    </a:lnTo>
                    <a:lnTo>
                      <a:pt x="29" y="22"/>
                    </a:lnTo>
                    <a:lnTo>
                      <a:pt x="36" y="18"/>
                    </a:lnTo>
                    <a:lnTo>
                      <a:pt x="47" y="18"/>
                    </a:lnTo>
                    <a:lnTo>
                      <a:pt x="54" y="15"/>
                    </a:lnTo>
                    <a:lnTo>
                      <a:pt x="65" y="7"/>
                    </a:lnTo>
                    <a:lnTo>
                      <a:pt x="61" y="0"/>
                    </a:lnTo>
                    <a:lnTo>
                      <a:pt x="54" y="4"/>
                    </a:lnTo>
                    <a:lnTo>
                      <a:pt x="44" y="7"/>
                    </a:lnTo>
                    <a:lnTo>
                      <a:pt x="36" y="15"/>
                    </a:lnTo>
                    <a:lnTo>
                      <a:pt x="26" y="18"/>
                    </a:lnTo>
                    <a:lnTo>
                      <a:pt x="18" y="22"/>
                    </a:lnTo>
                    <a:lnTo>
                      <a:pt x="11" y="25"/>
                    </a:lnTo>
                    <a:lnTo>
                      <a:pt x="4" y="36"/>
                    </a:lnTo>
                    <a:lnTo>
                      <a:pt x="0" y="43"/>
                    </a:lnTo>
                    <a:lnTo>
                      <a:pt x="4" y="47"/>
                    </a:lnTo>
                    <a:lnTo>
                      <a:pt x="0" y="43"/>
                    </a:lnTo>
                    <a:lnTo>
                      <a:pt x="0" y="47"/>
                    </a:lnTo>
                    <a:lnTo>
                      <a:pt x="4" y="47"/>
                    </a:lnTo>
                    <a:lnTo>
                      <a:pt x="8" y="4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68" name="Freeform 403"/>
              <p:cNvSpPr>
                <a:spLocks/>
              </p:cNvSpPr>
              <p:nvPr/>
            </p:nvSpPr>
            <p:spPr bwMode="auto">
              <a:xfrm>
                <a:off x="2840" y="2183"/>
                <a:ext cx="29" cy="26"/>
              </a:xfrm>
              <a:custGeom>
                <a:avLst/>
                <a:gdLst>
                  <a:gd name="T0" fmla="*/ 29 w 29"/>
                  <a:gd name="T1" fmla="*/ 0 h 26"/>
                  <a:gd name="T2" fmla="*/ 25 w 29"/>
                  <a:gd name="T3" fmla="*/ 4 h 26"/>
                  <a:gd name="T4" fmla="*/ 18 w 29"/>
                  <a:gd name="T5" fmla="*/ 8 h 26"/>
                  <a:gd name="T6" fmla="*/ 14 w 29"/>
                  <a:gd name="T7" fmla="*/ 11 h 26"/>
                  <a:gd name="T8" fmla="*/ 14 w 29"/>
                  <a:gd name="T9" fmla="*/ 15 h 26"/>
                  <a:gd name="T10" fmla="*/ 11 w 29"/>
                  <a:gd name="T11" fmla="*/ 15 h 26"/>
                  <a:gd name="T12" fmla="*/ 7 w 29"/>
                  <a:gd name="T13" fmla="*/ 18 h 26"/>
                  <a:gd name="T14" fmla="*/ 4 w 29"/>
                  <a:gd name="T15" fmla="*/ 15 h 26"/>
                  <a:gd name="T16" fmla="*/ 0 w 29"/>
                  <a:gd name="T17" fmla="*/ 22 h 26"/>
                  <a:gd name="T18" fmla="*/ 4 w 29"/>
                  <a:gd name="T19" fmla="*/ 26 h 26"/>
                  <a:gd name="T20" fmla="*/ 11 w 29"/>
                  <a:gd name="T21" fmla="*/ 26 h 26"/>
                  <a:gd name="T22" fmla="*/ 25 w 29"/>
                  <a:gd name="T23" fmla="*/ 11 h 26"/>
                  <a:gd name="T24" fmla="*/ 29 w 29"/>
                  <a:gd name="T25" fmla="*/ 11 h 26"/>
                  <a:gd name="T26" fmla="*/ 29 w 29"/>
                  <a:gd name="T27" fmla="*/ 8 h 26"/>
                  <a:gd name="T28" fmla="*/ 29 w 29"/>
                  <a:gd name="T29" fmla="*/ 0 h 2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9"/>
                  <a:gd name="T46" fmla="*/ 0 h 26"/>
                  <a:gd name="T47" fmla="*/ 29 w 29"/>
                  <a:gd name="T48" fmla="*/ 26 h 2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9" h="26">
                    <a:moveTo>
                      <a:pt x="29" y="0"/>
                    </a:moveTo>
                    <a:lnTo>
                      <a:pt x="25" y="4"/>
                    </a:lnTo>
                    <a:lnTo>
                      <a:pt x="18" y="8"/>
                    </a:lnTo>
                    <a:lnTo>
                      <a:pt x="14" y="11"/>
                    </a:lnTo>
                    <a:lnTo>
                      <a:pt x="14" y="15"/>
                    </a:lnTo>
                    <a:lnTo>
                      <a:pt x="11" y="15"/>
                    </a:lnTo>
                    <a:lnTo>
                      <a:pt x="7" y="18"/>
                    </a:lnTo>
                    <a:lnTo>
                      <a:pt x="4" y="15"/>
                    </a:lnTo>
                    <a:lnTo>
                      <a:pt x="0" y="22"/>
                    </a:lnTo>
                    <a:lnTo>
                      <a:pt x="4" y="26"/>
                    </a:lnTo>
                    <a:lnTo>
                      <a:pt x="11" y="26"/>
                    </a:lnTo>
                    <a:lnTo>
                      <a:pt x="25" y="11"/>
                    </a:lnTo>
                    <a:lnTo>
                      <a:pt x="29" y="11"/>
                    </a:lnTo>
                    <a:lnTo>
                      <a:pt x="29" y="8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277" name="Freeform 405"/>
            <p:cNvSpPr>
              <a:spLocks/>
            </p:cNvSpPr>
            <p:nvPr/>
          </p:nvSpPr>
          <p:spPr bwMode="auto">
            <a:xfrm>
              <a:off x="2869" y="2162"/>
              <a:ext cx="68" cy="29"/>
            </a:xfrm>
            <a:custGeom>
              <a:avLst/>
              <a:gdLst>
                <a:gd name="T0" fmla="*/ 68 w 68"/>
                <a:gd name="T1" fmla="*/ 3 h 29"/>
                <a:gd name="T2" fmla="*/ 64 w 68"/>
                <a:gd name="T3" fmla="*/ 0 h 29"/>
                <a:gd name="T4" fmla="*/ 57 w 68"/>
                <a:gd name="T5" fmla="*/ 3 h 29"/>
                <a:gd name="T6" fmla="*/ 46 w 68"/>
                <a:gd name="T7" fmla="*/ 3 h 29"/>
                <a:gd name="T8" fmla="*/ 39 w 68"/>
                <a:gd name="T9" fmla="*/ 7 h 29"/>
                <a:gd name="T10" fmla="*/ 32 w 68"/>
                <a:gd name="T11" fmla="*/ 11 h 29"/>
                <a:gd name="T12" fmla="*/ 21 w 68"/>
                <a:gd name="T13" fmla="*/ 14 h 29"/>
                <a:gd name="T14" fmla="*/ 14 w 68"/>
                <a:gd name="T15" fmla="*/ 18 h 29"/>
                <a:gd name="T16" fmla="*/ 7 w 68"/>
                <a:gd name="T17" fmla="*/ 21 h 29"/>
                <a:gd name="T18" fmla="*/ 0 w 68"/>
                <a:gd name="T19" fmla="*/ 21 h 29"/>
                <a:gd name="T20" fmla="*/ 0 w 68"/>
                <a:gd name="T21" fmla="*/ 29 h 29"/>
                <a:gd name="T22" fmla="*/ 11 w 68"/>
                <a:gd name="T23" fmla="*/ 29 h 29"/>
                <a:gd name="T24" fmla="*/ 18 w 68"/>
                <a:gd name="T25" fmla="*/ 25 h 29"/>
                <a:gd name="T26" fmla="*/ 25 w 68"/>
                <a:gd name="T27" fmla="*/ 21 h 29"/>
                <a:gd name="T28" fmla="*/ 36 w 68"/>
                <a:gd name="T29" fmla="*/ 18 h 29"/>
                <a:gd name="T30" fmla="*/ 39 w 68"/>
                <a:gd name="T31" fmla="*/ 14 h 29"/>
                <a:gd name="T32" fmla="*/ 46 w 68"/>
                <a:gd name="T33" fmla="*/ 11 h 29"/>
                <a:gd name="T34" fmla="*/ 64 w 68"/>
                <a:gd name="T35" fmla="*/ 11 h 29"/>
                <a:gd name="T36" fmla="*/ 61 w 68"/>
                <a:gd name="T37" fmla="*/ 7 h 29"/>
                <a:gd name="T38" fmla="*/ 68 w 68"/>
                <a:gd name="T39" fmla="*/ 3 h 29"/>
                <a:gd name="T40" fmla="*/ 68 w 68"/>
                <a:gd name="T41" fmla="*/ 0 h 29"/>
                <a:gd name="T42" fmla="*/ 64 w 68"/>
                <a:gd name="T43" fmla="*/ 0 h 29"/>
                <a:gd name="T44" fmla="*/ 68 w 68"/>
                <a:gd name="T45" fmla="*/ 3 h 2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68"/>
                <a:gd name="T70" fmla="*/ 0 h 29"/>
                <a:gd name="T71" fmla="*/ 68 w 68"/>
                <a:gd name="T72" fmla="*/ 29 h 2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68" h="29">
                  <a:moveTo>
                    <a:pt x="68" y="3"/>
                  </a:moveTo>
                  <a:lnTo>
                    <a:pt x="64" y="0"/>
                  </a:lnTo>
                  <a:lnTo>
                    <a:pt x="57" y="3"/>
                  </a:lnTo>
                  <a:lnTo>
                    <a:pt x="46" y="3"/>
                  </a:lnTo>
                  <a:lnTo>
                    <a:pt x="39" y="7"/>
                  </a:lnTo>
                  <a:lnTo>
                    <a:pt x="32" y="11"/>
                  </a:lnTo>
                  <a:lnTo>
                    <a:pt x="21" y="14"/>
                  </a:lnTo>
                  <a:lnTo>
                    <a:pt x="14" y="18"/>
                  </a:lnTo>
                  <a:lnTo>
                    <a:pt x="7" y="21"/>
                  </a:lnTo>
                  <a:lnTo>
                    <a:pt x="0" y="21"/>
                  </a:lnTo>
                  <a:lnTo>
                    <a:pt x="0" y="29"/>
                  </a:lnTo>
                  <a:lnTo>
                    <a:pt x="11" y="29"/>
                  </a:lnTo>
                  <a:lnTo>
                    <a:pt x="18" y="25"/>
                  </a:lnTo>
                  <a:lnTo>
                    <a:pt x="25" y="21"/>
                  </a:lnTo>
                  <a:lnTo>
                    <a:pt x="36" y="18"/>
                  </a:lnTo>
                  <a:lnTo>
                    <a:pt x="39" y="14"/>
                  </a:lnTo>
                  <a:lnTo>
                    <a:pt x="46" y="11"/>
                  </a:lnTo>
                  <a:lnTo>
                    <a:pt x="64" y="11"/>
                  </a:lnTo>
                  <a:lnTo>
                    <a:pt x="61" y="7"/>
                  </a:lnTo>
                  <a:lnTo>
                    <a:pt x="68" y="3"/>
                  </a:lnTo>
                  <a:lnTo>
                    <a:pt x="68" y="0"/>
                  </a:lnTo>
                  <a:lnTo>
                    <a:pt x="64" y="0"/>
                  </a:lnTo>
                  <a:lnTo>
                    <a:pt x="68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8" name="Freeform 406"/>
            <p:cNvSpPr>
              <a:spLocks/>
            </p:cNvSpPr>
            <p:nvPr/>
          </p:nvSpPr>
          <p:spPr bwMode="auto">
            <a:xfrm>
              <a:off x="2930" y="2165"/>
              <a:ext cx="11" cy="11"/>
            </a:xfrm>
            <a:custGeom>
              <a:avLst/>
              <a:gdLst>
                <a:gd name="T0" fmla="*/ 11 w 11"/>
                <a:gd name="T1" fmla="*/ 11 h 11"/>
                <a:gd name="T2" fmla="*/ 11 w 11"/>
                <a:gd name="T3" fmla="*/ 8 h 11"/>
                <a:gd name="T4" fmla="*/ 7 w 11"/>
                <a:gd name="T5" fmla="*/ 0 h 11"/>
                <a:gd name="T6" fmla="*/ 0 w 11"/>
                <a:gd name="T7" fmla="*/ 4 h 11"/>
                <a:gd name="T8" fmla="*/ 3 w 11"/>
                <a:gd name="T9" fmla="*/ 11 h 11"/>
                <a:gd name="T10" fmla="*/ 3 w 11"/>
                <a:gd name="T11" fmla="*/ 4 h 11"/>
                <a:gd name="T12" fmla="*/ 11 w 11"/>
                <a:gd name="T13" fmla="*/ 11 h 11"/>
                <a:gd name="T14" fmla="*/ 11 w 11"/>
                <a:gd name="T15" fmla="*/ 8 h 11"/>
                <a:gd name="T16" fmla="*/ 11 w 11"/>
                <a:gd name="T17" fmla="*/ 11 h 1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"/>
                <a:gd name="T28" fmla="*/ 0 h 11"/>
                <a:gd name="T29" fmla="*/ 11 w 11"/>
                <a:gd name="T30" fmla="*/ 11 h 1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" h="11">
                  <a:moveTo>
                    <a:pt x="11" y="11"/>
                  </a:moveTo>
                  <a:lnTo>
                    <a:pt x="11" y="8"/>
                  </a:lnTo>
                  <a:lnTo>
                    <a:pt x="7" y="0"/>
                  </a:lnTo>
                  <a:lnTo>
                    <a:pt x="0" y="4"/>
                  </a:lnTo>
                  <a:lnTo>
                    <a:pt x="3" y="11"/>
                  </a:lnTo>
                  <a:lnTo>
                    <a:pt x="3" y="4"/>
                  </a:lnTo>
                  <a:lnTo>
                    <a:pt x="11" y="11"/>
                  </a:lnTo>
                  <a:lnTo>
                    <a:pt x="11" y="8"/>
                  </a:lnTo>
                  <a:lnTo>
                    <a:pt x="11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9" name="Freeform 407"/>
            <p:cNvSpPr>
              <a:spLocks/>
            </p:cNvSpPr>
            <p:nvPr/>
          </p:nvSpPr>
          <p:spPr bwMode="auto">
            <a:xfrm>
              <a:off x="2872" y="2169"/>
              <a:ext cx="69" cy="83"/>
            </a:xfrm>
            <a:custGeom>
              <a:avLst/>
              <a:gdLst>
                <a:gd name="T0" fmla="*/ 8 w 69"/>
                <a:gd name="T1" fmla="*/ 83 h 83"/>
                <a:gd name="T2" fmla="*/ 4 w 69"/>
                <a:gd name="T3" fmla="*/ 83 h 83"/>
                <a:gd name="T4" fmla="*/ 15 w 69"/>
                <a:gd name="T5" fmla="*/ 76 h 83"/>
                <a:gd name="T6" fmla="*/ 22 w 69"/>
                <a:gd name="T7" fmla="*/ 65 h 83"/>
                <a:gd name="T8" fmla="*/ 33 w 69"/>
                <a:gd name="T9" fmla="*/ 58 h 83"/>
                <a:gd name="T10" fmla="*/ 36 w 69"/>
                <a:gd name="T11" fmla="*/ 47 h 83"/>
                <a:gd name="T12" fmla="*/ 43 w 69"/>
                <a:gd name="T13" fmla="*/ 36 h 83"/>
                <a:gd name="T14" fmla="*/ 51 w 69"/>
                <a:gd name="T15" fmla="*/ 25 h 83"/>
                <a:gd name="T16" fmla="*/ 58 w 69"/>
                <a:gd name="T17" fmla="*/ 14 h 83"/>
                <a:gd name="T18" fmla="*/ 69 w 69"/>
                <a:gd name="T19" fmla="*/ 7 h 83"/>
                <a:gd name="T20" fmla="*/ 61 w 69"/>
                <a:gd name="T21" fmla="*/ 0 h 83"/>
                <a:gd name="T22" fmla="*/ 54 w 69"/>
                <a:gd name="T23" fmla="*/ 11 h 83"/>
                <a:gd name="T24" fmla="*/ 43 w 69"/>
                <a:gd name="T25" fmla="*/ 22 h 83"/>
                <a:gd name="T26" fmla="*/ 40 w 69"/>
                <a:gd name="T27" fmla="*/ 32 h 83"/>
                <a:gd name="T28" fmla="*/ 33 w 69"/>
                <a:gd name="T29" fmla="*/ 43 h 83"/>
                <a:gd name="T30" fmla="*/ 25 w 69"/>
                <a:gd name="T31" fmla="*/ 54 h 83"/>
                <a:gd name="T32" fmla="*/ 0 w 69"/>
                <a:gd name="T33" fmla="*/ 79 h 83"/>
                <a:gd name="T34" fmla="*/ 8 w 69"/>
                <a:gd name="T35" fmla="*/ 83 h 8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9"/>
                <a:gd name="T55" fmla="*/ 0 h 83"/>
                <a:gd name="T56" fmla="*/ 69 w 69"/>
                <a:gd name="T57" fmla="*/ 83 h 8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9" h="83">
                  <a:moveTo>
                    <a:pt x="8" y="83"/>
                  </a:moveTo>
                  <a:lnTo>
                    <a:pt x="4" y="83"/>
                  </a:lnTo>
                  <a:lnTo>
                    <a:pt x="15" y="76"/>
                  </a:lnTo>
                  <a:lnTo>
                    <a:pt x="22" y="65"/>
                  </a:lnTo>
                  <a:lnTo>
                    <a:pt x="33" y="58"/>
                  </a:lnTo>
                  <a:lnTo>
                    <a:pt x="36" y="47"/>
                  </a:lnTo>
                  <a:lnTo>
                    <a:pt x="43" y="36"/>
                  </a:lnTo>
                  <a:lnTo>
                    <a:pt x="51" y="25"/>
                  </a:lnTo>
                  <a:lnTo>
                    <a:pt x="58" y="14"/>
                  </a:lnTo>
                  <a:lnTo>
                    <a:pt x="69" y="7"/>
                  </a:lnTo>
                  <a:lnTo>
                    <a:pt x="61" y="0"/>
                  </a:lnTo>
                  <a:lnTo>
                    <a:pt x="54" y="11"/>
                  </a:lnTo>
                  <a:lnTo>
                    <a:pt x="43" y="22"/>
                  </a:lnTo>
                  <a:lnTo>
                    <a:pt x="40" y="32"/>
                  </a:lnTo>
                  <a:lnTo>
                    <a:pt x="33" y="43"/>
                  </a:lnTo>
                  <a:lnTo>
                    <a:pt x="25" y="54"/>
                  </a:lnTo>
                  <a:lnTo>
                    <a:pt x="0" y="79"/>
                  </a:lnTo>
                  <a:lnTo>
                    <a:pt x="8" y="8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0" name="Freeform 408"/>
            <p:cNvSpPr>
              <a:spLocks/>
            </p:cNvSpPr>
            <p:nvPr/>
          </p:nvSpPr>
          <p:spPr bwMode="auto">
            <a:xfrm>
              <a:off x="2872" y="2248"/>
              <a:ext cx="11" cy="11"/>
            </a:xfrm>
            <a:custGeom>
              <a:avLst/>
              <a:gdLst>
                <a:gd name="T0" fmla="*/ 8 w 11"/>
                <a:gd name="T1" fmla="*/ 4 h 11"/>
                <a:gd name="T2" fmla="*/ 11 w 11"/>
                <a:gd name="T3" fmla="*/ 7 h 11"/>
                <a:gd name="T4" fmla="*/ 8 w 11"/>
                <a:gd name="T5" fmla="*/ 4 h 11"/>
                <a:gd name="T6" fmla="*/ 0 w 11"/>
                <a:gd name="T7" fmla="*/ 0 h 11"/>
                <a:gd name="T8" fmla="*/ 0 w 11"/>
                <a:gd name="T9" fmla="*/ 7 h 11"/>
                <a:gd name="T10" fmla="*/ 4 w 11"/>
                <a:gd name="T11" fmla="*/ 11 h 11"/>
                <a:gd name="T12" fmla="*/ 8 w 11"/>
                <a:gd name="T13" fmla="*/ 11 h 11"/>
                <a:gd name="T14" fmla="*/ 8 w 11"/>
                <a:gd name="T15" fmla="*/ 4 h 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1"/>
                <a:gd name="T25" fmla="*/ 0 h 11"/>
                <a:gd name="T26" fmla="*/ 11 w 11"/>
                <a:gd name="T27" fmla="*/ 11 h 1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1" h="11">
                  <a:moveTo>
                    <a:pt x="8" y="4"/>
                  </a:moveTo>
                  <a:lnTo>
                    <a:pt x="11" y="7"/>
                  </a:lnTo>
                  <a:lnTo>
                    <a:pt x="8" y="4"/>
                  </a:lnTo>
                  <a:lnTo>
                    <a:pt x="0" y="0"/>
                  </a:lnTo>
                  <a:lnTo>
                    <a:pt x="0" y="7"/>
                  </a:lnTo>
                  <a:lnTo>
                    <a:pt x="4" y="11"/>
                  </a:lnTo>
                  <a:lnTo>
                    <a:pt x="8" y="11"/>
                  </a:lnTo>
                  <a:lnTo>
                    <a:pt x="8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1" name="Freeform 409"/>
            <p:cNvSpPr>
              <a:spLocks/>
            </p:cNvSpPr>
            <p:nvPr/>
          </p:nvSpPr>
          <p:spPr bwMode="auto">
            <a:xfrm>
              <a:off x="2880" y="2183"/>
              <a:ext cx="64" cy="76"/>
            </a:xfrm>
            <a:custGeom>
              <a:avLst/>
              <a:gdLst>
                <a:gd name="T0" fmla="*/ 64 w 64"/>
                <a:gd name="T1" fmla="*/ 0 h 76"/>
                <a:gd name="T2" fmla="*/ 61 w 64"/>
                <a:gd name="T3" fmla="*/ 0 h 76"/>
                <a:gd name="T4" fmla="*/ 43 w 64"/>
                <a:gd name="T5" fmla="*/ 18 h 76"/>
                <a:gd name="T6" fmla="*/ 35 w 64"/>
                <a:gd name="T7" fmla="*/ 33 h 76"/>
                <a:gd name="T8" fmla="*/ 28 w 64"/>
                <a:gd name="T9" fmla="*/ 40 h 76"/>
                <a:gd name="T10" fmla="*/ 25 w 64"/>
                <a:gd name="T11" fmla="*/ 51 h 76"/>
                <a:gd name="T12" fmla="*/ 10 w 64"/>
                <a:gd name="T13" fmla="*/ 65 h 76"/>
                <a:gd name="T14" fmla="*/ 0 w 64"/>
                <a:gd name="T15" fmla="*/ 69 h 76"/>
                <a:gd name="T16" fmla="*/ 0 w 64"/>
                <a:gd name="T17" fmla="*/ 76 h 76"/>
                <a:gd name="T18" fmla="*/ 14 w 64"/>
                <a:gd name="T19" fmla="*/ 72 h 76"/>
                <a:gd name="T20" fmla="*/ 25 w 64"/>
                <a:gd name="T21" fmla="*/ 65 h 76"/>
                <a:gd name="T22" fmla="*/ 28 w 64"/>
                <a:gd name="T23" fmla="*/ 54 h 76"/>
                <a:gd name="T24" fmla="*/ 35 w 64"/>
                <a:gd name="T25" fmla="*/ 44 h 76"/>
                <a:gd name="T26" fmla="*/ 43 w 64"/>
                <a:gd name="T27" fmla="*/ 33 h 76"/>
                <a:gd name="T28" fmla="*/ 50 w 64"/>
                <a:gd name="T29" fmla="*/ 26 h 76"/>
                <a:gd name="T30" fmla="*/ 57 w 64"/>
                <a:gd name="T31" fmla="*/ 15 h 76"/>
                <a:gd name="T32" fmla="*/ 64 w 64"/>
                <a:gd name="T33" fmla="*/ 8 h 76"/>
                <a:gd name="T34" fmla="*/ 61 w 64"/>
                <a:gd name="T35" fmla="*/ 8 h 76"/>
                <a:gd name="T36" fmla="*/ 64 w 64"/>
                <a:gd name="T37" fmla="*/ 0 h 76"/>
                <a:gd name="T38" fmla="*/ 61 w 64"/>
                <a:gd name="T39" fmla="*/ 0 h 76"/>
                <a:gd name="T40" fmla="*/ 64 w 64"/>
                <a:gd name="T41" fmla="*/ 0 h 7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4"/>
                <a:gd name="T64" fmla="*/ 0 h 76"/>
                <a:gd name="T65" fmla="*/ 64 w 64"/>
                <a:gd name="T66" fmla="*/ 76 h 7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4" h="76">
                  <a:moveTo>
                    <a:pt x="64" y="0"/>
                  </a:moveTo>
                  <a:lnTo>
                    <a:pt x="61" y="0"/>
                  </a:lnTo>
                  <a:lnTo>
                    <a:pt x="43" y="18"/>
                  </a:lnTo>
                  <a:lnTo>
                    <a:pt x="35" y="33"/>
                  </a:lnTo>
                  <a:lnTo>
                    <a:pt x="28" y="40"/>
                  </a:lnTo>
                  <a:lnTo>
                    <a:pt x="25" y="51"/>
                  </a:lnTo>
                  <a:lnTo>
                    <a:pt x="10" y="65"/>
                  </a:lnTo>
                  <a:lnTo>
                    <a:pt x="0" y="69"/>
                  </a:lnTo>
                  <a:lnTo>
                    <a:pt x="0" y="76"/>
                  </a:lnTo>
                  <a:lnTo>
                    <a:pt x="14" y="72"/>
                  </a:lnTo>
                  <a:lnTo>
                    <a:pt x="25" y="65"/>
                  </a:lnTo>
                  <a:lnTo>
                    <a:pt x="28" y="54"/>
                  </a:lnTo>
                  <a:lnTo>
                    <a:pt x="35" y="44"/>
                  </a:lnTo>
                  <a:lnTo>
                    <a:pt x="43" y="33"/>
                  </a:lnTo>
                  <a:lnTo>
                    <a:pt x="50" y="26"/>
                  </a:lnTo>
                  <a:lnTo>
                    <a:pt x="57" y="15"/>
                  </a:lnTo>
                  <a:lnTo>
                    <a:pt x="64" y="8"/>
                  </a:lnTo>
                  <a:lnTo>
                    <a:pt x="61" y="8"/>
                  </a:lnTo>
                  <a:lnTo>
                    <a:pt x="64" y="0"/>
                  </a:lnTo>
                  <a:lnTo>
                    <a:pt x="61" y="0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2" name="Freeform 410"/>
            <p:cNvSpPr>
              <a:spLocks/>
            </p:cNvSpPr>
            <p:nvPr/>
          </p:nvSpPr>
          <p:spPr bwMode="auto">
            <a:xfrm>
              <a:off x="2941" y="2183"/>
              <a:ext cx="18" cy="15"/>
            </a:xfrm>
            <a:custGeom>
              <a:avLst/>
              <a:gdLst>
                <a:gd name="T0" fmla="*/ 14 w 18"/>
                <a:gd name="T1" fmla="*/ 15 h 15"/>
                <a:gd name="T2" fmla="*/ 14 w 18"/>
                <a:gd name="T3" fmla="*/ 8 h 15"/>
                <a:gd name="T4" fmla="*/ 10 w 18"/>
                <a:gd name="T5" fmla="*/ 4 h 15"/>
                <a:gd name="T6" fmla="*/ 7 w 18"/>
                <a:gd name="T7" fmla="*/ 4 h 15"/>
                <a:gd name="T8" fmla="*/ 3 w 18"/>
                <a:gd name="T9" fmla="*/ 0 h 15"/>
                <a:gd name="T10" fmla="*/ 0 w 18"/>
                <a:gd name="T11" fmla="*/ 8 h 15"/>
                <a:gd name="T12" fmla="*/ 3 w 18"/>
                <a:gd name="T13" fmla="*/ 11 h 15"/>
                <a:gd name="T14" fmla="*/ 7 w 18"/>
                <a:gd name="T15" fmla="*/ 11 h 15"/>
                <a:gd name="T16" fmla="*/ 7 w 18"/>
                <a:gd name="T17" fmla="*/ 15 h 15"/>
                <a:gd name="T18" fmla="*/ 7 w 18"/>
                <a:gd name="T19" fmla="*/ 11 h 15"/>
                <a:gd name="T20" fmla="*/ 14 w 18"/>
                <a:gd name="T21" fmla="*/ 15 h 15"/>
                <a:gd name="T22" fmla="*/ 18 w 18"/>
                <a:gd name="T23" fmla="*/ 15 h 15"/>
                <a:gd name="T24" fmla="*/ 14 w 18"/>
                <a:gd name="T25" fmla="*/ 15 h 1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8"/>
                <a:gd name="T40" fmla="*/ 0 h 15"/>
                <a:gd name="T41" fmla="*/ 18 w 18"/>
                <a:gd name="T42" fmla="*/ 15 h 1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8" h="15">
                  <a:moveTo>
                    <a:pt x="14" y="15"/>
                  </a:moveTo>
                  <a:lnTo>
                    <a:pt x="14" y="8"/>
                  </a:lnTo>
                  <a:lnTo>
                    <a:pt x="10" y="4"/>
                  </a:lnTo>
                  <a:lnTo>
                    <a:pt x="7" y="4"/>
                  </a:lnTo>
                  <a:lnTo>
                    <a:pt x="3" y="0"/>
                  </a:lnTo>
                  <a:lnTo>
                    <a:pt x="0" y="8"/>
                  </a:lnTo>
                  <a:lnTo>
                    <a:pt x="3" y="11"/>
                  </a:lnTo>
                  <a:lnTo>
                    <a:pt x="7" y="11"/>
                  </a:lnTo>
                  <a:lnTo>
                    <a:pt x="7" y="15"/>
                  </a:lnTo>
                  <a:lnTo>
                    <a:pt x="7" y="11"/>
                  </a:lnTo>
                  <a:lnTo>
                    <a:pt x="14" y="15"/>
                  </a:lnTo>
                  <a:lnTo>
                    <a:pt x="18" y="15"/>
                  </a:lnTo>
                  <a:lnTo>
                    <a:pt x="14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3" name="Freeform 411"/>
            <p:cNvSpPr>
              <a:spLocks/>
            </p:cNvSpPr>
            <p:nvPr/>
          </p:nvSpPr>
          <p:spPr bwMode="auto">
            <a:xfrm>
              <a:off x="2908" y="2194"/>
              <a:ext cx="47" cy="97"/>
            </a:xfrm>
            <a:custGeom>
              <a:avLst/>
              <a:gdLst>
                <a:gd name="T0" fmla="*/ 11 w 47"/>
                <a:gd name="T1" fmla="*/ 94 h 97"/>
                <a:gd name="T2" fmla="*/ 11 w 47"/>
                <a:gd name="T3" fmla="*/ 97 h 97"/>
                <a:gd name="T4" fmla="*/ 15 w 47"/>
                <a:gd name="T5" fmla="*/ 87 h 97"/>
                <a:gd name="T6" fmla="*/ 22 w 47"/>
                <a:gd name="T7" fmla="*/ 76 h 97"/>
                <a:gd name="T8" fmla="*/ 25 w 47"/>
                <a:gd name="T9" fmla="*/ 61 h 97"/>
                <a:gd name="T10" fmla="*/ 33 w 47"/>
                <a:gd name="T11" fmla="*/ 51 h 97"/>
                <a:gd name="T12" fmla="*/ 36 w 47"/>
                <a:gd name="T13" fmla="*/ 40 h 97"/>
                <a:gd name="T14" fmla="*/ 40 w 47"/>
                <a:gd name="T15" fmla="*/ 29 h 97"/>
                <a:gd name="T16" fmla="*/ 43 w 47"/>
                <a:gd name="T17" fmla="*/ 18 h 97"/>
                <a:gd name="T18" fmla="*/ 47 w 47"/>
                <a:gd name="T19" fmla="*/ 4 h 97"/>
                <a:gd name="T20" fmla="*/ 40 w 47"/>
                <a:gd name="T21" fmla="*/ 0 h 97"/>
                <a:gd name="T22" fmla="*/ 36 w 47"/>
                <a:gd name="T23" fmla="*/ 15 h 97"/>
                <a:gd name="T24" fmla="*/ 33 w 47"/>
                <a:gd name="T25" fmla="*/ 25 h 97"/>
                <a:gd name="T26" fmla="*/ 29 w 47"/>
                <a:gd name="T27" fmla="*/ 36 h 97"/>
                <a:gd name="T28" fmla="*/ 22 w 47"/>
                <a:gd name="T29" fmla="*/ 51 h 97"/>
                <a:gd name="T30" fmla="*/ 18 w 47"/>
                <a:gd name="T31" fmla="*/ 61 h 97"/>
                <a:gd name="T32" fmla="*/ 15 w 47"/>
                <a:gd name="T33" fmla="*/ 72 h 97"/>
                <a:gd name="T34" fmla="*/ 7 w 47"/>
                <a:gd name="T35" fmla="*/ 83 h 97"/>
                <a:gd name="T36" fmla="*/ 4 w 47"/>
                <a:gd name="T37" fmla="*/ 94 h 97"/>
                <a:gd name="T38" fmla="*/ 4 w 47"/>
                <a:gd name="T39" fmla="*/ 97 h 97"/>
                <a:gd name="T40" fmla="*/ 4 w 47"/>
                <a:gd name="T41" fmla="*/ 94 h 97"/>
                <a:gd name="T42" fmla="*/ 0 w 47"/>
                <a:gd name="T43" fmla="*/ 94 h 97"/>
                <a:gd name="T44" fmla="*/ 4 w 47"/>
                <a:gd name="T45" fmla="*/ 97 h 97"/>
                <a:gd name="T46" fmla="*/ 11 w 47"/>
                <a:gd name="T47" fmla="*/ 94 h 9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47"/>
                <a:gd name="T73" fmla="*/ 0 h 97"/>
                <a:gd name="T74" fmla="*/ 47 w 47"/>
                <a:gd name="T75" fmla="*/ 97 h 97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47" h="97">
                  <a:moveTo>
                    <a:pt x="11" y="94"/>
                  </a:moveTo>
                  <a:lnTo>
                    <a:pt x="11" y="97"/>
                  </a:lnTo>
                  <a:lnTo>
                    <a:pt x="15" y="87"/>
                  </a:lnTo>
                  <a:lnTo>
                    <a:pt x="22" y="76"/>
                  </a:lnTo>
                  <a:lnTo>
                    <a:pt x="25" y="61"/>
                  </a:lnTo>
                  <a:lnTo>
                    <a:pt x="33" y="51"/>
                  </a:lnTo>
                  <a:lnTo>
                    <a:pt x="36" y="40"/>
                  </a:lnTo>
                  <a:lnTo>
                    <a:pt x="40" y="29"/>
                  </a:lnTo>
                  <a:lnTo>
                    <a:pt x="43" y="18"/>
                  </a:lnTo>
                  <a:lnTo>
                    <a:pt x="47" y="4"/>
                  </a:lnTo>
                  <a:lnTo>
                    <a:pt x="40" y="0"/>
                  </a:lnTo>
                  <a:lnTo>
                    <a:pt x="36" y="15"/>
                  </a:lnTo>
                  <a:lnTo>
                    <a:pt x="33" y="25"/>
                  </a:lnTo>
                  <a:lnTo>
                    <a:pt x="29" y="36"/>
                  </a:lnTo>
                  <a:lnTo>
                    <a:pt x="22" y="51"/>
                  </a:lnTo>
                  <a:lnTo>
                    <a:pt x="18" y="61"/>
                  </a:lnTo>
                  <a:lnTo>
                    <a:pt x="15" y="72"/>
                  </a:lnTo>
                  <a:lnTo>
                    <a:pt x="7" y="83"/>
                  </a:lnTo>
                  <a:lnTo>
                    <a:pt x="4" y="94"/>
                  </a:lnTo>
                  <a:lnTo>
                    <a:pt x="4" y="97"/>
                  </a:lnTo>
                  <a:lnTo>
                    <a:pt x="4" y="94"/>
                  </a:lnTo>
                  <a:lnTo>
                    <a:pt x="0" y="94"/>
                  </a:lnTo>
                  <a:lnTo>
                    <a:pt x="4" y="97"/>
                  </a:lnTo>
                  <a:lnTo>
                    <a:pt x="11" y="9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4" name="Freeform 412"/>
            <p:cNvSpPr>
              <a:spLocks/>
            </p:cNvSpPr>
            <p:nvPr/>
          </p:nvSpPr>
          <p:spPr bwMode="auto">
            <a:xfrm>
              <a:off x="2912" y="2284"/>
              <a:ext cx="18" cy="11"/>
            </a:xfrm>
            <a:custGeom>
              <a:avLst/>
              <a:gdLst>
                <a:gd name="T0" fmla="*/ 14 w 18"/>
                <a:gd name="T1" fmla="*/ 4 h 11"/>
                <a:gd name="T2" fmla="*/ 14 w 18"/>
                <a:gd name="T3" fmla="*/ 0 h 11"/>
                <a:gd name="T4" fmla="*/ 11 w 18"/>
                <a:gd name="T5" fmla="*/ 4 h 11"/>
                <a:gd name="T6" fmla="*/ 7 w 18"/>
                <a:gd name="T7" fmla="*/ 4 h 11"/>
                <a:gd name="T8" fmla="*/ 0 w 18"/>
                <a:gd name="T9" fmla="*/ 7 h 11"/>
                <a:gd name="T10" fmla="*/ 3 w 18"/>
                <a:gd name="T11" fmla="*/ 11 h 11"/>
                <a:gd name="T12" fmla="*/ 14 w 18"/>
                <a:gd name="T13" fmla="*/ 11 h 11"/>
                <a:gd name="T14" fmla="*/ 18 w 18"/>
                <a:gd name="T15" fmla="*/ 7 h 11"/>
                <a:gd name="T16" fmla="*/ 14 w 18"/>
                <a:gd name="T17" fmla="*/ 4 h 1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11"/>
                <a:gd name="T29" fmla="*/ 18 w 18"/>
                <a:gd name="T30" fmla="*/ 11 h 1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11">
                  <a:moveTo>
                    <a:pt x="14" y="4"/>
                  </a:moveTo>
                  <a:lnTo>
                    <a:pt x="14" y="0"/>
                  </a:lnTo>
                  <a:lnTo>
                    <a:pt x="11" y="4"/>
                  </a:lnTo>
                  <a:lnTo>
                    <a:pt x="7" y="4"/>
                  </a:lnTo>
                  <a:lnTo>
                    <a:pt x="0" y="7"/>
                  </a:lnTo>
                  <a:lnTo>
                    <a:pt x="3" y="11"/>
                  </a:lnTo>
                  <a:lnTo>
                    <a:pt x="14" y="11"/>
                  </a:lnTo>
                  <a:lnTo>
                    <a:pt x="18" y="7"/>
                  </a:lnTo>
                  <a:lnTo>
                    <a:pt x="14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5" name="Freeform 413"/>
            <p:cNvSpPr>
              <a:spLocks/>
            </p:cNvSpPr>
            <p:nvPr/>
          </p:nvSpPr>
          <p:spPr bwMode="auto">
            <a:xfrm>
              <a:off x="2926" y="2212"/>
              <a:ext cx="36" cy="79"/>
            </a:xfrm>
            <a:custGeom>
              <a:avLst/>
              <a:gdLst>
                <a:gd name="T0" fmla="*/ 36 w 36"/>
                <a:gd name="T1" fmla="*/ 11 h 79"/>
                <a:gd name="T2" fmla="*/ 29 w 36"/>
                <a:gd name="T3" fmla="*/ 11 h 79"/>
                <a:gd name="T4" fmla="*/ 0 w 36"/>
                <a:gd name="T5" fmla="*/ 76 h 79"/>
                <a:gd name="T6" fmla="*/ 4 w 36"/>
                <a:gd name="T7" fmla="*/ 79 h 79"/>
                <a:gd name="T8" fmla="*/ 36 w 36"/>
                <a:gd name="T9" fmla="*/ 15 h 79"/>
                <a:gd name="T10" fmla="*/ 29 w 36"/>
                <a:gd name="T11" fmla="*/ 15 h 79"/>
                <a:gd name="T12" fmla="*/ 36 w 36"/>
                <a:gd name="T13" fmla="*/ 11 h 79"/>
                <a:gd name="T14" fmla="*/ 33 w 36"/>
                <a:gd name="T15" fmla="*/ 0 h 79"/>
                <a:gd name="T16" fmla="*/ 29 w 36"/>
                <a:gd name="T17" fmla="*/ 11 h 79"/>
                <a:gd name="T18" fmla="*/ 36 w 36"/>
                <a:gd name="T19" fmla="*/ 11 h 7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6"/>
                <a:gd name="T31" fmla="*/ 0 h 79"/>
                <a:gd name="T32" fmla="*/ 36 w 36"/>
                <a:gd name="T33" fmla="*/ 79 h 7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6" h="79">
                  <a:moveTo>
                    <a:pt x="36" y="11"/>
                  </a:moveTo>
                  <a:lnTo>
                    <a:pt x="29" y="11"/>
                  </a:lnTo>
                  <a:lnTo>
                    <a:pt x="0" y="76"/>
                  </a:lnTo>
                  <a:lnTo>
                    <a:pt x="4" y="79"/>
                  </a:lnTo>
                  <a:lnTo>
                    <a:pt x="36" y="15"/>
                  </a:lnTo>
                  <a:lnTo>
                    <a:pt x="29" y="15"/>
                  </a:lnTo>
                  <a:lnTo>
                    <a:pt x="36" y="11"/>
                  </a:lnTo>
                  <a:lnTo>
                    <a:pt x="33" y="0"/>
                  </a:lnTo>
                  <a:lnTo>
                    <a:pt x="29" y="11"/>
                  </a:lnTo>
                  <a:lnTo>
                    <a:pt x="36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6" name="Freeform 414"/>
            <p:cNvSpPr>
              <a:spLocks/>
            </p:cNvSpPr>
            <p:nvPr/>
          </p:nvSpPr>
          <p:spPr bwMode="auto">
            <a:xfrm>
              <a:off x="2944" y="2223"/>
              <a:ext cx="18" cy="72"/>
            </a:xfrm>
            <a:custGeom>
              <a:avLst/>
              <a:gdLst>
                <a:gd name="T0" fmla="*/ 7 w 18"/>
                <a:gd name="T1" fmla="*/ 72 h 72"/>
                <a:gd name="T2" fmla="*/ 11 w 18"/>
                <a:gd name="T3" fmla="*/ 58 h 72"/>
                <a:gd name="T4" fmla="*/ 15 w 18"/>
                <a:gd name="T5" fmla="*/ 36 h 72"/>
                <a:gd name="T6" fmla="*/ 18 w 18"/>
                <a:gd name="T7" fmla="*/ 18 h 72"/>
                <a:gd name="T8" fmla="*/ 18 w 18"/>
                <a:gd name="T9" fmla="*/ 0 h 72"/>
                <a:gd name="T10" fmla="*/ 11 w 18"/>
                <a:gd name="T11" fmla="*/ 4 h 72"/>
                <a:gd name="T12" fmla="*/ 11 w 18"/>
                <a:gd name="T13" fmla="*/ 18 h 72"/>
                <a:gd name="T14" fmla="*/ 7 w 18"/>
                <a:gd name="T15" fmla="*/ 36 h 72"/>
                <a:gd name="T16" fmla="*/ 4 w 18"/>
                <a:gd name="T17" fmla="*/ 54 h 72"/>
                <a:gd name="T18" fmla="*/ 0 w 18"/>
                <a:gd name="T19" fmla="*/ 72 h 72"/>
                <a:gd name="T20" fmla="*/ 7 w 18"/>
                <a:gd name="T21" fmla="*/ 72 h 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8"/>
                <a:gd name="T34" fmla="*/ 0 h 72"/>
                <a:gd name="T35" fmla="*/ 18 w 18"/>
                <a:gd name="T36" fmla="*/ 72 h 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8" h="72">
                  <a:moveTo>
                    <a:pt x="7" y="72"/>
                  </a:moveTo>
                  <a:lnTo>
                    <a:pt x="11" y="58"/>
                  </a:lnTo>
                  <a:lnTo>
                    <a:pt x="15" y="36"/>
                  </a:lnTo>
                  <a:lnTo>
                    <a:pt x="18" y="18"/>
                  </a:lnTo>
                  <a:lnTo>
                    <a:pt x="18" y="0"/>
                  </a:lnTo>
                  <a:lnTo>
                    <a:pt x="11" y="4"/>
                  </a:lnTo>
                  <a:lnTo>
                    <a:pt x="11" y="18"/>
                  </a:lnTo>
                  <a:lnTo>
                    <a:pt x="7" y="36"/>
                  </a:lnTo>
                  <a:lnTo>
                    <a:pt x="4" y="54"/>
                  </a:lnTo>
                  <a:lnTo>
                    <a:pt x="0" y="72"/>
                  </a:lnTo>
                  <a:lnTo>
                    <a:pt x="7" y="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7" name="Freeform 415"/>
            <p:cNvSpPr>
              <a:spLocks/>
            </p:cNvSpPr>
            <p:nvPr/>
          </p:nvSpPr>
          <p:spPr bwMode="auto">
            <a:xfrm>
              <a:off x="2915" y="2295"/>
              <a:ext cx="36" cy="50"/>
            </a:xfrm>
            <a:custGeom>
              <a:avLst/>
              <a:gdLst>
                <a:gd name="T0" fmla="*/ 4 w 36"/>
                <a:gd name="T1" fmla="*/ 50 h 50"/>
                <a:gd name="T2" fmla="*/ 8 w 36"/>
                <a:gd name="T3" fmla="*/ 50 h 50"/>
                <a:gd name="T4" fmla="*/ 11 w 36"/>
                <a:gd name="T5" fmla="*/ 43 h 50"/>
                <a:gd name="T6" fmla="*/ 15 w 36"/>
                <a:gd name="T7" fmla="*/ 40 h 50"/>
                <a:gd name="T8" fmla="*/ 22 w 36"/>
                <a:gd name="T9" fmla="*/ 36 h 50"/>
                <a:gd name="T10" fmla="*/ 26 w 36"/>
                <a:gd name="T11" fmla="*/ 29 h 50"/>
                <a:gd name="T12" fmla="*/ 29 w 36"/>
                <a:gd name="T13" fmla="*/ 22 h 50"/>
                <a:gd name="T14" fmla="*/ 33 w 36"/>
                <a:gd name="T15" fmla="*/ 18 h 50"/>
                <a:gd name="T16" fmla="*/ 36 w 36"/>
                <a:gd name="T17" fmla="*/ 11 h 50"/>
                <a:gd name="T18" fmla="*/ 36 w 36"/>
                <a:gd name="T19" fmla="*/ 0 h 50"/>
                <a:gd name="T20" fmla="*/ 29 w 36"/>
                <a:gd name="T21" fmla="*/ 0 h 50"/>
                <a:gd name="T22" fmla="*/ 29 w 36"/>
                <a:gd name="T23" fmla="*/ 7 h 50"/>
                <a:gd name="T24" fmla="*/ 26 w 36"/>
                <a:gd name="T25" fmla="*/ 14 h 50"/>
                <a:gd name="T26" fmla="*/ 22 w 36"/>
                <a:gd name="T27" fmla="*/ 18 h 50"/>
                <a:gd name="T28" fmla="*/ 22 w 36"/>
                <a:gd name="T29" fmla="*/ 25 h 50"/>
                <a:gd name="T30" fmla="*/ 15 w 36"/>
                <a:gd name="T31" fmla="*/ 29 h 50"/>
                <a:gd name="T32" fmla="*/ 11 w 36"/>
                <a:gd name="T33" fmla="*/ 36 h 50"/>
                <a:gd name="T34" fmla="*/ 8 w 36"/>
                <a:gd name="T35" fmla="*/ 40 h 50"/>
                <a:gd name="T36" fmla="*/ 0 w 36"/>
                <a:gd name="T37" fmla="*/ 43 h 50"/>
                <a:gd name="T38" fmla="*/ 4 w 36"/>
                <a:gd name="T39" fmla="*/ 43 h 50"/>
                <a:gd name="T40" fmla="*/ 4 w 36"/>
                <a:gd name="T41" fmla="*/ 50 h 50"/>
                <a:gd name="T42" fmla="*/ 8 w 36"/>
                <a:gd name="T43" fmla="*/ 50 h 50"/>
                <a:gd name="T44" fmla="*/ 4 w 36"/>
                <a:gd name="T45" fmla="*/ 50 h 5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6"/>
                <a:gd name="T70" fmla="*/ 0 h 50"/>
                <a:gd name="T71" fmla="*/ 36 w 36"/>
                <a:gd name="T72" fmla="*/ 50 h 5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6" h="50">
                  <a:moveTo>
                    <a:pt x="4" y="50"/>
                  </a:moveTo>
                  <a:lnTo>
                    <a:pt x="8" y="50"/>
                  </a:lnTo>
                  <a:lnTo>
                    <a:pt x="11" y="43"/>
                  </a:lnTo>
                  <a:lnTo>
                    <a:pt x="15" y="40"/>
                  </a:lnTo>
                  <a:lnTo>
                    <a:pt x="22" y="36"/>
                  </a:lnTo>
                  <a:lnTo>
                    <a:pt x="26" y="29"/>
                  </a:lnTo>
                  <a:lnTo>
                    <a:pt x="29" y="22"/>
                  </a:lnTo>
                  <a:lnTo>
                    <a:pt x="33" y="18"/>
                  </a:lnTo>
                  <a:lnTo>
                    <a:pt x="36" y="11"/>
                  </a:lnTo>
                  <a:lnTo>
                    <a:pt x="36" y="0"/>
                  </a:lnTo>
                  <a:lnTo>
                    <a:pt x="29" y="0"/>
                  </a:lnTo>
                  <a:lnTo>
                    <a:pt x="29" y="7"/>
                  </a:lnTo>
                  <a:lnTo>
                    <a:pt x="26" y="14"/>
                  </a:lnTo>
                  <a:lnTo>
                    <a:pt x="22" y="18"/>
                  </a:lnTo>
                  <a:lnTo>
                    <a:pt x="22" y="25"/>
                  </a:lnTo>
                  <a:lnTo>
                    <a:pt x="15" y="29"/>
                  </a:lnTo>
                  <a:lnTo>
                    <a:pt x="11" y="36"/>
                  </a:lnTo>
                  <a:lnTo>
                    <a:pt x="8" y="40"/>
                  </a:lnTo>
                  <a:lnTo>
                    <a:pt x="0" y="43"/>
                  </a:lnTo>
                  <a:lnTo>
                    <a:pt x="4" y="43"/>
                  </a:lnTo>
                  <a:lnTo>
                    <a:pt x="4" y="50"/>
                  </a:lnTo>
                  <a:lnTo>
                    <a:pt x="8" y="50"/>
                  </a:lnTo>
                  <a:lnTo>
                    <a:pt x="4" y="5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8" name="Freeform 416"/>
            <p:cNvSpPr>
              <a:spLocks/>
            </p:cNvSpPr>
            <p:nvPr/>
          </p:nvSpPr>
          <p:spPr bwMode="auto">
            <a:xfrm>
              <a:off x="2782" y="2335"/>
              <a:ext cx="137" cy="14"/>
            </a:xfrm>
            <a:custGeom>
              <a:avLst/>
              <a:gdLst>
                <a:gd name="T0" fmla="*/ 0 w 137"/>
                <a:gd name="T1" fmla="*/ 3 h 14"/>
                <a:gd name="T2" fmla="*/ 0 w 137"/>
                <a:gd name="T3" fmla="*/ 7 h 14"/>
                <a:gd name="T4" fmla="*/ 18 w 137"/>
                <a:gd name="T5" fmla="*/ 7 h 14"/>
                <a:gd name="T6" fmla="*/ 26 w 137"/>
                <a:gd name="T7" fmla="*/ 10 h 14"/>
                <a:gd name="T8" fmla="*/ 51 w 137"/>
                <a:gd name="T9" fmla="*/ 10 h 14"/>
                <a:gd name="T10" fmla="*/ 62 w 137"/>
                <a:gd name="T11" fmla="*/ 14 h 14"/>
                <a:gd name="T12" fmla="*/ 112 w 137"/>
                <a:gd name="T13" fmla="*/ 14 h 14"/>
                <a:gd name="T14" fmla="*/ 119 w 137"/>
                <a:gd name="T15" fmla="*/ 10 h 14"/>
                <a:gd name="T16" fmla="*/ 137 w 137"/>
                <a:gd name="T17" fmla="*/ 10 h 14"/>
                <a:gd name="T18" fmla="*/ 137 w 137"/>
                <a:gd name="T19" fmla="*/ 3 h 14"/>
                <a:gd name="T20" fmla="*/ 119 w 137"/>
                <a:gd name="T21" fmla="*/ 3 h 14"/>
                <a:gd name="T22" fmla="*/ 112 w 137"/>
                <a:gd name="T23" fmla="*/ 7 h 14"/>
                <a:gd name="T24" fmla="*/ 76 w 137"/>
                <a:gd name="T25" fmla="*/ 7 h 14"/>
                <a:gd name="T26" fmla="*/ 69 w 137"/>
                <a:gd name="T27" fmla="*/ 3 h 14"/>
                <a:gd name="T28" fmla="*/ 26 w 137"/>
                <a:gd name="T29" fmla="*/ 3 h 14"/>
                <a:gd name="T30" fmla="*/ 18 w 137"/>
                <a:gd name="T31" fmla="*/ 0 h 14"/>
                <a:gd name="T32" fmla="*/ 0 w 137"/>
                <a:gd name="T33" fmla="*/ 0 h 14"/>
                <a:gd name="T34" fmla="*/ 4 w 137"/>
                <a:gd name="T35" fmla="*/ 0 h 14"/>
                <a:gd name="T36" fmla="*/ 0 w 137"/>
                <a:gd name="T37" fmla="*/ 3 h 14"/>
                <a:gd name="T38" fmla="*/ 0 w 137"/>
                <a:gd name="T39" fmla="*/ 7 h 14"/>
                <a:gd name="T40" fmla="*/ 0 w 137"/>
                <a:gd name="T41" fmla="*/ 3 h 1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37"/>
                <a:gd name="T64" fmla="*/ 0 h 14"/>
                <a:gd name="T65" fmla="*/ 137 w 137"/>
                <a:gd name="T66" fmla="*/ 14 h 1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37" h="14">
                  <a:moveTo>
                    <a:pt x="0" y="3"/>
                  </a:moveTo>
                  <a:lnTo>
                    <a:pt x="0" y="7"/>
                  </a:lnTo>
                  <a:lnTo>
                    <a:pt x="18" y="7"/>
                  </a:lnTo>
                  <a:lnTo>
                    <a:pt x="26" y="10"/>
                  </a:lnTo>
                  <a:lnTo>
                    <a:pt x="51" y="10"/>
                  </a:lnTo>
                  <a:lnTo>
                    <a:pt x="62" y="14"/>
                  </a:lnTo>
                  <a:lnTo>
                    <a:pt x="112" y="14"/>
                  </a:lnTo>
                  <a:lnTo>
                    <a:pt x="119" y="10"/>
                  </a:lnTo>
                  <a:lnTo>
                    <a:pt x="137" y="10"/>
                  </a:lnTo>
                  <a:lnTo>
                    <a:pt x="137" y="3"/>
                  </a:lnTo>
                  <a:lnTo>
                    <a:pt x="119" y="3"/>
                  </a:lnTo>
                  <a:lnTo>
                    <a:pt x="112" y="7"/>
                  </a:lnTo>
                  <a:lnTo>
                    <a:pt x="76" y="7"/>
                  </a:lnTo>
                  <a:lnTo>
                    <a:pt x="69" y="3"/>
                  </a:lnTo>
                  <a:lnTo>
                    <a:pt x="26" y="3"/>
                  </a:lnTo>
                  <a:lnTo>
                    <a:pt x="18" y="0"/>
                  </a:lnTo>
                  <a:lnTo>
                    <a:pt x="0" y="0"/>
                  </a:lnTo>
                  <a:lnTo>
                    <a:pt x="4" y="0"/>
                  </a:lnTo>
                  <a:lnTo>
                    <a:pt x="0" y="3"/>
                  </a:lnTo>
                  <a:lnTo>
                    <a:pt x="0" y="7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9" name="Freeform 417"/>
            <p:cNvSpPr>
              <a:spLocks/>
            </p:cNvSpPr>
            <p:nvPr/>
          </p:nvSpPr>
          <p:spPr bwMode="auto">
            <a:xfrm>
              <a:off x="2700" y="2162"/>
              <a:ext cx="86" cy="176"/>
            </a:xfrm>
            <a:custGeom>
              <a:avLst/>
              <a:gdLst>
                <a:gd name="T0" fmla="*/ 7 w 86"/>
                <a:gd name="T1" fmla="*/ 0 h 176"/>
                <a:gd name="T2" fmla="*/ 3 w 86"/>
                <a:gd name="T3" fmla="*/ 14 h 176"/>
                <a:gd name="T4" fmla="*/ 0 w 86"/>
                <a:gd name="T5" fmla="*/ 29 h 176"/>
                <a:gd name="T6" fmla="*/ 0 w 86"/>
                <a:gd name="T7" fmla="*/ 54 h 176"/>
                <a:gd name="T8" fmla="*/ 3 w 86"/>
                <a:gd name="T9" fmla="*/ 65 h 176"/>
                <a:gd name="T10" fmla="*/ 7 w 86"/>
                <a:gd name="T11" fmla="*/ 79 h 176"/>
                <a:gd name="T12" fmla="*/ 10 w 86"/>
                <a:gd name="T13" fmla="*/ 90 h 176"/>
                <a:gd name="T14" fmla="*/ 14 w 86"/>
                <a:gd name="T15" fmla="*/ 101 h 176"/>
                <a:gd name="T16" fmla="*/ 21 w 86"/>
                <a:gd name="T17" fmla="*/ 111 h 176"/>
                <a:gd name="T18" fmla="*/ 28 w 86"/>
                <a:gd name="T19" fmla="*/ 122 h 176"/>
                <a:gd name="T20" fmla="*/ 36 w 86"/>
                <a:gd name="T21" fmla="*/ 133 h 176"/>
                <a:gd name="T22" fmla="*/ 72 w 86"/>
                <a:gd name="T23" fmla="*/ 169 h 176"/>
                <a:gd name="T24" fmla="*/ 82 w 86"/>
                <a:gd name="T25" fmla="*/ 176 h 176"/>
                <a:gd name="T26" fmla="*/ 86 w 86"/>
                <a:gd name="T27" fmla="*/ 173 h 176"/>
                <a:gd name="T28" fmla="*/ 75 w 86"/>
                <a:gd name="T29" fmla="*/ 165 h 176"/>
                <a:gd name="T30" fmla="*/ 68 w 86"/>
                <a:gd name="T31" fmla="*/ 155 h 176"/>
                <a:gd name="T32" fmla="*/ 57 w 86"/>
                <a:gd name="T33" fmla="*/ 147 h 176"/>
                <a:gd name="T34" fmla="*/ 50 w 86"/>
                <a:gd name="T35" fmla="*/ 137 h 176"/>
                <a:gd name="T36" fmla="*/ 43 w 86"/>
                <a:gd name="T37" fmla="*/ 129 h 176"/>
                <a:gd name="T38" fmla="*/ 36 w 86"/>
                <a:gd name="T39" fmla="*/ 119 h 176"/>
                <a:gd name="T40" fmla="*/ 28 w 86"/>
                <a:gd name="T41" fmla="*/ 108 h 176"/>
                <a:gd name="T42" fmla="*/ 21 w 86"/>
                <a:gd name="T43" fmla="*/ 97 h 176"/>
                <a:gd name="T44" fmla="*/ 18 w 86"/>
                <a:gd name="T45" fmla="*/ 86 h 176"/>
                <a:gd name="T46" fmla="*/ 10 w 86"/>
                <a:gd name="T47" fmla="*/ 75 h 176"/>
                <a:gd name="T48" fmla="*/ 10 w 86"/>
                <a:gd name="T49" fmla="*/ 65 h 176"/>
                <a:gd name="T50" fmla="*/ 7 w 86"/>
                <a:gd name="T51" fmla="*/ 54 h 176"/>
                <a:gd name="T52" fmla="*/ 7 w 86"/>
                <a:gd name="T53" fmla="*/ 29 h 176"/>
                <a:gd name="T54" fmla="*/ 10 w 86"/>
                <a:gd name="T55" fmla="*/ 18 h 176"/>
                <a:gd name="T56" fmla="*/ 14 w 86"/>
                <a:gd name="T57" fmla="*/ 3 h 176"/>
                <a:gd name="T58" fmla="*/ 10 w 86"/>
                <a:gd name="T59" fmla="*/ 7 h 176"/>
                <a:gd name="T60" fmla="*/ 7 w 86"/>
                <a:gd name="T61" fmla="*/ 0 h 17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86"/>
                <a:gd name="T94" fmla="*/ 0 h 176"/>
                <a:gd name="T95" fmla="*/ 86 w 86"/>
                <a:gd name="T96" fmla="*/ 176 h 17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86" h="176">
                  <a:moveTo>
                    <a:pt x="7" y="0"/>
                  </a:moveTo>
                  <a:lnTo>
                    <a:pt x="3" y="14"/>
                  </a:lnTo>
                  <a:lnTo>
                    <a:pt x="0" y="29"/>
                  </a:lnTo>
                  <a:lnTo>
                    <a:pt x="0" y="54"/>
                  </a:lnTo>
                  <a:lnTo>
                    <a:pt x="3" y="65"/>
                  </a:lnTo>
                  <a:lnTo>
                    <a:pt x="7" y="79"/>
                  </a:lnTo>
                  <a:lnTo>
                    <a:pt x="10" y="90"/>
                  </a:lnTo>
                  <a:lnTo>
                    <a:pt x="14" y="101"/>
                  </a:lnTo>
                  <a:lnTo>
                    <a:pt x="21" y="111"/>
                  </a:lnTo>
                  <a:lnTo>
                    <a:pt x="28" y="122"/>
                  </a:lnTo>
                  <a:lnTo>
                    <a:pt x="36" y="133"/>
                  </a:lnTo>
                  <a:lnTo>
                    <a:pt x="72" y="169"/>
                  </a:lnTo>
                  <a:lnTo>
                    <a:pt x="82" y="176"/>
                  </a:lnTo>
                  <a:lnTo>
                    <a:pt x="86" y="173"/>
                  </a:lnTo>
                  <a:lnTo>
                    <a:pt x="75" y="165"/>
                  </a:lnTo>
                  <a:lnTo>
                    <a:pt x="68" y="155"/>
                  </a:lnTo>
                  <a:lnTo>
                    <a:pt x="57" y="147"/>
                  </a:lnTo>
                  <a:lnTo>
                    <a:pt x="50" y="137"/>
                  </a:lnTo>
                  <a:lnTo>
                    <a:pt x="43" y="129"/>
                  </a:lnTo>
                  <a:lnTo>
                    <a:pt x="36" y="119"/>
                  </a:lnTo>
                  <a:lnTo>
                    <a:pt x="28" y="108"/>
                  </a:lnTo>
                  <a:lnTo>
                    <a:pt x="21" y="97"/>
                  </a:lnTo>
                  <a:lnTo>
                    <a:pt x="18" y="86"/>
                  </a:lnTo>
                  <a:lnTo>
                    <a:pt x="10" y="75"/>
                  </a:lnTo>
                  <a:lnTo>
                    <a:pt x="10" y="65"/>
                  </a:lnTo>
                  <a:lnTo>
                    <a:pt x="7" y="54"/>
                  </a:lnTo>
                  <a:lnTo>
                    <a:pt x="7" y="29"/>
                  </a:lnTo>
                  <a:lnTo>
                    <a:pt x="10" y="18"/>
                  </a:lnTo>
                  <a:lnTo>
                    <a:pt x="14" y="3"/>
                  </a:lnTo>
                  <a:lnTo>
                    <a:pt x="10" y="7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0" name="Freeform 418"/>
            <p:cNvSpPr>
              <a:spLocks/>
            </p:cNvSpPr>
            <p:nvPr/>
          </p:nvSpPr>
          <p:spPr bwMode="auto">
            <a:xfrm>
              <a:off x="2707" y="2133"/>
              <a:ext cx="11" cy="36"/>
            </a:xfrm>
            <a:custGeom>
              <a:avLst/>
              <a:gdLst>
                <a:gd name="T0" fmla="*/ 0 w 11"/>
                <a:gd name="T1" fmla="*/ 4 h 36"/>
                <a:gd name="T2" fmla="*/ 0 w 11"/>
                <a:gd name="T3" fmla="*/ 11 h 36"/>
                <a:gd name="T4" fmla="*/ 3 w 11"/>
                <a:gd name="T5" fmla="*/ 18 h 36"/>
                <a:gd name="T6" fmla="*/ 3 w 11"/>
                <a:gd name="T7" fmla="*/ 25 h 36"/>
                <a:gd name="T8" fmla="*/ 0 w 11"/>
                <a:gd name="T9" fmla="*/ 29 h 36"/>
                <a:gd name="T10" fmla="*/ 3 w 11"/>
                <a:gd name="T11" fmla="*/ 36 h 36"/>
                <a:gd name="T12" fmla="*/ 11 w 11"/>
                <a:gd name="T13" fmla="*/ 25 h 36"/>
                <a:gd name="T14" fmla="*/ 11 w 11"/>
                <a:gd name="T15" fmla="*/ 18 h 36"/>
                <a:gd name="T16" fmla="*/ 7 w 11"/>
                <a:gd name="T17" fmla="*/ 11 h 36"/>
                <a:gd name="T18" fmla="*/ 7 w 11"/>
                <a:gd name="T19" fmla="*/ 4 h 36"/>
                <a:gd name="T20" fmla="*/ 3 w 11"/>
                <a:gd name="T21" fmla="*/ 0 h 36"/>
                <a:gd name="T22" fmla="*/ 7 w 11"/>
                <a:gd name="T23" fmla="*/ 4 h 36"/>
                <a:gd name="T24" fmla="*/ 3 w 11"/>
                <a:gd name="T25" fmla="*/ 0 h 36"/>
                <a:gd name="T26" fmla="*/ 0 w 11"/>
                <a:gd name="T27" fmla="*/ 4 h 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1"/>
                <a:gd name="T43" fmla="*/ 0 h 36"/>
                <a:gd name="T44" fmla="*/ 11 w 11"/>
                <a:gd name="T45" fmla="*/ 36 h 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1" h="36">
                  <a:moveTo>
                    <a:pt x="0" y="4"/>
                  </a:moveTo>
                  <a:lnTo>
                    <a:pt x="0" y="11"/>
                  </a:lnTo>
                  <a:lnTo>
                    <a:pt x="3" y="18"/>
                  </a:lnTo>
                  <a:lnTo>
                    <a:pt x="3" y="25"/>
                  </a:lnTo>
                  <a:lnTo>
                    <a:pt x="0" y="29"/>
                  </a:lnTo>
                  <a:lnTo>
                    <a:pt x="3" y="36"/>
                  </a:lnTo>
                  <a:lnTo>
                    <a:pt x="11" y="25"/>
                  </a:lnTo>
                  <a:lnTo>
                    <a:pt x="11" y="18"/>
                  </a:lnTo>
                  <a:lnTo>
                    <a:pt x="7" y="11"/>
                  </a:lnTo>
                  <a:lnTo>
                    <a:pt x="7" y="4"/>
                  </a:lnTo>
                  <a:lnTo>
                    <a:pt x="3" y="0"/>
                  </a:lnTo>
                  <a:lnTo>
                    <a:pt x="7" y="4"/>
                  </a:lnTo>
                  <a:lnTo>
                    <a:pt x="3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1" name="Freeform 419"/>
            <p:cNvSpPr>
              <a:spLocks/>
            </p:cNvSpPr>
            <p:nvPr/>
          </p:nvSpPr>
          <p:spPr bwMode="auto">
            <a:xfrm>
              <a:off x="2671" y="2101"/>
              <a:ext cx="39" cy="36"/>
            </a:xfrm>
            <a:custGeom>
              <a:avLst/>
              <a:gdLst>
                <a:gd name="T0" fmla="*/ 0 w 39"/>
                <a:gd name="T1" fmla="*/ 0 h 36"/>
                <a:gd name="T2" fmla="*/ 0 w 39"/>
                <a:gd name="T3" fmla="*/ 7 h 36"/>
                <a:gd name="T4" fmla="*/ 11 w 39"/>
                <a:gd name="T5" fmla="*/ 18 h 36"/>
                <a:gd name="T6" fmla="*/ 18 w 39"/>
                <a:gd name="T7" fmla="*/ 21 h 36"/>
                <a:gd name="T8" fmla="*/ 25 w 39"/>
                <a:gd name="T9" fmla="*/ 28 h 36"/>
                <a:gd name="T10" fmla="*/ 32 w 39"/>
                <a:gd name="T11" fmla="*/ 32 h 36"/>
                <a:gd name="T12" fmla="*/ 36 w 39"/>
                <a:gd name="T13" fmla="*/ 36 h 36"/>
                <a:gd name="T14" fmla="*/ 39 w 39"/>
                <a:gd name="T15" fmla="*/ 32 h 36"/>
                <a:gd name="T16" fmla="*/ 36 w 39"/>
                <a:gd name="T17" fmla="*/ 28 h 36"/>
                <a:gd name="T18" fmla="*/ 32 w 39"/>
                <a:gd name="T19" fmla="*/ 21 h 36"/>
                <a:gd name="T20" fmla="*/ 25 w 39"/>
                <a:gd name="T21" fmla="*/ 18 h 36"/>
                <a:gd name="T22" fmla="*/ 18 w 39"/>
                <a:gd name="T23" fmla="*/ 10 h 36"/>
                <a:gd name="T24" fmla="*/ 11 w 39"/>
                <a:gd name="T25" fmla="*/ 7 h 36"/>
                <a:gd name="T26" fmla="*/ 11 w 39"/>
                <a:gd name="T27" fmla="*/ 3 h 36"/>
                <a:gd name="T28" fmla="*/ 7 w 39"/>
                <a:gd name="T29" fmla="*/ 0 h 36"/>
                <a:gd name="T30" fmla="*/ 0 w 39"/>
                <a:gd name="T31" fmla="*/ 0 h 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9"/>
                <a:gd name="T49" fmla="*/ 0 h 36"/>
                <a:gd name="T50" fmla="*/ 39 w 39"/>
                <a:gd name="T51" fmla="*/ 36 h 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9" h="36">
                  <a:moveTo>
                    <a:pt x="0" y="0"/>
                  </a:moveTo>
                  <a:lnTo>
                    <a:pt x="0" y="7"/>
                  </a:lnTo>
                  <a:lnTo>
                    <a:pt x="11" y="18"/>
                  </a:lnTo>
                  <a:lnTo>
                    <a:pt x="18" y="21"/>
                  </a:lnTo>
                  <a:lnTo>
                    <a:pt x="25" y="28"/>
                  </a:lnTo>
                  <a:lnTo>
                    <a:pt x="32" y="32"/>
                  </a:lnTo>
                  <a:lnTo>
                    <a:pt x="36" y="36"/>
                  </a:lnTo>
                  <a:lnTo>
                    <a:pt x="39" y="32"/>
                  </a:lnTo>
                  <a:lnTo>
                    <a:pt x="36" y="28"/>
                  </a:lnTo>
                  <a:lnTo>
                    <a:pt x="32" y="21"/>
                  </a:lnTo>
                  <a:lnTo>
                    <a:pt x="25" y="18"/>
                  </a:lnTo>
                  <a:lnTo>
                    <a:pt x="18" y="10"/>
                  </a:lnTo>
                  <a:lnTo>
                    <a:pt x="11" y="7"/>
                  </a:lnTo>
                  <a:lnTo>
                    <a:pt x="11" y="3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2" name="Freeform 420"/>
            <p:cNvSpPr>
              <a:spLocks/>
            </p:cNvSpPr>
            <p:nvPr/>
          </p:nvSpPr>
          <p:spPr bwMode="auto">
            <a:xfrm>
              <a:off x="2671" y="2065"/>
              <a:ext cx="21" cy="36"/>
            </a:xfrm>
            <a:custGeom>
              <a:avLst/>
              <a:gdLst>
                <a:gd name="T0" fmla="*/ 18 w 21"/>
                <a:gd name="T1" fmla="*/ 0 h 36"/>
                <a:gd name="T2" fmla="*/ 14 w 21"/>
                <a:gd name="T3" fmla="*/ 3 h 36"/>
                <a:gd name="T4" fmla="*/ 11 w 21"/>
                <a:gd name="T5" fmla="*/ 10 h 36"/>
                <a:gd name="T6" fmla="*/ 3 w 21"/>
                <a:gd name="T7" fmla="*/ 18 h 36"/>
                <a:gd name="T8" fmla="*/ 0 w 21"/>
                <a:gd name="T9" fmla="*/ 25 h 36"/>
                <a:gd name="T10" fmla="*/ 0 w 21"/>
                <a:gd name="T11" fmla="*/ 36 h 36"/>
                <a:gd name="T12" fmla="*/ 7 w 21"/>
                <a:gd name="T13" fmla="*/ 36 h 36"/>
                <a:gd name="T14" fmla="*/ 7 w 21"/>
                <a:gd name="T15" fmla="*/ 28 h 36"/>
                <a:gd name="T16" fmla="*/ 11 w 21"/>
                <a:gd name="T17" fmla="*/ 21 h 36"/>
                <a:gd name="T18" fmla="*/ 18 w 21"/>
                <a:gd name="T19" fmla="*/ 14 h 36"/>
                <a:gd name="T20" fmla="*/ 21 w 21"/>
                <a:gd name="T21" fmla="*/ 7 h 36"/>
                <a:gd name="T22" fmla="*/ 18 w 21"/>
                <a:gd name="T23" fmla="*/ 7 h 36"/>
                <a:gd name="T24" fmla="*/ 18 w 21"/>
                <a:gd name="T25" fmla="*/ 0 h 36"/>
                <a:gd name="T26" fmla="*/ 14 w 21"/>
                <a:gd name="T27" fmla="*/ 3 h 36"/>
                <a:gd name="T28" fmla="*/ 18 w 21"/>
                <a:gd name="T29" fmla="*/ 0 h 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1"/>
                <a:gd name="T46" fmla="*/ 0 h 36"/>
                <a:gd name="T47" fmla="*/ 21 w 21"/>
                <a:gd name="T48" fmla="*/ 36 h 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1" h="36">
                  <a:moveTo>
                    <a:pt x="18" y="0"/>
                  </a:moveTo>
                  <a:lnTo>
                    <a:pt x="14" y="3"/>
                  </a:lnTo>
                  <a:lnTo>
                    <a:pt x="11" y="10"/>
                  </a:lnTo>
                  <a:lnTo>
                    <a:pt x="3" y="18"/>
                  </a:lnTo>
                  <a:lnTo>
                    <a:pt x="0" y="25"/>
                  </a:lnTo>
                  <a:lnTo>
                    <a:pt x="0" y="36"/>
                  </a:lnTo>
                  <a:lnTo>
                    <a:pt x="7" y="36"/>
                  </a:lnTo>
                  <a:lnTo>
                    <a:pt x="7" y="28"/>
                  </a:lnTo>
                  <a:lnTo>
                    <a:pt x="11" y="21"/>
                  </a:lnTo>
                  <a:lnTo>
                    <a:pt x="18" y="14"/>
                  </a:lnTo>
                  <a:lnTo>
                    <a:pt x="21" y="7"/>
                  </a:lnTo>
                  <a:lnTo>
                    <a:pt x="18" y="7"/>
                  </a:lnTo>
                  <a:lnTo>
                    <a:pt x="18" y="0"/>
                  </a:lnTo>
                  <a:lnTo>
                    <a:pt x="14" y="3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3" name="Freeform 421"/>
            <p:cNvSpPr>
              <a:spLocks/>
            </p:cNvSpPr>
            <p:nvPr/>
          </p:nvSpPr>
          <p:spPr bwMode="auto">
            <a:xfrm>
              <a:off x="2689" y="2061"/>
              <a:ext cx="65" cy="18"/>
            </a:xfrm>
            <a:custGeom>
              <a:avLst/>
              <a:gdLst>
                <a:gd name="T0" fmla="*/ 65 w 65"/>
                <a:gd name="T1" fmla="*/ 14 h 18"/>
                <a:gd name="T2" fmla="*/ 61 w 65"/>
                <a:gd name="T3" fmla="*/ 14 h 18"/>
                <a:gd name="T4" fmla="*/ 54 w 65"/>
                <a:gd name="T5" fmla="*/ 11 h 18"/>
                <a:gd name="T6" fmla="*/ 47 w 65"/>
                <a:gd name="T7" fmla="*/ 7 h 18"/>
                <a:gd name="T8" fmla="*/ 39 w 65"/>
                <a:gd name="T9" fmla="*/ 7 h 18"/>
                <a:gd name="T10" fmla="*/ 32 w 65"/>
                <a:gd name="T11" fmla="*/ 4 h 18"/>
                <a:gd name="T12" fmla="*/ 21 w 65"/>
                <a:gd name="T13" fmla="*/ 0 h 18"/>
                <a:gd name="T14" fmla="*/ 7 w 65"/>
                <a:gd name="T15" fmla="*/ 0 h 18"/>
                <a:gd name="T16" fmla="*/ 0 w 65"/>
                <a:gd name="T17" fmla="*/ 4 h 18"/>
                <a:gd name="T18" fmla="*/ 0 w 65"/>
                <a:gd name="T19" fmla="*/ 11 h 18"/>
                <a:gd name="T20" fmla="*/ 7 w 65"/>
                <a:gd name="T21" fmla="*/ 7 h 18"/>
                <a:gd name="T22" fmla="*/ 21 w 65"/>
                <a:gd name="T23" fmla="*/ 7 h 18"/>
                <a:gd name="T24" fmla="*/ 29 w 65"/>
                <a:gd name="T25" fmla="*/ 11 h 18"/>
                <a:gd name="T26" fmla="*/ 36 w 65"/>
                <a:gd name="T27" fmla="*/ 14 h 18"/>
                <a:gd name="T28" fmla="*/ 43 w 65"/>
                <a:gd name="T29" fmla="*/ 14 h 18"/>
                <a:gd name="T30" fmla="*/ 54 w 65"/>
                <a:gd name="T31" fmla="*/ 18 h 18"/>
                <a:gd name="T32" fmla="*/ 61 w 65"/>
                <a:gd name="T33" fmla="*/ 18 h 18"/>
                <a:gd name="T34" fmla="*/ 57 w 65"/>
                <a:gd name="T35" fmla="*/ 18 h 18"/>
                <a:gd name="T36" fmla="*/ 65 w 65"/>
                <a:gd name="T37" fmla="*/ 14 h 18"/>
                <a:gd name="T38" fmla="*/ 61 w 65"/>
                <a:gd name="T39" fmla="*/ 14 h 18"/>
                <a:gd name="T40" fmla="*/ 65 w 65"/>
                <a:gd name="T41" fmla="*/ 14 h 1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5"/>
                <a:gd name="T64" fmla="*/ 0 h 18"/>
                <a:gd name="T65" fmla="*/ 65 w 65"/>
                <a:gd name="T66" fmla="*/ 18 h 1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5" h="18">
                  <a:moveTo>
                    <a:pt x="65" y="14"/>
                  </a:moveTo>
                  <a:lnTo>
                    <a:pt x="61" y="14"/>
                  </a:lnTo>
                  <a:lnTo>
                    <a:pt x="54" y="11"/>
                  </a:lnTo>
                  <a:lnTo>
                    <a:pt x="47" y="7"/>
                  </a:lnTo>
                  <a:lnTo>
                    <a:pt x="39" y="7"/>
                  </a:lnTo>
                  <a:lnTo>
                    <a:pt x="32" y="4"/>
                  </a:lnTo>
                  <a:lnTo>
                    <a:pt x="21" y="0"/>
                  </a:lnTo>
                  <a:lnTo>
                    <a:pt x="7" y="0"/>
                  </a:lnTo>
                  <a:lnTo>
                    <a:pt x="0" y="4"/>
                  </a:lnTo>
                  <a:lnTo>
                    <a:pt x="0" y="11"/>
                  </a:lnTo>
                  <a:lnTo>
                    <a:pt x="7" y="7"/>
                  </a:lnTo>
                  <a:lnTo>
                    <a:pt x="21" y="7"/>
                  </a:lnTo>
                  <a:lnTo>
                    <a:pt x="29" y="11"/>
                  </a:lnTo>
                  <a:lnTo>
                    <a:pt x="36" y="14"/>
                  </a:lnTo>
                  <a:lnTo>
                    <a:pt x="43" y="14"/>
                  </a:lnTo>
                  <a:lnTo>
                    <a:pt x="54" y="18"/>
                  </a:lnTo>
                  <a:lnTo>
                    <a:pt x="61" y="18"/>
                  </a:lnTo>
                  <a:lnTo>
                    <a:pt x="57" y="18"/>
                  </a:lnTo>
                  <a:lnTo>
                    <a:pt x="65" y="14"/>
                  </a:lnTo>
                  <a:lnTo>
                    <a:pt x="61" y="14"/>
                  </a:lnTo>
                  <a:lnTo>
                    <a:pt x="65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4" name="Freeform 422"/>
            <p:cNvSpPr>
              <a:spLocks/>
            </p:cNvSpPr>
            <p:nvPr/>
          </p:nvSpPr>
          <p:spPr bwMode="auto">
            <a:xfrm>
              <a:off x="2746" y="2075"/>
              <a:ext cx="22" cy="29"/>
            </a:xfrm>
            <a:custGeom>
              <a:avLst/>
              <a:gdLst>
                <a:gd name="T0" fmla="*/ 18 w 22"/>
                <a:gd name="T1" fmla="*/ 22 h 29"/>
                <a:gd name="T2" fmla="*/ 18 w 22"/>
                <a:gd name="T3" fmla="*/ 29 h 29"/>
                <a:gd name="T4" fmla="*/ 22 w 22"/>
                <a:gd name="T5" fmla="*/ 22 h 29"/>
                <a:gd name="T6" fmla="*/ 18 w 22"/>
                <a:gd name="T7" fmla="*/ 11 h 29"/>
                <a:gd name="T8" fmla="*/ 8 w 22"/>
                <a:gd name="T9" fmla="*/ 0 h 29"/>
                <a:gd name="T10" fmla="*/ 0 w 22"/>
                <a:gd name="T11" fmla="*/ 4 h 29"/>
                <a:gd name="T12" fmla="*/ 11 w 22"/>
                <a:gd name="T13" fmla="*/ 15 h 29"/>
                <a:gd name="T14" fmla="*/ 15 w 22"/>
                <a:gd name="T15" fmla="*/ 22 h 29"/>
                <a:gd name="T16" fmla="*/ 11 w 22"/>
                <a:gd name="T17" fmla="*/ 26 h 29"/>
                <a:gd name="T18" fmla="*/ 15 w 22"/>
                <a:gd name="T19" fmla="*/ 29 h 29"/>
                <a:gd name="T20" fmla="*/ 11 w 22"/>
                <a:gd name="T21" fmla="*/ 26 h 29"/>
                <a:gd name="T22" fmla="*/ 15 w 22"/>
                <a:gd name="T23" fmla="*/ 29 h 29"/>
                <a:gd name="T24" fmla="*/ 18 w 22"/>
                <a:gd name="T25" fmla="*/ 22 h 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2"/>
                <a:gd name="T40" fmla="*/ 0 h 29"/>
                <a:gd name="T41" fmla="*/ 22 w 22"/>
                <a:gd name="T42" fmla="*/ 29 h 2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2" h="29">
                  <a:moveTo>
                    <a:pt x="18" y="22"/>
                  </a:moveTo>
                  <a:lnTo>
                    <a:pt x="18" y="29"/>
                  </a:lnTo>
                  <a:lnTo>
                    <a:pt x="22" y="22"/>
                  </a:lnTo>
                  <a:lnTo>
                    <a:pt x="18" y="11"/>
                  </a:lnTo>
                  <a:lnTo>
                    <a:pt x="8" y="0"/>
                  </a:lnTo>
                  <a:lnTo>
                    <a:pt x="0" y="4"/>
                  </a:lnTo>
                  <a:lnTo>
                    <a:pt x="11" y="15"/>
                  </a:lnTo>
                  <a:lnTo>
                    <a:pt x="15" y="22"/>
                  </a:lnTo>
                  <a:lnTo>
                    <a:pt x="11" y="26"/>
                  </a:lnTo>
                  <a:lnTo>
                    <a:pt x="15" y="29"/>
                  </a:lnTo>
                  <a:lnTo>
                    <a:pt x="11" y="26"/>
                  </a:lnTo>
                  <a:lnTo>
                    <a:pt x="15" y="29"/>
                  </a:lnTo>
                  <a:lnTo>
                    <a:pt x="18" y="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5" name="Freeform 423"/>
            <p:cNvSpPr>
              <a:spLocks/>
            </p:cNvSpPr>
            <p:nvPr/>
          </p:nvSpPr>
          <p:spPr bwMode="auto">
            <a:xfrm>
              <a:off x="2995" y="2097"/>
              <a:ext cx="61" cy="79"/>
            </a:xfrm>
            <a:custGeom>
              <a:avLst/>
              <a:gdLst>
                <a:gd name="T0" fmla="*/ 61 w 61"/>
                <a:gd name="T1" fmla="*/ 36 h 79"/>
                <a:gd name="T2" fmla="*/ 25 w 61"/>
                <a:gd name="T3" fmla="*/ 79 h 79"/>
                <a:gd name="T4" fmla="*/ 0 w 61"/>
                <a:gd name="T5" fmla="*/ 40 h 79"/>
                <a:gd name="T6" fmla="*/ 3 w 61"/>
                <a:gd name="T7" fmla="*/ 29 h 79"/>
                <a:gd name="T8" fmla="*/ 7 w 61"/>
                <a:gd name="T9" fmla="*/ 18 h 79"/>
                <a:gd name="T10" fmla="*/ 10 w 61"/>
                <a:gd name="T11" fmla="*/ 11 h 79"/>
                <a:gd name="T12" fmla="*/ 14 w 61"/>
                <a:gd name="T13" fmla="*/ 0 h 79"/>
                <a:gd name="T14" fmla="*/ 21 w 61"/>
                <a:gd name="T15" fmla="*/ 4 h 79"/>
                <a:gd name="T16" fmla="*/ 28 w 61"/>
                <a:gd name="T17" fmla="*/ 7 h 79"/>
                <a:gd name="T18" fmla="*/ 36 w 61"/>
                <a:gd name="T19" fmla="*/ 11 h 79"/>
                <a:gd name="T20" fmla="*/ 43 w 61"/>
                <a:gd name="T21" fmla="*/ 14 h 79"/>
                <a:gd name="T22" fmla="*/ 46 w 61"/>
                <a:gd name="T23" fmla="*/ 18 h 79"/>
                <a:gd name="T24" fmla="*/ 54 w 61"/>
                <a:gd name="T25" fmla="*/ 22 h 79"/>
                <a:gd name="T26" fmla="*/ 57 w 61"/>
                <a:gd name="T27" fmla="*/ 29 h 79"/>
                <a:gd name="T28" fmla="*/ 61 w 61"/>
                <a:gd name="T29" fmla="*/ 36 h 7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1"/>
                <a:gd name="T46" fmla="*/ 0 h 79"/>
                <a:gd name="T47" fmla="*/ 61 w 61"/>
                <a:gd name="T48" fmla="*/ 79 h 7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1" h="79">
                  <a:moveTo>
                    <a:pt x="61" y="36"/>
                  </a:moveTo>
                  <a:lnTo>
                    <a:pt x="25" y="79"/>
                  </a:lnTo>
                  <a:lnTo>
                    <a:pt x="0" y="40"/>
                  </a:lnTo>
                  <a:lnTo>
                    <a:pt x="3" y="29"/>
                  </a:lnTo>
                  <a:lnTo>
                    <a:pt x="7" y="18"/>
                  </a:lnTo>
                  <a:lnTo>
                    <a:pt x="10" y="11"/>
                  </a:lnTo>
                  <a:lnTo>
                    <a:pt x="14" y="0"/>
                  </a:lnTo>
                  <a:lnTo>
                    <a:pt x="21" y="4"/>
                  </a:lnTo>
                  <a:lnTo>
                    <a:pt x="28" y="7"/>
                  </a:lnTo>
                  <a:lnTo>
                    <a:pt x="36" y="11"/>
                  </a:lnTo>
                  <a:lnTo>
                    <a:pt x="43" y="14"/>
                  </a:lnTo>
                  <a:lnTo>
                    <a:pt x="46" y="18"/>
                  </a:lnTo>
                  <a:lnTo>
                    <a:pt x="54" y="22"/>
                  </a:lnTo>
                  <a:lnTo>
                    <a:pt x="57" y="29"/>
                  </a:lnTo>
                  <a:lnTo>
                    <a:pt x="61" y="3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6" name="Freeform 424"/>
            <p:cNvSpPr>
              <a:spLocks/>
            </p:cNvSpPr>
            <p:nvPr/>
          </p:nvSpPr>
          <p:spPr bwMode="auto">
            <a:xfrm>
              <a:off x="3016" y="2129"/>
              <a:ext cx="43" cy="54"/>
            </a:xfrm>
            <a:custGeom>
              <a:avLst/>
              <a:gdLst>
                <a:gd name="T0" fmla="*/ 0 w 43"/>
                <a:gd name="T1" fmla="*/ 51 h 54"/>
                <a:gd name="T2" fmla="*/ 7 w 43"/>
                <a:gd name="T3" fmla="*/ 51 h 54"/>
                <a:gd name="T4" fmla="*/ 43 w 43"/>
                <a:gd name="T5" fmla="*/ 4 h 54"/>
                <a:gd name="T6" fmla="*/ 36 w 43"/>
                <a:gd name="T7" fmla="*/ 0 h 54"/>
                <a:gd name="T8" fmla="*/ 0 w 43"/>
                <a:gd name="T9" fmla="*/ 47 h 54"/>
                <a:gd name="T10" fmla="*/ 7 w 43"/>
                <a:gd name="T11" fmla="*/ 47 h 54"/>
                <a:gd name="T12" fmla="*/ 0 w 43"/>
                <a:gd name="T13" fmla="*/ 51 h 54"/>
                <a:gd name="T14" fmla="*/ 4 w 43"/>
                <a:gd name="T15" fmla="*/ 54 h 54"/>
                <a:gd name="T16" fmla="*/ 7 w 43"/>
                <a:gd name="T17" fmla="*/ 51 h 54"/>
                <a:gd name="T18" fmla="*/ 0 w 43"/>
                <a:gd name="T19" fmla="*/ 51 h 5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3"/>
                <a:gd name="T31" fmla="*/ 0 h 54"/>
                <a:gd name="T32" fmla="*/ 43 w 43"/>
                <a:gd name="T33" fmla="*/ 54 h 5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3" h="54">
                  <a:moveTo>
                    <a:pt x="0" y="51"/>
                  </a:moveTo>
                  <a:lnTo>
                    <a:pt x="7" y="51"/>
                  </a:lnTo>
                  <a:lnTo>
                    <a:pt x="43" y="4"/>
                  </a:lnTo>
                  <a:lnTo>
                    <a:pt x="36" y="0"/>
                  </a:lnTo>
                  <a:lnTo>
                    <a:pt x="0" y="47"/>
                  </a:lnTo>
                  <a:lnTo>
                    <a:pt x="7" y="47"/>
                  </a:lnTo>
                  <a:lnTo>
                    <a:pt x="0" y="51"/>
                  </a:lnTo>
                  <a:lnTo>
                    <a:pt x="4" y="54"/>
                  </a:lnTo>
                  <a:lnTo>
                    <a:pt x="7" y="51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7" name="Freeform 425"/>
            <p:cNvSpPr>
              <a:spLocks/>
            </p:cNvSpPr>
            <p:nvPr/>
          </p:nvSpPr>
          <p:spPr bwMode="auto">
            <a:xfrm>
              <a:off x="2991" y="2137"/>
              <a:ext cx="32" cy="43"/>
            </a:xfrm>
            <a:custGeom>
              <a:avLst/>
              <a:gdLst>
                <a:gd name="T0" fmla="*/ 0 w 32"/>
                <a:gd name="T1" fmla="*/ 0 h 43"/>
                <a:gd name="T2" fmla="*/ 0 w 32"/>
                <a:gd name="T3" fmla="*/ 3 h 43"/>
                <a:gd name="T4" fmla="*/ 25 w 32"/>
                <a:gd name="T5" fmla="*/ 43 h 43"/>
                <a:gd name="T6" fmla="*/ 32 w 32"/>
                <a:gd name="T7" fmla="*/ 39 h 43"/>
                <a:gd name="T8" fmla="*/ 7 w 32"/>
                <a:gd name="T9" fmla="*/ 0 h 43"/>
                <a:gd name="T10" fmla="*/ 0 w 32"/>
                <a:gd name="T11" fmla="*/ 0 h 43"/>
                <a:gd name="T12" fmla="*/ 0 w 32"/>
                <a:gd name="T13" fmla="*/ 3 h 43"/>
                <a:gd name="T14" fmla="*/ 0 w 32"/>
                <a:gd name="T15" fmla="*/ 0 h 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2"/>
                <a:gd name="T25" fmla="*/ 0 h 43"/>
                <a:gd name="T26" fmla="*/ 32 w 32"/>
                <a:gd name="T27" fmla="*/ 43 h 4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2" h="43">
                  <a:moveTo>
                    <a:pt x="0" y="0"/>
                  </a:moveTo>
                  <a:lnTo>
                    <a:pt x="0" y="3"/>
                  </a:lnTo>
                  <a:lnTo>
                    <a:pt x="25" y="43"/>
                  </a:lnTo>
                  <a:lnTo>
                    <a:pt x="32" y="39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8" name="Freeform 426"/>
            <p:cNvSpPr>
              <a:spLocks/>
            </p:cNvSpPr>
            <p:nvPr/>
          </p:nvSpPr>
          <p:spPr bwMode="auto">
            <a:xfrm>
              <a:off x="2991" y="2093"/>
              <a:ext cx="22" cy="44"/>
            </a:xfrm>
            <a:custGeom>
              <a:avLst/>
              <a:gdLst>
                <a:gd name="T0" fmla="*/ 22 w 22"/>
                <a:gd name="T1" fmla="*/ 0 h 44"/>
                <a:gd name="T2" fmla="*/ 18 w 22"/>
                <a:gd name="T3" fmla="*/ 4 h 44"/>
                <a:gd name="T4" fmla="*/ 11 w 22"/>
                <a:gd name="T5" fmla="*/ 15 h 44"/>
                <a:gd name="T6" fmla="*/ 7 w 22"/>
                <a:gd name="T7" fmla="*/ 22 h 44"/>
                <a:gd name="T8" fmla="*/ 4 w 22"/>
                <a:gd name="T9" fmla="*/ 33 h 44"/>
                <a:gd name="T10" fmla="*/ 0 w 22"/>
                <a:gd name="T11" fmla="*/ 44 h 44"/>
                <a:gd name="T12" fmla="*/ 7 w 22"/>
                <a:gd name="T13" fmla="*/ 44 h 44"/>
                <a:gd name="T14" fmla="*/ 11 w 22"/>
                <a:gd name="T15" fmla="*/ 36 h 44"/>
                <a:gd name="T16" fmla="*/ 14 w 22"/>
                <a:gd name="T17" fmla="*/ 26 h 44"/>
                <a:gd name="T18" fmla="*/ 18 w 22"/>
                <a:gd name="T19" fmla="*/ 15 h 44"/>
                <a:gd name="T20" fmla="*/ 22 w 22"/>
                <a:gd name="T21" fmla="*/ 4 h 44"/>
                <a:gd name="T22" fmla="*/ 18 w 22"/>
                <a:gd name="T23" fmla="*/ 8 h 44"/>
                <a:gd name="T24" fmla="*/ 22 w 22"/>
                <a:gd name="T25" fmla="*/ 0 h 44"/>
                <a:gd name="T26" fmla="*/ 18 w 22"/>
                <a:gd name="T27" fmla="*/ 0 h 44"/>
                <a:gd name="T28" fmla="*/ 18 w 22"/>
                <a:gd name="T29" fmla="*/ 4 h 44"/>
                <a:gd name="T30" fmla="*/ 22 w 22"/>
                <a:gd name="T31" fmla="*/ 0 h 4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2"/>
                <a:gd name="T49" fmla="*/ 0 h 44"/>
                <a:gd name="T50" fmla="*/ 22 w 22"/>
                <a:gd name="T51" fmla="*/ 44 h 4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2" h="44">
                  <a:moveTo>
                    <a:pt x="22" y="0"/>
                  </a:moveTo>
                  <a:lnTo>
                    <a:pt x="18" y="4"/>
                  </a:lnTo>
                  <a:lnTo>
                    <a:pt x="11" y="15"/>
                  </a:lnTo>
                  <a:lnTo>
                    <a:pt x="7" y="22"/>
                  </a:lnTo>
                  <a:lnTo>
                    <a:pt x="4" y="33"/>
                  </a:lnTo>
                  <a:lnTo>
                    <a:pt x="0" y="44"/>
                  </a:lnTo>
                  <a:lnTo>
                    <a:pt x="7" y="44"/>
                  </a:lnTo>
                  <a:lnTo>
                    <a:pt x="11" y="36"/>
                  </a:lnTo>
                  <a:lnTo>
                    <a:pt x="14" y="26"/>
                  </a:lnTo>
                  <a:lnTo>
                    <a:pt x="18" y="15"/>
                  </a:lnTo>
                  <a:lnTo>
                    <a:pt x="22" y="4"/>
                  </a:lnTo>
                  <a:lnTo>
                    <a:pt x="18" y="8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8" y="4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9" name="Freeform 427"/>
            <p:cNvSpPr>
              <a:spLocks/>
            </p:cNvSpPr>
            <p:nvPr/>
          </p:nvSpPr>
          <p:spPr bwMode="auto">
            <a:xfrm>
              <a:off x="3009" y="2093"/>
              <a:ext cx="54" cy="40"/>
            </a:xfrm>
            <a:custGeom>
              <a:avLst/>
              <a:gdLst>
                <a:gd name="T0" fmla="*/ 50 w 54"/>
                <a:gd name="T1" fmla="*/ 40 h 40"/>
                <a:gd name="T2" fmla="*/ 50 w 54"/>
                <a:gd name="T3" fmla="*/ 36 h 40"/>
                <a:gd name="T4" fmla="*/ 47 w 54"/>
                <a:gd name="T5" fmla="*/ 29 h 40"/>
                <a:gd name="T6" fmla="*/ 40 w 54"/>
                <a:gd name="T7" fmla="*/ 26 h 40"/>
                <a:gd name="T8" fmla="*/ 29 w 54"/>
                <a:gd name="T9" fmla="*/ 15 h 40"/>
                <a:gd name="T10" fmla="*/ 22 w 54"/>
                <a:gd name="T11" fmla="*/ 11 h 40"/>
                <a:gd name="T12" fmla="*/ 18 w 54"/>
                <a:gd name="T13" fmla="*/ 8 h 40"/>
                <a:gd name="T14" fmla="*/ 11 w 54"/>
                <a:gd name="T15" fmla="*/ 4 h 40"/>
                <a:gd name="T16" fmla="*/ 4 w 54"/>
                <a:gd name="T17" fmla="*/ 0 h 40"/>
                <a:gd name="T18" fmla="*/ 0 w 54"/>
                <a:gd name="T19" fmla="*/ 8 h 40"/>
                <a:gd name="T20" fmla="*/ 7 w 54"/>
                <a:gd name="T21" fmla="*/ 11 h 40"/>
                <a:gd name="T22" fmla="*/ 14 w 54"/>
                <a:gd name="T23" fmla="*/ 15 h 40"/>
                <a:gd name="T24" fmla="*/ 18 w 54"/>
                <a:gd name="T25" fmla="*/ 18 h 40"/>
                <a:gd name="T26" fmla="*/ 25 w 54"/>
                <a:gd name="T27" fmla="*/ 22 h 40"/>
                <a:gd name="T28" fmla="*/ 32 w 54"/>
                <a:gd name="T29" fmla="*/ 26 h 40"/>
                <a:gd name="T30" fmla="*/ 36 w 54"/>
                <a:gd name="T31" fmla="*/ 29 h 40"/>
                <a:gd name="T32" fmla="*/ 40 w 54"/>
                <a:gd name="T33" fmla="*/ 36 h 40"/>
                <a:gd name="T34" fmla="*/ 43 w 54"/>
                <a:gd name="T35" fmla="*/ 40 h 40"/>
                <a:gd name="T36" fmla="*/ 43 w 54"/>
                <a:gd name="T37" fmla="*/ 36 h 40"/>
                <a:gd name="T38" fmla="*/ 50 w 54"/>
                <a:gd name="T39" fmla="*/ 40 h 40"/>
                <a:gd name="T40" fmla="*/ 54 w 54"/>
                <a:gd name="T41" fmla="*/ 40 h 40"/>
                <a:gd name="T42" fmla="*/ 50 w 54"/>
                <a:gd name="T43" fmla="*/ 36 h 40"/>
                <a:gd name="T44" fmla="*/ 50 w 54"/>
                <a:gd name="T45" fmla="*/ 40 h 4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54"/>
                <a:gd name="T70" fmla="*/ 0 h 40"/>
                <a:gd name="T71" fmla="*/ 54 w 54"/>
                <a:gd name="T72" fmla="*/ 40 h 4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54" h="40">
                  <a:moveTo>
                    <a:pt x="50" y="40"/>
                  </a:moveTo>
                  <a:lnTo>
                    <a:pt x="50" y="36"/>
                  </a:lnTo>
                  <a:lnTo>
                    <a:pt x="47" y="29"/>
                  </a:lnTo>
                  <a:lnTo>
                    <a:pt x="40" y="26"/>
                  </a:lnTo>
                  <a:lnTo>
                    <a:pt x="29" y="15"/>
                  </a:lnTo>
                  <a:lnTo>
                    <a:pt x="22" y="11"/>
                  </a:lnTo>
                  <a:lnTo>
                    <a:pt x="18" y="8"/>
                  </a:lnTo>
                  <a:lnTo>
                    <a:pt x="11" y="4"/>
                  </a:lnTo>
                  <a:lnTo>
                    <a:pt x="4" y="0"/>
                  </a:lnTo>
                  <a:lnTo>
                    <a:pt x="0" y="8"/>
                  </a:lnTo>
                  <a:lnTo>
                    <a:pt x="7" y="11"/>
                  </a:lnTo>
                  <a:lnTo>
                    <a:pt x="14" y="15"/>
                  </a:lnTo>
                  <a:lnTo>
                    <a:pt x="18" y="18"/>
                  </a:lnTo>
                  <a:lnTo>
                    <a:pt x="25" y="22"/>
                  </a:lnTo>
                  <a:lnTo>
                    <a:pt x="32" y="26"/>
                  </a:lnTo>
                  <a:lnTo>
                    <a:pt x="36" y="29"/>
                  </a:lnTo>
                  <a:lnTo>
                    <a:pt x="40" y="36"/>
                  </a:lnTo>
                  <a:lnTo>
                    <a:pt x="43" y="40"/>
                  </a:lnTo>
                  <a:lnTo>
                    <a:pt x="43" y="36"/>
                  </a:lnTo>
                  <a:lnTo>
                    <a:pt x="50" y="40"/>
                  </a:lnTo>
                  <a:lnTo>
                    <a:pt x="54" y="40"/>
                  </a:lnTo>
                  <a:lnTo>
                    <a:pt x="50" y="36"/>
                  </a:lnTo>
                  <a:lnTo>
                    <a:pt x="50" y="4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0" name="Freeform 428"/>
            <p:cNvSpPr>
              <a:spLocks/>
            </p:cNvSpPr>
            <p:nvPr/>
          </p:nvSpPr>
          <p:spPr bwMode="auto">
            <a:xfrm>
              <a:off x="2786" y="2144"/>
              <a:ext cx="313" cy="461"/>
            </a:xfrm>
            <a:custGeom>
              <a:avLst/>
              <a:gdLst>
                <a:gd name="T0" fmla="*/ 313 w 313"/>
                <a:gd name="T1" fmla="*/ 353 h 461"/>
                <a:gd name="T2" fmla="*/ 306 w 313"/>
                <a:gd name="T3" fmla="*/ 356 h 461"/>
                <a:gd name="T4" fmla="*/ 302 w 313"/>
                <a:gd name="T5" fmla="*/ 363 h 461"/>
                <a:gd name="T6" fmla="*/ 295 w 313"/>
                <a:gd name="T7" fmla="*/ 374 h 461"/>
                <a:gd name="T8" fmla="*/ 270 w 313"/>
                <a:gd name="T9" fmla="*/ 403 h 461"/>
                <a:gd name="T10" fmla="*/ 241 w 313"/>
                <a:gd name="T11" fmla="*/ 435 h 461"/>
                <a:gd name="T12" fmla="*/ 216 w 313"/>
                <a:gd name="T13" fmla="*/ 450 h 461"/>
                <a:gd name="T14" fmla="*/ 126 w 313"/>
                <a:gd name="T15" fmla="*/ 378 h 461"/>
                <a:gd name="T16" fmla="*/ 119 w 313"/>
                <a:gd name="T17" fmla="*/ 389 h 461"/>
                <a:gd name="T18" fmla="*/ 111 w 313"/>
                <a:gd name="T19" fmla="*/ 403 h 461"/>
                <a:gd name="T20" fmla="*/ 104 w 313"/>
                <a:gd name="T21" fmla="*/ 414 h 461"/>
                <a:gd name="T22" fmla="*/ 97 w 313"/>
                <a:gd name="T23" fmla="*/ 425 h 461"/>
                <a:gd name="T24" fmla="*/ 94 w 313"/>
                <a:gd name="T25" fmla="*/ 432 h 461"/>
                <a:gd name="T26" fmla="*/ 83 w 313"/>
                <a:gd name="T27" fmla="*/ 446 h 461"/>
                <a:gd name="T28" fmla="*/ 79 w 313"/>
                <a:gd name="T29" fmla="*/ 457 h 461"/>
                <a:gd name="T30" fmla="*/ 61 w 313"/>
                <a:gd name="T31" fmla="*/ 457 h 461"/>
                <a:gd name="T32" fmla="*/ 43 w 313"/>
                <a:gd name="T33" fmla="*/ 443 h 461"/>
                <a:gd name="T34" fmla="*/ 25 w 313"/>
                <a:gd name="T35" fmla="*/ 425 h 461"/>
                <a:gd name="T36" fmla="*/ 7 w 313"/>
                <a:gd name="T37" fmla="*/ 407 h 461"/>
                <a:gd name="T38" fmla="*/ 4 w 313"/>
                <a:gd name="T39" fmla="*/ 360 h 461"/>
                <a:gd name="T40" fmla="*/ 11 w 313"/>
                <a:gd name="T41" fmla="*/ 349 h 461"/>
                <a:gd name="T42" fmla="*/ 14 w 313"/>
                <a:gd name="T43" fmla="*/ 320 h 461"/>
                <a:gd name="T44" fmla="*/ 54 w 313"/>
                <a:gd name="T45" fmla="*/ 212 h 461"/>
                <a:gd name="T46" fmla="*/ 122 w 313"/>
                <a:gd name="T47" fmla="*/ 209 h 461"/>
                <a:gd name="T48" fmla="*/ 137 w 313"/>
                <a:gd name="T49" fmla="*/ 205 h 461"/>
                <a:gd name="T50" fmla="*/ 151 w 313"/>
                <a:gd name="T51" fmla="*/ 198 h 461"/>
                <a:gd name="T52" fmla="*/ 165 w 313"/>
                <a:gd name="T53" fmla="*/ 180 h 461"/>
                <a:gd name="T54" fmla="*/ 169 w 313"/>
                <a:gd name="T55" fmla="*/ 155 h 461"/>
                <a:gd name="T56" fmla="*/ 180 w 313"/>
                <a:gd name="T57" fmla="*/ 126 h 461"/>
                <a:gd name="T58" fmla="*/ 198 w 313"/>
                <a:gd name="T59" fmla="*/ 101 h 461"/>
                <a:gd name="T60" fmla="*/ 216 w 313"/>
                <a:gd name="T61" fmla="*/ 75 h 461"/>
                <a:gd name="T62" fmla="*/ 241 w 313"/>
                <a:gd name="T63" fmla="*/ 47 h 461"/>
                <a:gd name="T64" fmla="*/ 245 w 313"/>
                <a:gd name="T65" fmla="*/ 39 h 461"/>
                <a:gd name="T66" fmla="*/ 273 w 313"/>
                <a:gd name="T67" fmla="*/ 0 h 461"/>
                <a:gd name="T68" fmla="*/ 270 w 313"/>
                <a:gd name="T69" fmla="*/ 39 h 461"/>
                <a:gd name="T70" fmla="*/ 273 w 313"/>
                <a:gd name="T71" fmla="*/ 79 h 461"/>
                <a:gd name="T72" fmla="*/ 281 w 313"/>
                <a:gd name="T73" fmla="*/ 122 h 461"/>
                <a:gd name="T74" fmla="*/ 291 w 313"/>
                <a:gd name="T75" fmla="*/ 162 h 461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313"/>
                <a:gd name="T115" fmla="*/ 0 h 461"/>
                <a:gd name="T116" fmla="*/ 313 w 313"/>
                <a:gd name="T117" fmla="*/ 461 h 461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313" h="461">
                  <a:moveTo>
                    <a:pt x="291" y="162"/>
                  </a:moveTo>
                  <a:lnTo>
                    <a:pt x="313" y="353"/>
                  </a:lnTo>
                  <a:lnTo>
                    <a:pt x="309" y="356"/>
                  </a:lnTo>
                  <a:lnTo>
                    <a:pt x="306" y="356"/>
                  </a:lnTo>
                  <a:lnTo>
                    <a:pt x="302" y="360"/>
                  </a:lnTo>
                  <a:lnTo>
                    <a:pt x="302" y="363"/>
                  </a:lnTo>
                  <a:lnTo>
                    <a:pt x="295" y="371"/>
                  </a:lnTo>
                  <a:lnTo>
                    <a:pt x="295" y="374"/>
                  </a:lnTo>
                  <a:lnTo>
                    <a:pt x="281" y="389"/>
                  </a:lnTo>
                  <a:lnTo>
                    <a:pt x="270" y="403"/>
                  </a:lnTo>
                  <a:lnTo>
                    <a:pt x="263" y="414"/>
                  </a:lnTo>
                  <a:lnTo>
                    <a:pt x="241" y="435"/>
                  </a:lnTo>
                  <a:lnTo>
                    <a:pt x="230" y="443"/>
                  </a:lnTo>
                  <a:lnTo>
                    <a:pt x="216" y="450"/>
                  </a:lnTo>
                  <a:lnTo>
                    <a:pt x="205" y="453"/>
                  </a:lnTo>
                  <a:lnTo>
                    <a:pt x="126" y="378"/>
                  </a:lnTo>
                  <a:lnTo>
                    <a:pt x="122" y="385"/>
                  </a:lnTo>
                  <a:lnTo>
                    <a:pt x="119" y="389"/>
                  </a:lnTo>
                  <a:lnTo>
                    <a:pt x="115" y="396"/>
                  </a:lnTo>
                  <a:lnTo>
                    <a:pt x="111" y="403"/>
                  </a:lnTo>
                  <a:lnTo>
                    <a:pt x="108" y="407"/>
                  </a:lnTo>
                  <a:lnTo>
                    <a:pt x="104" y="414"/>
                  </a:lnTo>
                  <a:lnTo>
                    <a:pt x="104" y="417"/>
                  </a:lnTo>
                  <a:lnTo>
                    <a:pt x="97" y="425"/>
                  </a:lnTo>
                  <a:lnTo>
                    <a:pt x="97" y="428"/>
                  </a:lnTo>
                  <a:lnTo>
                    <a:pt x="94" y="432"/>
                  </a:lnTo>
                  <a:lnTo>
                    <a:pt x="90" y="439"/>
                  </a:lnTo>
                  <a:lnTo>
                    <a:pt x="83" y="446"/>
                  </a:lnTo>
                  <a:lnTo>
                    <a:pt x="83" y="450"/>
                  </a:lnTo>
                  <a:lnTo>
                    <a:pt x="79" y="457"/>
                  </a:lnTo>
                  <a:lnTo>
                    <a:pt x="72" y="461"/>
                  </a:lnTo>
                  <a:lnTo>
                    <a:pt x="61" y="457"/>
                  </a:lnTo>
                  <a:lnTo>
                    <a:pt x="54" y="450"/>
                  </a:lnTo>
                  <a:lnTo>
                    <a:pt x="43" y="443"/>
                  </a:lnTo>
                  <a:lnTo>
                    <a:pt x="32" y="435"/>
                  </a:lnTo>
                  <a:lnTo>
                    <a:pt x="25" y="425"/>
                  </a:lnTo>
                  <a:lnTo>
                    <a:pt x="18" y="414"/>
                  </a:lnTo>
                  <a:lnTo>
                    <a:pt x="7" y="407"/>
                  </a:lnTo>
                  <a:lnTo>
                    <a:pt x="0" y="396"/>
                  </a:lnTo>
                  <a:lnTo>
                    <a:pt x="4" y="360"/>
                  </a:lnTo>
                  <a:lnTo>
                    <a:pt x="11" y="360"/>
                  </a:lnTo>
                  <a:lnTo>
                    <a:pt x="11" y="349"/>
                  </a:lnTo>
                  <a:lnTo>
                    <a:pt x="14" y="338"/>
                  </a:lnTo>
                  <a:lnTo>
                    <a:pt x="14" y="320"/>
                  </a:lnTo>
                  <a:lnTo>
                    <a:pt x="25" y="320"/>
                  </a:lnTo>
                  <a:lnTo>
                    <a:pt x="54" y="212"/>
                  </a:lnTo>
                  <a:lnTo>
                    <a:pt x="115" y="212"/>
                  </a:lnTo>
                  <a:lnTo>
                    <a:pt x="122" y="209"/>
                  </a:lnTo>
                  <a:lnTo>
                    <a:pt x="129" y="209"/>
                  </a:lnTo>
                  <a:lnTo>
                    <a:pt x="137" y="205"/>
                  </a:lnTo>
                  <a:lnTo>
                    <a:pt x="144" y="201"/>
                  </a:lnTo>
                  <a:lnTo>
                    <a:pt x="151" y="198"/>
                  </a:lnTo>
                  <a:lnTo>
                    <a:pt x="162" y="187"/>
                  </a:lnTo>
                  <a:lnTo>
                    <a:pt x="165" y="180"/>
                  </a:lnTo>
                  <a:lnTo>
                    <a:pt x="169" y="169"/>
                  </a:lnTo>
                  <a:lnTo>
                    <a:pt x="169" y="155"/>
                  </a:lnTo>
                  <a:lnTo>
                    <a:pt x="173" y="140"/>
                  </a:lnTo>
                  <a:lnTo>
                    <a:pt x="180" y="126"/>
                  </a:lnTo>
                  <a:lnTo>
                    <a:pt x="187" y="111"/>
                  </a:lnTo>
                  <a:lnTo>
                    <a:pt x="198" y="101"/>
                  </a:lnTo>
                  <a:lnTo>
                    <a:pt x="205" y="90"/>
                  </a:lnTo>
                  <a:lnTo>
                    <a:pt x="216" y="75"/>
                  </a:lnTo>
                  <a:lnTo>
                    <a:pt x="223" y="65"/>
                  </a:lnTo>
                  <a:lnTo>
                    <a:pt x="241" y="47"/>
                  </a:lnTo>
                  <a:lnTo>
                    <a:pt x="241" y="43"/>
                  </a:lnTo>
                  <a:lnTo>
                    <a:pt x="245" y="39"/>
                  </a:lnTo>
                  <a:lnTo>
                    <a:pt x="248" y="32"/>
                  </a:lnTo>
                  <a:lnTo>
                    <a:pt x="273" y="0"/>
                  </a:lnTo>
                  <a:lnTo>
                    <a:pt x="273" y="18"/>
                  </a:lnTo>
                  <a:lnTo>
                    <a:pt x="270" y="39"/>
                  </a:lnTo>
                  <a:lnTo>
                    <a:pt x="270" y="61"/>
                  </a:lnTo>
                  <a:lnTo>
                    <a:pt x="273" y="79"/>
                  </a:lnTo>
                  <a:lnTo>
                    <a:pt x="277" y="101"/>
                  </a:lnTo>
                  <a:lnTo>
                    <a:pt x="281" y="122"/>
                  </a:lnTo>
                  <a:lnTo>
                    <a:pt x="284" y="140"/>
                  </a:lnTo>
                  <a:lnTo>
                    <a:pt x="291" y="162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1" name="Freeform 429"/>
            <p:cNvSpPr>
              <a:spLocks/>
            </p:cNvSpPr>
            <p:nvPr/>
          </p:nvSpPr>
          <p:spPr bwMode="auto">
            <a:xfrm>
              <a:off x="3074" y="2306"/>
              <a:ext cx="29" cy="194"/>
            </a:xfrm>
            <a:custGeom>
              <a:avLst/>
              <a:gdLst>
                <a:gd name="T0" fmla="*/ 25 w 29"/>
                <a:gd name="T1" fmla="*/ 194 h 194"/>
                <a:gd name="T2" fmla="*/ 29 w 29"/>
                <a:gd name="T3" fmla="*/ 191 h 194"/>
                <a:gd name="T4" fmla="*/ 7 w 29"/>
                <a:gd name="T5" fmla="*/ 0 h 194"/>
                <a:gd name="T6" fmla="*/ 0 w 29"/>
                <a:gd name="T7" fmla="*/ 0 h 194"/>
                <a:gd name="T8" fmla="*/ 21 w 29"/>
                <a:gd name="T9" fmla="*/ 191 h 194"/>
                <a:gd name="T10" fmla="*/ 25 w 29"/>
                <a:gd name="T11" fmla="*/ 187 h 194"/>
                <a:gd name="T12" fmla="*/ 25 w 29"/>
                <a:gd name="T13" fmla="*/ 194 h 194"/>
                <a:gd name="T14" fmla="*/ 29 w 29"/>
                <a:gd name="T15" fmla="*/ 194 h 194"/>
                <a:gd name="T16" fmla="*/ 29 w 29"/>
                <a:gd name="T17" fmla="*/ 191 h 194"/>
                <a:gd name="T18" fmla="*/ 25 w 29"/>
                <a:gd name="T19" fmla="*/ 194 h 19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9"/>
                <a:gd name="T31" fmla="*/ 0 h 194"/>
                <a:gd name="T32" fmla="*/ 29 w 29"/>
                <a:gd name="T33" fmla="*/ 194 h 19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9" h="194">
                  <a:moveTo>
                    <a:pt x="25" y="194"/>
                  </a:moveTo>
                  <a:lnTo>
                    <a:pt x="29" y="191"/>
                  </a:lnTo>
                  <a:lnTo>
                    <a:pt x="7" y="0"/>
                  </a:lnTo>
                  <a:lnTo>
                    <a:pt x="0" y="0"/>
                  </a:lnTo>
                  <a:lnTo>
                    <a:pt x="21" y="191"/>
                  </a:lnTo>
                  <a:lnTo>
                    <a:pt x="25" y="187"/>
                  </a:lnTo>
                  <a:lnTo>
                    <a:pt x="25" y="194"/>
                  </a:lnTo>
                  <a:lnTo>
                    <a:pt x="29" y="194"/>
                  </a:lnTo>
                  <a:lnTo>
                    <a:pt x="29" y="191"/>
                  </a:lnTo>
                  <a:lnTo>
                    <a:pt x="25" y="19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2" name="Freeform 430"/>
            <p:cNvSpPr>
              <a:spLocks/>
            </p:cNvSpPr>
            <p:nvPr/>
          </p:nvSpPr>
          <p:spPr bwMode="auto">
            <a:xfrm>
              <a:off x="3074" y="2493"/>
              <a:ext cx="25" cy="32"/>
            </a:xfrm>
            <a:custGeom>
              <a:avLst/>
              <a:gdLst>
                <a:gd name="T0" fmla="*/ 7 w 25"/>
                <a:gd name="T1" fmla="*/ 32 h 32"/>
                <a:gd name="T2" fmla="*/ 7 w 25"/>
                <a:gd name="T3" fmla="*/ 29 h 32"/>
                <a:gd name="T4" fmla="*/ 14 w 25"/>
                <a:gd name="T5" fmla="*/ 22 h 32"/>
                <a:gd name="T6" fmla="*/ 14 w 25"/>
                <a:gd name="T7" fmla="*/ 18 h 32"/>
                <a:gd name="T8" fmla="*/ 18 w 25"/>
                <a:gd name="T9" fmla="*/ 14 h 32"/>
                <a:gd name="T10" fmla="*/ 18 w 25"/>
                <a:gd name="T11" fmla="*/ 11 h 32"/>
                <a:gd name="T12" fmla="*/ 21 w 25"/>
                <a:gd name="T13" fmla="*/ 11 h 32"/>
                <a:gd name="T14" fmla="*/ 25 w 25"/>
                <a:gd name="T15" fmla="*/ 7 h 32"/>
                <a:gd name="T16" fmla="*/ 25 w 25"/>
                <a:gd name="T17" fmla="*/ 0 h 32"/>
                <a:gd name="T18" fmla="*/ 18 w 25"/>
                <a:gd name="T19" fmla="*/ 4 h 32"/>
                <a:gd name="T20" fmla="*/ 11 w 25"/>
                <a:gd name="T21" fmla="*/ 11 h 32"/>
                <a:gd name="T22" fmla="*/ 11 w 25"/>
                <a:gd name="T23" fmla="*/ 14 h 32"/>
                <a:gd name="T24" fmla="*/ 3 w 25"/>
                <a:gd name="T25" fmla="*/ 22 h 32"/>
                <a:gd name="T26" fmla="*/ 3 w 25"/>
                <a:gd name="T27" fmla="*/ 25 h 32"/>
                <a:gd name="T28" fmla="*/ 0 w 25"/>
                <a:gd name="T29" fmla="*/ 29 h 32"/>
                <a:gd name="T30" fmla="*/ 7 w 25"/>
                <a:gd name="T31" fmla="*/ 32 h 3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5"/>
                <a:gd name="T49" fmla="*/ 0 h 32"/>
                <a:gd name="T50" fmla="*/ 25 w 25"/>
                <a:gd name="T51" fmla="*/ 32 h 32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5" h="32">
                  <a:moveTo>
                    <a:pt x="7" y="32"/>
                  </a:moveTo>
                  <a:lnTo>
                    <a:pt x="7" y="29"/>
                  </a:lnTo>
                  <a:lnTo>
                    <a:pt x="14" y="22"/>
                  </a:lnTo>
                  <a:lnTo>
                    <a:pt x="14" y="18"/>
                  </a:lnTo>
                  <a:lnTo>
                    <a:pt x="18" y="14"/>
                  </a:lnTo>
                  <a:lnTo>
                    <a:pt x="18" y="11"/>
                  </a:lnTo>
                  <a:lnTo>
                    <a:pt x="21" y="11"/>
                  </a:lnTo>
                  <a:lnTo>
                    <a:pt x="25" y="7"/>
                  </a:lnTo>
                  <a:lnTo>
                    <a:pt x="25" y="0"/>
                  </a:lnTo>
                  <a:lnTo>
                    <a:pt x="18" y="4"/>
                  </a:lnTo>
                  <a:lnTo>
                    <a:pt x="11" y="11"/>
                  </a:lnTo>
                  <a:lnTo>
                    <a:pt x="11" y="14"/>
                  </a:lnTo>
                  <a:lnTo>
                    <a:pt x="3" y="22"/>
                  </a:lnTo>
                  <a:lnTo>
                    <a:pt x="3" y="25"/>
                  </a:lnTo>
                  <a:lnTo>
                    <a:pt x="0" y="29"/>
                  </a:lnTo>
                  <a:lnTo>
                    <a:pt x="7" y="3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3" name="Freeform 431"/>
            <p:cNvSpPr>
              <a:spLocks/>
            </p:cNvSpPr>
            <p:nvPr/>
          </p:nvSpPr>
          <p:spPr bwMode="auto">
            <a:xfrm>
              <a:off x="2987" y="2522"/>
              <a:ext cx="94" cy="83"/>
            </a:xfrm>
            <a:custGeom>
              <a:avLst/>
              <a:gdLst>
                <a:gd name="T0" fmla="*/ 0 w 94"/>
                <a:gd name="T1" fmla="*/ 79 h 83"/>
                <a:gd name="T2" fmla="*/ 4 w 94"/>
                <a:gd name="T3" fmla="*/ 83 h 83"/>
                <a:gd name="T4" fmla="*/ 18 w 94"/>
                <a:gd name="T5" fmla="*/ 75 h 83"/>
                <a:gd name="T6" fmla="*/ 29 w 94"/>
                <a:gd name="T7" fmla="*/ 68 h 83"/>
                <a:gd name="T8" fmla="*/ 40 w 94"/>
                <a:gd name="T9" fmla="*/ 61 h 83"/>
                <a:gd name="T10" fmla="*/ 54 w 94"/>
                <a:gd name="T11" fmla="*/ 50 h 83"/>
                <a:gd name="T12" fmla="*/ 62 w 94"/>
                <a:gd name="T13" fmla="*/ 36 h 83"/>
                <a:gd name="T14" fmla="*/ 94 w 94"/>
                <a:gd name="T15" fmla="*/ 3 h 83"/>
                <a:gd name="T16" fmla="*/ 87 w 94"/>
                <a:gd name="T17" fmla="*/ 0 h 83"/>
                <a:gd name="T18" fmla="*/ 76 w 94"/>
                <a:gd name="T19" fmla="*/ 11 h 83"/>
                <a:gd name="T20" fmla="*/ 69 w 94"/>
                <a:gd name="T21" fmla="*/ 21 h 83"/>
                <a:gd name="T22" fmla="*/ 36 w 94"/>
                <a:gd name="T23" fmla="*/ 54 h 83"/>
                <a:gd name="T24" fmla="*/ 26 w 94"/>
                <a:gd name="T25" fmla="*/ 61 h 83"/>
                <a:gd name="T26" fmla="*/ 15 w 94"/>
                <a:gd name="T27" fmla="*/ 68 h 83"/>
                <a:gd name="T28" fmla="*/ 0 w 94"/>
                <a:gd name="T29" fmla="*/ 72 h 83"/>
                <a:gd name="T30" fmla="*/ 4 w 94"/>
                <a:gd name="T31" fmla="*/ 75 h 83"/>
                <a:gd name="T32" fmla="*/ 0 w 94"/>
                <a:gd name="T33" fmla="*/ 79 h 83"/>
                <a:gd name="T34" fmla="*/ 0 w 94"/>
                <a:gd name="T35" fmla="*/ 83 h 83"/>
                <a:gd name="T36" fmla="*/ 4 w 94"/>
                <a:gd name="T37" fmla="*/ 83 h 83"/>
                <a:gd name="T38" fmla="*/ 0 w 94"/>
                <a:gd name="T39" fmla="*/ 79 h 8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94"/>
                <a:gd name="T61" fmla="*/ 0 h 83"/>
                <a:gd name="T62" fmla="*/ 94 w 94"/>
                <a:gd name="T63" fmla="*/ 83 h 8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94" h="83">
                  <a:moveTo>
                    <a:pt x="0" y="79"/>
                  </a:moveTo>
                  <a:lnTo>
                    <a:pt x="4" y="83"/>
                  </a:lnTo>
                  <a:lnTo>
                    <a:pt x="18" y="75"/>
                  </a:lnTo>
                  <a:lnTo>
                    <a:pt x="29" y="68"/>
                  </a:lnTo>
                  <a:lnTo>
                    <a:pt x="40" y="61"/>
                  </a:lnTo>
                  <a:lnTo>
                    <a:pt x="54" y="50"/>
                  </a:lnTo>
                  <a:lnTo>
                    <a:pt x="62" y="36"/>
                  </a:lnTo>
                  <a:lnTo>
                    <a:pt x="94" y="3"/>
                  </a:lnTo>
                  <a:lnTo>
                    <a:pt x="87" y="0"/>
                  </a:lnTo>
                  <a:lnTo>
                    <a:pt x="76" y="11"/>
                  </a:lnTo>
                  <a:lnTo>
                    <a:pt x="69" y="21"/>
                  </a:lnTo>
                  <a:lnTo>
                    <a:pt x="36" y="54"/>
                  </a:lnTo>
                  <a:lnTo>
                    <a:pt x="26" y="61"/>
                  </a:lnTo>
                  <a:lnTo>
                    <a:pt x="15" y="68"/>
                  </a:lnTo>
                  <a:lnTo>
                    <a:pt x="0" y="72"/>
                  </a:lnTo>
                  <a:lnTo>
                    <a:pt x="4" y="75"/>
                  </a:lnTo>
                  <a:lnTo>
                    <a:pt x="0" y="79"/>
                  </a:lnTo>
                  <a:lnTo>
                    <a:pt x="0" y="83"/>
                  </a:lnTo>
                  <a:lnTo>
                    <a:pt x="4" y="83"/>
                  </a:lnTo>
                  <a:lnTo>
                    <a:pt x="0" y="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4" name="Freeform 432"/>
            <p:cNvSpPr>
              <a:spLocks/>
            </p:cNvSpPr>
            <p:nvPr/>
          </p:nvSpPr>
          <p:spPr bwMode="auto">
            <a:xfrm>
              <a:off x="2912" y="2518"/>
              <a:ext cx="79" cy="83"/>
            </a:xfrm>
            <a:custGeom>
              <a:avLst/>
              <a:gdLst>
                <a:gd name="T0" fmla="*/ 3 w 79"/>
                <a:gd name="T1" fmla="*/ 7 h 83"/>
                <a:gd name="T2" fmla="*/ 0 w 79"/>
                <a:gd name="T3" fmla="*/ 7 h 83"/>
                <a:gd name="T4" fmla="*/ 75 w 79"/>
                <a:gd name="T5" fmla="*/ 83 h 83"/>
                <a:gd name="T6" fmla="*/ 79 w 79"/>
                <a:gd name="T7" fmla="*/ 79 h 83"/>
                <a:gd name="T8" fmla="*/ 0 w 79"/>
                <a:gd name="T9" fmla="*/ 0 h 83"/>
                <a:gd name="T10" fmla="*/ 3 w 79"/>
                <a:gd name="T11" fmla="*/ 4 h 83"/>
                <a:gd name="T12" fmla="*/ 0 w 79"/>
                <a:gd name="T13" fmla="*/ 0 h 83"/>
                <a:gd name="T14" fmla="*/ 3 w 79"/>
                <a:gd name="T15" fmla="*/ 7 h 8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9"/>
                <a:gd name="T25" fmla="*/ 0 h 83"/>
                <a:gd name="T26" fmla="*/ 79 w 79"/>
                <a:gd name="T27" fmla="*/ 83 h 8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9" h="83">
                  <a:moveTo>
                    <a:pt x="3" y="7"/>
                  </a:moveTo>
                  <a:lnTo>
                    <a:pt x="0" y="7"/>
                  </a:lnTo>
                  <a:lnTo>
                    <a:pt x="75" y="83"/>
                  </a:lnTo>
                  <a:lnTo>
                    <a:pt x="79" y="79"/>
                  </a:lnTo>
                  <a:lnTo>
                    <a:pt x="0" y="0"/>
                  </a:lnTo>
                  <a:lnTo>
                    <a:pt x="3" y="4"/>
                  </a:lnTo>
                  <a:lnTo>
                    <a:pt x="0" y="0"/>
                  </a:lnTo>
                  <a:lnTo>
                    <a:pt x="3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5" name="Freeform 433"/>
            <p:cNvSpPr>
              <a:spLocks/>
            </p:cNvSpPr>
            <p:nvPr/>
          </p:nvSpPr>
          <p:spPr bwMode="auto">
            <a:xfrm>
              <a:off x="2880" y="2518"/>
              <a:ext cx="35" cy="54"/>
            </a:xfrm>
            <a:custGeom>
              <a:avLst/>
              <a:gdLst>
                <a:gd name="T0" fmla="*/ 7 w 35"/>
                <a:gd name="T1" fmla="*/ 51 h 54"/>
                <a:gd name="T2" fmla="*/ 7 w 35"/>
                <a:gd name="T3" fmla="*/ 54 h 54"/>
                <a:gd name="T4" fmla="*/ 10 w 35"/>
                <a:gd name="T5" fmla="*/ 47 h 54"/>
                <a:gd name="T6" fmla="*/ 14 w 35"/>
                <a:gd name="T7" fmla="*/ 40 h 54"/>
                <a:gd name="T8" fmla="*/ 17 w 35"/>
                <a:gd name="T9" fmla="*/ 36 h 54"/>
                <a:gd name="T10" fmla="*/ 21 w 35"/>
                <a:gd name="T11" fmla="*/ 29 h 54"/>
                <a:gd name="T12" fmla="*/ 25 w 35"/>
                <a:gd name="T13" fmla="*/ 22 h 54"/>
                <a:gd name="T14" fmla="*/ 32 w 35"/>
                <a:gd name="T15" fmla="*/ 15 h 54"/>
                <a:gd name="T16" fmla="*/ 35 w 35"/>
                <a:gd name="T17" fmla="*/ 7 h 54"/>
                <a:gd name="T18" fmla="*/ 32 w 35"/>
                <a:gd name="T19" fmla="*/ 0 h 54"/>
                <a:gd name="T20" fmla="*/ 25 w 35"/>
                <a:gd name="T21" fmla="*/ 7 h 54"/>
                <a:gd name="T22" fmla="*/ 21 w 35"/>
                <a:gd name="T23" fmla="*/ 15 h 54"/>
                <a:gd name="T24" fmla="*/ 17 w 35"/>
                <a:gd name="T25" fmla="*/ 18 h 54"/>
                <a:gd name="T26" fmla="*/ 14 w 35"/>
                <a:gd name="T27" fmla="*/ 25 h 54"/>
                <a:gd name="T28" fmla="*/ 10 w 35"/>
                <a:gd name="T29" fmla="*/ 33 h 54"/>
                <a:gd name="T30" fmla="*/ 10 w 35"/>
                <a:gd name="T31" fmla="*/ 36 h 54"/>
                <a:gd name="T32" fmla="*/ 7 w 35"/>
                <a:gd name="T33" fmla="*/ 43 h 54"/>
                <a:gd name="T34" fmla="*/ 0 w 35"/>
                <a:gd name="T35" fmla="*/ 51 h 54"/>
                <a:gd name="T36" fmla="*/ 3 w 35"/>
                <a:gd name="T37" fmla="*/ 47 h 54"/>
                <a:gd name="T38" fmla="*/ 0 w 35"/>
                <a:gd name="T39" fmla="*/ 47 h 54"/>
                <a:gd name="T40" fmla="*/ 0 w 35"/>
                <a:gd name="T41" fmla="*/ 51 h 54"/>
                <a:gd name="T42" fmla="*/ 7 w 35"/>
                <a:gd name="T43" fmla="*/ 51 h 5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5"/>
                <a:gd name="T67" fmla="*/ 0 h 54"/>
                <a:gd name="T68" fmla="*/ 35 w 35"/>
                <a:gd name="T69" fmla="*/ 54 h 5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5" h="54">
                  <a:moveTo>
                    <a:pt x="7" y="51"/>
                  </a:moveTo>
                  <a:lnTo>
                    <a:pt x="7" y="54"/>
                  </a:lnTo>
                  <a:lnTo>
                    <a:pt x="10" y="47"/>
                  </a:lnTo>
                  <a:lnTo>
                    <a:pt x="14" y="40"/>
                  </a:lnTo>
                  <a:lnTo>
                    <a:pt x="17" y="36"/>
                  </a:lnTo>
                  <a:lnTo>
                    <a:pt x="21" y="29"/>
                  </a:lnTo>
                  <a:lnTo>
                    <a:pt x="25" y="22"/>
                  </a:lnTo>
                  <a:lnTo>
                    <a:pt x="32" y="15"/>
                  </a:lnTo>
                  <a:lnTo>
                    <a:pt x="35" y="7"/>
                  </a:lnTo>
                  <a:lnTo>
                    <a:pt x="32" y="0"/>
                  </a:lnTo>
                  <a:lnTo>
                    <a:pt x="25" y="7"/>
                  </a:lnTo>
                  <a:lnTo>
                    <a:pt x="21" y="15"/>
                  </a:lnTo>
                  <a:lnTo>
                    <a:pt x="17" y="18"/>
                  </a:lnTo>
                  <a:lnTo>
                    <a:pt x="14" y="25"/>
                  </a:lnTo>
                  <a:lnTo>
                    <a:pt x="10" y="33"/>
                  </a:lnTo>
                  <a:lnTo>
                    <a:pt x="10" y="36"/>
                  </a:lnTo>
                  <a:lnTo>
                    <a:pt x="7" y="43"/>
                  </a:lnTo>
                  <a:lnTo>
                    <a:pt x="0" y="51"/>
                  </a:lnTo>
                  <a:lnTo>
                    <a:pt x="3" y="47"/>
                  </a:lnTo>
                  <a:lnTo>
                    <a:pt x="0" y="47"/>
                  </a:lnTo>
                  <a:lnTo>
                    <a:pt x="0" y="51"/>
                  </a:lnTo>
                  <a:lnTo>
                    <a:pt x="7" y="5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6" name="Freeform 434"/>
            <p:cNvSpPr>
              <a:spLocks/>
            </p:cNvSpPr>
            <p:nvPr/>
          </p:nvSpPr>
          <p:spPr bwMode="auto">
            <a:xfrm>
              <a:off x="2858" y="2569"/>
              <a:ext cx="29" cy="43"/>
            </a:xfrm>
            <a:custGeom>
              <a:avLst/>
              <a:gdLst>
                <a:gd name="T0" fmla="*/ 0 w 29"/>
                <a:gd name="T1" fmla="*/ 39 h 43"/>
                <a:gd name="T2" fmla="*/ 4 w 29"/>
                <a:gd name="T3" fmla="*/ 39 h 43"/>
                <a:gd name="T4" fmla="*/ 7 w 29"/>
                <a:gd name="T5" fmla="*/ 36 h 43"/>
                <a:gd name="T6" fmla="*/ 11 w 29"/>
                <a:gd name="T7" fmla="*/ 28 h 43"/>
                <a:gd name="T8" fmla="*/ 18 w 29"/>
                <a:gd name="T9" fmla="*/ 21 h 43"/>
                <a:gd name="T10" fmla="*/ 22 w 29"/>
                <a:gd name="T11" fmla="*/ 14 h 43"/>
                <a:gd name="T12" fmla="*/ 25 w 29"/>
                <a:gd name="T13" fmla="*/ 10 h 43"/>
                <a:gd name="T14" fmla="*/ 29 w 29"/>
                <a:gd name="T15" fmla="*/ 3 h 43"/>
                <a:gd name="T16" fmla="*/ 29 w 29"/>
                <a:gd name="T17" fmla="*/ 0 h 43"/>
                <a:gd name="T18" fmla="*/ 22 w 29"/>
                <a:gd name="T19" fmla="*/ 0 h 43"/>
                <a:gd name="T20" fmla="*/ 22 w 29"/>
                <a:gd name="T21" fmla="*/ 7 h 43"/>
                <a:gd name="T22" fmla="*/ 14 w 29"/>
                <a:gd name="T23" fmla="*/ 14 h 43"/>
                <a:gd name="T24" fmla="*/ 11 w 29"/>
                <a:gd name="T25" fmla="*/ 21 h 43"/>
                <a:gd name="T26" fmla="*/ 4 w 29"/>
                <a:gd name="T27" fmla="*/ 28 h 43"/>
                <a:gd name="T28" fmla="*/ 0 w 29"/>
                <a:gd name="T29" fmla="*/ 36 h 43"/>
                <a:gd name="T30" fmla="*/ 4 w 29"/>
                <a:gd name="T31" fmla="*/ 32 h 43"/>
                <a:gd name="T32" fmla="*/ 0 w 29"/>
                <a:gd name="T33" fmla="*/ 39 h 43"/>
                <a:gd name="T34" fmla="*/ 4 w 29"/>
                <a:gd name="T35" fmla="*/ 43 h 43"/>
                <a:gd name="T36" fmla="*/ 4 w 29"/>
                <a:gd name="T37" fmla="*/ 39 h 43"/>
                <a:gd name="T38" fmla="*/ 0 w 29"/>
                <a:gd name="T39" fmla="*/ 39 h 4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9"/>
                <a:gd name="T61" fmla="*/ 0 h 43"/>
                <a:gd name="T62" fmla="*/ 29 w 29"/>
                <a:gd name="T63" fmla="*/ 43 h 4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9" h="43">
                  <a:moveTo>
                    <a:pt x="0" y="39"/>
                  </a:moveTo>
                  <a:lnTo>
                    <a:pt x="4" y="39"/>
                  </a:lnTo>
                  <a:lnTo>
                    <a:pt x="7" y="36"/>
                  </a:lnTo>
                  <a:lnTo>
                    <a:pt x="11" y="28"/>
                  </a:lnTo>
                  <a:lnTo>
                    <a:pt x="18" y="21"/>
                  </a:lnTo>
                  <a:lnTo>
                    <a:pt x="22" y="14"/>
                  </a:lnTo>
                  <a:lnTo>
                    <a:pt x="25" y="10"/>
                  </a:lnTo>
                  <a:lnTo>
                    <a:pt x="29" y="3"/>
                  </a:lnTo>
                  <a:lnTo>
                    <a:pt x="29" y="0"/>
                  </a:lnTo>
                  <a:lnTo>
                    <a:pt x="22" y="0"/>
                  </a:lnTo>
                  <a:lnTo>
                    <a:pt x="22" y="7"/>
                  </a:lnTo>
                  <a:lnTo>
                    <a:pt x="14" y="14"/>
                  </a:lnTo>
                  <a:lnTo>
                    <a:pt x="11" y="21"/>
                  </a:lnTo>
                  <a:lnTo>
                    <a:pt x="4" y="28"/>
                  </a:lnTo>
                  <a:lnTo>
                    <a:pt x="0" y="36"/>
                  </a:lnTo>
                  <a:lnTo>
                    <a:pt x="4" y="32"/>
                  </a:lnTo>
                  <a:lnTo>
                    <a:pt x="0" y="39"/>
                  </a:lnTo>
                  <a:lnTo>
                    <a:pt x="4" y="43"/>
                  </a:lnTo>
                  <a:lnTo>
                    <a:pt x="4" y="39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7" name="Freeform 435"/>
            <p:cNvSpPr>
              <a:spLocks/>
            </p:cNvSpPr>
            <p:nvPr/>
          </p:nvSpPr>
          <p:spPr bwMode="auto">
            <a:xfrm>
              <a:off x="2782" y="2540"/>
              <a:ext cx="80" cy="68"/>
            </a:xfrm>
            <a:custGeom>
              <a:avLst/>
              <a:gdLst>
                <a:gd name="T0" fmla="*/ 0 w 80"/>
                <a:gd name="T1" fmla="*/ 0 h 68"/>
                <a:gd name="T2" fmla="*/ 0 w 80"/>
                <a:gd name="T3" fmla="*/ 3 h 68"/>
                <a:gd name="T4" fmla="*/ 18 w 80"/>
                <a:gd name="T5" fmla="*/ 21 h 68"/>
                <a:gd name="T6" fmla="*/ 26 w 80"/>
                <a:gd name="T7" fmla="*/ 32 h 68"/>
                <a:gd name="T8" fmla="*/ 36 w 80"/>
                <a:gd name="T9" fmla="*/ 39 h 68"/>
                <a:gd name="T10" fmla="*/ 44 w 80"/>
                <a:gd name="T11" fmla="*/ 50 h 68"/>
                <a:gd name="T12" fmla="*/ 54 w 80"/>
                <a:gd name="T13" fmla="*/ 57 h 68"/>
                <a:gd name="T14" fmla="*/ 65 w 80"/>
                <a:gd name="T15" fmla="*/ 65 h 68"/>
                <a:gd name="T16" fmla="*/ 76 w 80"/>
                <a:gd name="T17" fmla="*/ 68 h 68"/>
                <a:gd name="T18" fmla="*/ 80 w 80"/>
                <a:gd name="T19" fmla="*/ 61 h 68"/>
                <a:gd name="T20" fmla="*/ 69 w 80"/>
                <a:gd name="T21" fmla="*/ 57 h 68"/>
                <a:gd name="T22" fmla="*/ 58 w 80"/>
                <a:gd name="T23" fmla="*/ 50 h 68"/>
                <a:gd name="T24" fmla="*/ 47 w 80"/>
                <a:gd name="T25" fmla="*/ 43 h 68"/>
                <a:gd name="T26" fmla="*/ 33 w 80"/>
                <a:gd name="T27" fmla="*/ 29 h 68"/>
                <a:gd name="T28" fmla="*/ 26 w 80"/>
                <a:gd name="T29" fmla="*/ 18 h 68"/>
                <a:gd name="T30" fmla="*/ 8 w 80"/>
                <a:gd name="T31" fmla="*/ 0 h 68"/>
                <a:gd name="T32" fmla="*/ 0 w 80"/>
                <a:gd name="T33" fmla="*/ 0 h 68"/>
                <a:gd name="T34" fmla="*/ 0 w 80"/>
                <a:gd name="T35" fmla="*/ 3 h 68"/>
                <a:gd name="T36" fmla="*/ 0 w 80"/>
                <a:gd name="T37" fmla="*/ 0 h 6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0"/>
                <a:gd name="T58" fmla="*/ 0 h 68"/>
                <a:gd name="T59" fmla="*/ 80 w 80"/>
                <a:gd name="T60" fmla="*/ 68 h 6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0" h="68">
                  <a:moveTo>
                    <a:pt x="0" y="0"/>
                  </a:moveTo>
                  <a:lnTo>
                    <a:pt x="0" y="3"/>
                  </a:lnTo>
                  <a:lnTo>
                    <a:pt x="18" y="21"/>
                  </a:lnTo>
                  <a:lnTo>
                    <a:pt x="26" y="32"/>
                  </a:lnTo>
                  <a:lnTo>
                    <a:pt x="36" y="39"/>
                  </a:lnTo>
                  <a:lnTo>
                    <a:pt x="44" y="50"/>
                  </a:lnTo>
                  <a:lnTo>
                    <a:pt x="54" y="57"/>
                  </a:lnTo>
                  <a:lnTo>
                    <a:pt x="65" y="65"/>
                  </a:lnTo>
                  <a:lnTo>
                    <a:pt x="76" y="68"/>
                  </a:lnTo>
                  <a:lnTo>
                    <a:pt x="80" y="61"/>
                  </a:lnTo>
                  <a:lnTo>
                    <a:pt x="69" y="57"/>
                  </a:lnTo>
                  <a:lnTo>
                    <a:pt x="58" y="50"/>
                  </a:lnTo>
                  <a:lnTo>
                    <a:pt x="47" y="43"/>
                  </a:lnTo>
                  <a:lnTo>
                    <a:pt x="33" y="29"/>
                  </a:lnTo>
                  <a:lnTo>
                    <a:pt x="26" y="18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8" name="Freeform 436"/>
            <p:cNvSpPr>
              <a:spLocks/>
            </p:cNvSpPr>
            <p:nvPr/>
          </p:nvSpPr>
          <p:spPr bwMode="auto">
            <a:xfrm>
              <a:off x="2782" y="2500"/>
              <a:ext cx="11" cy="40"/>
            </a:xfrm>
            <a:custGeom>
              <a:avLst/>
              <a:gdLst>
                <a:gd name="T0" fmla="*/ 8 w 11"/>
                <a:gd name="T1" fmla="*/ 0 h 40"/>
                <a:gd name="T2" fmla="*/ 4 w 11"/>
                <a:gd name="T3" fmla="*/ 4 h 40"/>
                <a:gd name="T4" fmla="*/ 0 w 11"/>
                <a:gd name="T5" fmla="*/ 40 h 40"/>
                <a:gd name="T6" fmla="*/ 8 w 11"/>
                <a:gd name="T7" fmla="*/ 40 h 40"/>
                <a:gd name="T8" fmla="*/ 11 w 11"/>
                <a:gd name="T9" fmla="*/ 4 h 40"/>
                <a:gd name="T10" fmla="*/ 8 w 11"/>
                <a:gd name="T11" fmla="*/ 7 h 40"/>
                <a:gd name="T12" fmla="*/ 8 w 11"/>
                <a:gd name="T13" fmla="*/ 0 h 40"/>
                <a:gd name="T14" fmla="*/ 4 w 11"/>
                <a:gd name="T15" fmla="*/ 0 h 40"/>
                <a:gd name="T16" fmla="*/ 4 w 11"/>
                <a:gd name="T17" fmla="*/ 4 h 40"/>
                <a:gd name="T18" fmla="*/ 8 w 11"/>
                <a:gd name="T19" fmla="*/ 0 h 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1"/>
                <a:gd name="T31" fmla="*/ 0 h 40"/>
                <a:gd name="T32" fmla="*/ 11 w 11"/>
                <a:gd name="T33" fmla="*/ 40 h 4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1" h="40">
                  <a:moveTo>
                    <a:pt x="8" y="0"/>
                  </a:moveTo>
                  <a:lnTo>
                    <a:pt x="4" y="4"/>
                  </a:lnTo>
                  <a:lnTo>
                    <a:pt x="0" y="40"/>
                  </a:lnTo>
                  <a:lnTo>
                    <a:pt x="8" y="40"/>
                  </a:lnTo>
                  <a:lnTo>
                    <a:pt x="11" y="4"/>
                  </a:lnTo>
                  <a:lnTo>
                    <a:pt x="8" y="7"/>
                  </a:lnTo>
                  <a:lnTo>
                    <a:pt x="8" y="0"/>
                  </a:lnTo>
                  <a:lnTo>
                    <a:pt x="4" y="0"/>
                  </a:lnTo>
                  <a:lnTo>
                    <a:pt x="4" y="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9" name="Freeform 437"/>
            <p:cNvSpPr>
              <a:spLocks/>
            </p:cNvSpPr>
            <p:nvPr/>
          </p:nvSpPr>
          <p:spPr bwMode="auto">
            <a:xfrm>
              <a:off x="2790" y="2500"/>
              <a:ext cx="14" cy="7"/>
            </a:xfrm>
            <a:custGeom>
              <a:avLst/>
              <a:gdLst>
                <a:gd name="T0" fmla="*/ 3 w 14"/>
                <a:gd name="T1" fmla="*/ 4 h 7"/>
                <a:gd name="T2" fmla="*/ 7 w 14"/>
                <a:gd name="T3" fmla="*/ 0 h 7"/>
                <a:gd name="T4" fmla="*/ 0 w 14"/>
                <a:gd name="T5" fmla="*/ 0 h 7"/>
                <a:gd name="T6" fmla="*/ 0 w 14"/>
                <a:gd name="T7" fmla="*/ 7 h 7"/>
                <a:gd name="T8" fmla="*/ 10 w 14"/>
                <a:gd name="T9" fmla="*/ 7 h 7"/>
                <a:gd name="T10" fmla="*/ 10 w 14"/>
                <a:gd name="T11" fmla="*/ 4 h 7"/>
                <a:gd name="T12" fmla="*/ 10 w 14"/>
                <a:gd name="T13" fmla="*/ 7 h 7"/>
                <a:gd name="T14" fmla="*/ 14 w 14"/>
                <a:gd name="T15" fmla="*/ 7 h 7"/>
                <a:gd name="T16" fmla="*/ 10 w 14"/>
                <a:gd name="T17" fmla="*/ 4 h 7"/>
                <a:gd name="T18" fmla="*/ 3 w 14"/>
                <a:gd name="T19" fmla="*/ 4 h 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"/>
                <a:gd name="T31" fmla="*/ 0 h 7"/>
                <a:gd name="T32" fmla="*/ 14 w 14"/>
                <a:gd name="T33" fmla="*/ 7 h 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" h="7">
                  <a:moveTo>
                    <a:pt x="3" y="4"/>
                  </a:moveTo>
                  <a:lnTo>
                    <a:pt x="7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10" y="7"/>
                  </a:lnTo>
                  <a:lnTo>
                    <a:pt x="10" y="4"/>
                  </a:lnTo>
                  <a:lnTo>
                    <a:pt x="10" y="7"/>
                  </a:lnTo>
                  <a:lnTo>
                    <a:pt x="14" y="7"/>
                  </a:lnTo>
                  <a:lnTo>
                    <a:pt x="10" y="4"/>
                  </a:lnTo>
                  <a:lnTo>
                    <a:pt x="3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0" name="Freeform 438"/>
            <p:cNvSpPr>
              <a:spLocks/>
            </p:cNvSpPr>
            <p:nvPr/>
          </p:nvSpPr>
          <p:spPr bwMode="auto">
            <a:xfrm>
              <a:off x="2793" y="2461"/>
              <a:ext cx="11" cy="43"/>
            </a:xfrm>
            <a:custGeom>
              <a:avLst/>
              <a:gdLst>
                <a:gd name="T0" fmla="*/ 7 w 11"/>
                <a:gd name="T1" fmla="*/ 0 h 43"/>
                <a:gd name="T2" fmla="*/ 4 w 11"/>
                <a:gd name="T3" fmla="*/ 7 h 43"/>
                <a:gd name="T4" fmla="*/ 4 w 11"/>
                <a:gd name="T5" fmla="*/ 21 h 43"/>
                <a:gd name="T6" fmla="*/ 0 w 11"/>
                <a:gd name="T7" fmla="*/ 32 h 43"/>
                <a:gd name="T8" fmla="*/ 0 w 11"/>
                <a:gd name="T9" fmla="*/ 43 h 43"/>
                <a:gd name="T10" fmla="*/ 7 w 11"/>
                <a:gd name="T11" fmla="*/ 43 h 43"/>
                <a:gd name="T12" fmla="*/ 7 w 11"/>
                <a:gd name="T13" fmla="*/ 32 h 43"/>
                <a:gd name="T14" fmla="*/ 11 w 11"/>
                <a:gd name="T15" fmla="*/ 21 h 43"/>
                <a:gd name="T16" fmla="*/ 11 w 11"/>
                <a:gd name="T17" fmla="*/ 3 h 43"/>
                <a:gd name="T18" fmla="*/ 7 w 11"/>
                <a:gd name="T19" fmla="*/ 10 h 43"/>
                <a:gd name="T20" fmla="*/ 7 w 11"/>
                <a:gd name="T21" fmla="*/ 0 h 43"/>
                <a:gd name="T22" fmla="*/ 4 w 11"/>
                <a:gd name="T23" fmla="*/ 0 h 43"/>
                <a:gd name="T24" fmla="*/ 4 w 11"/>
                <a:gd name="T25" fmla="*/ 7 h 43"/>
                <a:gd name="T26" fmla="*/ 7 w 11"/>
                <a:gd name="T27" fmla="*/ 0 h 4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1"/>
                <a:gd name="T43" fmla="*/ 0 h 43"/>
                <a:gd name="T44" fmla="*/ 11 w 11"/>
                <a:gd name="T45" fmla="*/ 43 h 4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1" h="43">
                  <a:moveTo>
                    <a:pt x="7" y="0"/>
                  </a:moveTo>
                  <a:lnTo>
                    <a:pt x="4" y="7"/>
                  </a:lnTo>
                  <a:lnTo>
                    <a:pt x="4" y="21"/>
                  </a:lnTo>
                  <a:lnTo>
                    <a:pt x="0" y="32"/>
                  </a:lnTo>
                  <a:lnTo>
                    <a:pt x="0" y="43"/>
                  </a:lnTo>
                  <a:lnTo>
                    <a:pt x="7" y="43"/>
                  </a:lnTo>
                  <a:lnTo>
                    <a:pt x="7" y="32"/>
                  </a:lnTo>
                  <a:lnTo>
                    <a:pt x="11" y="21"/>
                  </a:lnTo>
                  <a:lnTo>
                    <a:pt x="11" y="3"/>
                  </a:lnTo>
                  <a:lnTo>
                    <a:pt x="7" y="10"/>
                  </a:lnTo>
                  <a:lnTo>
                    <a:pt x="7" y="0"/>
                  </a:lnTo>
                  <a:lnTo>
                    <a:pt x="4" y="0"/>
                  </a:lnTo>
                  <a:lnTo>
                    <a:pt x="4" y="7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1" name="Freeform 439"/>
            <p:cNvSpPr>
              <a:spLocks/>
            </p:cNvSpPr>
            <p:nvPr/>
          </p:nvSpPr>
          <p:spPr bwMode="auto">
            <a:xfrm>
              <a:off x="2800" y="2461"/>
              <a:ext cx="11" cy="10"/>
            </a:xfrm>
            <a:custGeom>
              <a:avLst/>
              <a:gdLst>
                <a:gd name="T0" fmla="*/ 8 w 11"/>
                <a:gd name="T1" fmla="*/ 3 h 10"/>
                <a:gd name="T2" fmla="*/ 11 w 11"/>
                <a:gd name="T3" fmla="*/ 0 h 10"/>
                <a:gd name="T4" fmla="*/ 0 w 11"/>
                <a:gd name="T5" fmla="*/ 0 h 10"/>
                <a:gd name="T6" fmla="*/ 0 w 11"/>
                <a:gd name="T7" fmla="*/ 10 h 10"/>
                <a:gd name="T8" fmla="*/ 11 w 11"/>
                <a:gd name="T9" fmla="*/ 10 h 10"/>
                <a:gd name="T10" fmla="*/ 11 w 11"/>
                <a:gd name="T11" fmla="*/ 7 h 10"/>
                <a:gd name="T12" fmla="*/ 11 w 11"/>
                <a:gd name="T13" fmla="*/ 10 h 10"/>
                <a:gd name="T14" fmla="*/ 11 w 11"/>
                <a:gd name="T15" fmla="*/ 7 h 10"/>
                <a:gd name="T16" fmla="*/ 8 w 11"/>
                <a:gd name="T17" fmla="*/ 3 h 1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"/>
                <a:gd name="T28" fmla="*/ 0 h 10"/>
                <a:gd name="T29" fmla="*/ 11 w 11"/>
                <a:gd name="T30" fmla="*/ 10 h 1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" h="10">
                  <a:moveTo>
                    <a:pt x="8" y="3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0"/>
                  </a:lnTo>
                  <a:lnTo>
                    <a:pt x="11" y="10"/>
                  </a:lnTo>
                  <a:lnTo>
                    <a:pt x="11" y="7"/>
                  </a:lnTo>
                  <a:lnTo>
                    <a:pt x="11" y="10"/>
                  </a:lnTo>
                  <a:lnTo>
                    <a:pt x="11" y="7"/>
                  </a:lnTo>
                  <a:lnTo>
                    <a:pt x="8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2" name="Freeform 440"/>
            <p:cNvSpPr>
              <a:spLocks/>
            </p:cNvSpPr>
            <p:nvPr/>
          </p:nvSpPr>
          <p:spPr bwMode="auto">
            <a:xfrm>
              <a:off x="2808" y="2353"/>
              <a:ext cx="36" cy="115"/>
            </a:xfrm>
            <a:custGeom>
              <a:avLst/>
              <a:gdLst>
                <a:gd name="T0" fmla="*/ 32 w 36"/>
                <a:gd name="T1" fmla="*/ 0 h 115"/>
                <a:gd name="T2" fmla="*/ 28 w 36"/>
                <a:gd name="T3" fmla="*/ 3 h 115"/>
                <a:gd name="T4" fmla="*/ 0 w 36"/>
                <a:gd name="T5" fmla="*/ 111 h 115"/>
                <a:gd name="T6" fmla="*/ 3 w 36"/>
                <a:gd name="T7" fmla="*/ 115 h 115"/>
                <a:gd name="T8" fmla="*/ 36 w 36"/>
                <a:gd name="T9" fmla="*/ 3 h 115"/>
                <a:gd name="T10" fmla="*/ 32 w 36"/>
                <a:gd name="T11" fmla="*/ 7 h 115"/>
                <a:gd name="T12" fmla="*/ 32 w 36"/>
                <a:gd name="T13" fmla="*/ 0 h 115"/>
                <a:gd name="T14" fmla="*/ 28 w 36"/>
                <a:gd name="T15" fmla="*/ 0 h 115"/>
                <a:gd name="T16" fmla="*/ 28 w 36"/>
                <a:gd name="T17" fmla="*/ 3 h 115"/>
                <a:gd name="T18" fmla="*/ 32 w 36"/>
                <a:gd name="T19" fmla="*/ 0 h 11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6"/>
                <a:gd name="T31" fmla="*/ 0 h 115"/>
                <a:gd name="T32" fmla="*/ 36 w 36"/>
                <a:gd name="T33" fmla="*/ 115 h 11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6" h="115">
                  <a:moveTo>
                    <a:pt x="32" y="0"/>
                  </a:moveTo>
                  <a:lnTo>
                    <a:pt x="28" y="3"/>
                  </a:lnTo>
                  <a:lnTo>
                    <a:pt x="0" y="111"/>
                  </a:lnTo>
                  <a:lnTo>
                    <a:pt x="3" y="115"/>
                  </a:lnTo>
                  <a:lnTo>
                    <a:pt x="36" y="3"/>
                  </a:lnTo>
                  <a:lnTo>
                    <a:pt x="32" y="7"/>
                  </a:lnTo>
                  <a:lnTo>
                    <a:pt x="32" y="0"/>
                  </a:lnTo>
                  <a:lnTo>
                    <a:pt x="28" y="0"/>
                  </a:lnTo>
                  <a:lnTo>
                    <a:pt x="28" y="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3" name="Freeform 441"/>
            <p:cNvSpPr>
              <a:spLocks/>
            </p:cNvSpPr>
            <p:nvPr/>
          </p:nvSpPr>
          <p:spPr bwMode="auto">
            <a:xfrm>
              <a:off x="2840" y="2313"/>
              <a:ext cx="119" cy="47"/>
            </a:xfrm>
            <a:custGeom>
              <a:avLst/>
              <a:gdLst>
                <a:gd name="T0" fmla="*/ 111 w 119"/>
                <a:gd name="T1" fmla="*/ 0 h 47"/>
                <a:gd name="T2" fmla="*/ 108 w 119"/>
                <a:gd name="T3" fmla="*/ 7 h 47"/>
                <a:gd name="T4" fmla="*/ 104 w 119"/>
                <a:gd name="T5" fmla="*/ 18 h 47"/>
                <a:gd name="T6" fmla="*/ 101 w 119"/>
                <a:gd name="T7" fmla="*/ 22 h 47"/>
                <a:gd name="T8" fmla="*/ 93 w 119"/>
                <a:gd name="T9" fmla="*/ 25 h 47"/>
                <a:gd name="T10" fmla="*/ 90 w 119"/>
                <a:gd name="T11" fmla="*/ 29 h 47"/>
                <a:gd name="T12" fmla="*/ 83 w 119"/>
                <a:gd name="T13" fmla="*/ 32 h 47"/>
                <a:gd name="T14" fmla="*/ 75 w 119"/>
                <a:gd name="T15" fmla="*/ 36 h 47"/>
                <a:gd name="T16" fmla="*/ 68 w 119"/>
                <a:gd name="T17" fmla="*/ 40 h 47"/>
                <a:gd name="T18" fmla="*/ 0 w 119"/>
                <a:gd name="T19" fmla="*/ 40 h 47"/>
                <a:gd name="T20" fmla="*/ 0 w 119"/>
                <a:gd name="T21" fmla="*/ 47 h 47"/>
                <a:gd name="T22" fmla="*/ 61 w 119"/>
                <a:gd name="T23" fmla="*/ 47 h 47"/>
                <a:gd name="T24" fmla="*/ 68 w 119"/>
                <a:gd name="T25" fmla="*/ 43 h 47"/>
                <a:gd name="T26" fmla="*/ 75 w 119"/>
                <a:gd name="T27" fmla="*/ 43 h 47"/>
                <a:gd name="T28" fmla="*/ 83 w 119"/>
                <a:gd name="T29" fmla="*/ 40 h 47"/>
                <a:gd name="T30" fmla="*/ 90 w 119"/>
                <a:gd name="T31" fmla="*/ 40 h 47"/>
                <a:gd name="T32" fmla="*/ 108 w 119"/>
                <a:gd name="T33" fmla="*/ 22 h 47"/>
                <a:gd name="T34" fmla="*/ 115 w 119"/>
                <a:gd name="T35" fmla="*/ 11 h 47"/>
                <a:gd name="T36" fmla="*/ 119 w 119"/>
                <a:gd name="T37" fmla="*/ 0 h 47"/>
                <a:gd name="T38" fmla="*/ 111 w 119"/>
                <a:gd name="T39" fmla="*/ 0 h 4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19"/>
                <a:gd name="T61" fmla="*/ 0 h 47"/>
                <a:gd name="T62" fmla="*/ 119 w 119"/>
                <a:gd name="T63" fmla="*/ 47 h 4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19" h="47">
                  <a:moveTo>
                    <a:pt x="111" y="0"/>
                  </a:moveTo>
                  <a:lnTo>
                    <a:pt x="108" y="7"/>
                  </a:lnTo>
                  <a:lnTo>
                    <a:pt x="104" y="18"/>
                  </a:lnTo>
                  <a:lnTo>
                    <a:pt x="101" y="22"/>
                  </a:lnTo>
                  <a:lnTo>
                    <a:pt x="93" y="25"/>
                  </a:lnTo>
                  <a:lnTo>
                    <a:pt x="90" y="29"/>
                  </a:lnTo>
                  <a:lnTo>
                    <a:pt x="83" y="32"/>
                  </a:lnTo>
                  <a:lnTo>
                    <a:pt x="75" y="36"/>
                  </a:lnTo>
                  <a:lnTo>
                    <a:pt x="68" y="40"/>
                  </a:lnTo>
                  <a:lnTo>
                    <a:pt x="0" y="40"/>
                  </a:lnTo>
                  <a:lnTo>
                    <a:pt x="0" y="47"/>
                  </a:lnTo>
                  <a:lnTo>
                    <a:pt x="61" y="47"/>
                  </a:lnTo>
                  <a:lnTo>
                    <a:pt x="68" y="43"/>
                  </a:lnTo>
                  <a:lnTo>
                    <a:pt x="75" y="43"/>
                  </a:lnTo>
                  <a:lnTo>
                    <a:pt x="83" y="40"/>
                  </a:lnTo>
                  <a:lnTo>
                    <a:pt x="90" y="40"/>
                  </a:lnTo>
                  <a:lnTo>
                    <a:pt x="108" y="22"/>
                  </a:lnTo>
                  <a:lnTo>
                    <a:pt x="115" y="11"/>
                  </a:lnTo>
                  <a:lnTo>
                    <a:pt x="119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4" name="Freeform 442"/>
            <p:cNvSpPr>
              <a:spLocks/>
            </p:cNvSpPr>
            <p:nvPr/>
          </p:nvSpPr>
          <p:spPr bwMode="auto">
            <a:xfrm>
              <a:off x="2951" y="2201"/>
              <a:ext cx="62" cy="112"/>
            </a:xfrm>
            <a:custGeom>
              <a:avLst/>
              <a:gdLst>
                <a:gd name="T0" fmla="*/ 58 w 62"/>
                <a:gd name="T1" fmla="*/ 0 h 112"/>
                <a:gd name="T2" fmla="*/ 54 w 62"/>
                <a:gd name="T3" fmla="*/ 4 h 112"/>
                <a:gd name="T4" fmla="*/ 47 w 62"/>
                <a:gd name="T5" fmla="*/ 18 h 112"/>
                <a:gd name="T6" fmla="*/ 40 w 62"/>
                <a:gd name="T7" fmla="*/ 29 h 112"/>
                <a:gd name="T8" fmla="*/ 29 w 62"/>
                <a:gd name="T9" fmla="*/ 44 h 112"/>
                <a:gd name="T10" fmla="*/ 18 w 62"/>
                <a:gd name="T11" fmla="*/ 54 h 112"/>
                <a:gd name="T12" fmla="*/ 11 w 62"/>
                <a:gd name="T13" fmla="*/ 69 h 112"/>
                <a:gd name="T14" fmla="*/ 4 w 62"/>
                <a:gd name="T15" fmla="*/ 80 h 112"/>
                <a:gd name="T16" fmla="*/ 0 w 62"/>
                <a:gd name="T17" fmla="*/ 98 h 112"/>
                <a:gd name="T18" fmla="*/ 0 w 62"/>
                <a:gd name="T19" fmla="*/ 112 h 112"/>
                <a:gd name="T20" fmla="*/ 8 w 62"/>
                <a:gd name="T21" fmla="*/ 112 h 112"/>
                <a:gd name="T22" fmla="*/ 8 w 62"/>
                <a:gd name="T23" fmla="*/ 98 h 112"/>
                <a:gd name="T24" fmla="*/ 11 w 62"/>
                <a:gd name="T25" fmla="*/ 83 h 112"/>
                <a:gd name="T26" fmla="*/ 18 w 62"/>
                <a:gd name="T27" fmla="*/ 72 h 112"/>
                <a:gd name="T28" fmla="*/ 26 w 62"/>
                <a:gd name="T29" fmla="*/ 58 h 112"/>
                <a:gd name="T30" fmla="*/ 36 w 62"/>
                <a:gd name="T31" fmla="*/ 47 h 112"/>
                <a:gd name="T32" fmla="*/ 44 w 62"/>
                <a:gd name="T33" fmla="*/ 33 h 112"/>
                <a:gd name="T34" fmla="*/ 54 w 62"/>
                <a:gd name="T35" fmla="*/ 22 h 112"/>
                <a:gd name="T36" fmla="*/ 62 w 62"/>
                <a:gd name="T37" fmla="*/ 8 h 112"/>
                <a:gd name="T38" fmla="*/ 58 w 62"/>
                <a:gd name="T39" fmla="*/ 11 h 112"/>
                <a:gd name="T40" fmla="*/ 58 w 62"/>
                <a:gd name="T41" fmla="*/ 0 h 112"/>
                <a:gd name="T42" fmla="*/ 54 w 62"/>
                <a:gd name="T43" fmla="*/ 4 h 112"/>
                <a:gd name="T44" fmla="*/ 58 w 62"/>
                <a:gd name="T45" fmla="*/ 0 h 11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62"/>
                <a:gd name="T70" fmla="*/ 0 h 112"/>
                <a:gd name="T71" fmla="*/ 62 w 62"/>
                <a:gd name="T72" fmla="*/ 112 h 11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62" h="112">
                  <a:moveTo>
                    <a:pt x="58" y="0"/>
                  </a:moveTo>
                  <a:lnTo>
                    <a:pt x="54" y="4"/>
                  </a:lnTo>
                  <a:lnTo>
                    <a:pt x="47" y="18"/>
                  </a:lnTo>
                  <a:lnTo>
                    <a:pt x="40" y="29"/>
                  </a:lnTo>
                  <a:lnTo>
                    <a:pt x="29" y="44"/>
                  </a:lnTo>
                  <a:lnTo>
                    <a:pt x="18" y="54"/>
                  </a:lnTo>
                  <a:lnTo>
                    <a:pt x="11" y="69"/>
                  </a:lnTo>
                  <a:lnTo>
                    <a:pt x="4" y="80"/>
                  </a:lnTo>
                  <a:lnTo>
                    <a:pt x="0" y="98"/>
                  </a:lnTo>
                  <a:lnTo>
                    <a:pt x="0" y="112"/>
                  </a:lnTo>
                  <a:lnTo>
                    <a:pt x="8" y="112"/>
                  </a:lnTo>
                  <a:lnTo>
                    <a:pt x="8" y="98"/>
                  </a:lnTo>
                  <a:lnTo>
                    <a:pt x="11" y="83"/>
                  </a:lnTo>
                  <a:lnTo>
                    <a:pt x="18" y="72"/>
                  </a:lnTo>
                  <a:lnTo>
                    <a:pt x="26" y="58"/>
                  </a:lnTo>
                  <a:lnTo>
                    <a:pt x="36" y="47"/>
                  </a:lnTo>
                  <a:lnTo>
                    <a:pt x="44" y="33"/>
                  </a:lnTo>
                  <a:lnTo>
                    <a:pt x="54" y="22"/>
                  </a:lnTo>
                  <a:lnTo>
                    <a:pt x="62" y="8"/>
                  </a:lnTo>
                  <a:lnTo>
                    <a:pt x="58" y="11"/>
                  </a:lnTo>
                  <a:lnTo>
                    <a:pt x="58" y="0"/>
                  </a:lnTo>
                  <a:lnTo>
                    <a:pt x="54" y="4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5" name="Freeform 443"/>
            <p:cNvSpPr>
              <a:spLocks/>
            </p:cNvSpPr>
            <p:nvPr/>
          </p:nvSpPr>
          <p:spPr bwMode="auto">
            <a:xfrm>
              <a:off x="3009" y="2176"/>
              <a:ext cx="29" cy="36"/>
            </a:xfrm>
            <a:custGeom>
              <a:avLst/>
              <a:gdLst>
                <a:gd name="T0" fmla="*/ 22 w 29"/>
                <a:gd name="T1" fmla="*/ 0 h 36"/>
                <a:gd name="T2" fmla="*/ 14 w 29"/>
                <a:gd name="T3" fmla="*/ 7 h 36"/>
                <a:gd name="T4" fmla="*/ 14 w 29"/>
                <a:gd name="T5" fmla="*/ 15 h 36"/>
                <a:gd name="T6" fmla="*/ 4 w 29"/>
                <a:gd name="T7" fmla="*/ 25 h 36"/>
                <a:gd name="T8" fmla="*/ 0 w 29"/>
                <a:gd name="T9" fmla="*/ 25 h 36"/>
                <a:gd name="T10" fmla="*/ 0 w 29"/>
                <a:gd name="T11" fmla="*/ 36 h 36"/>
                <a:gd name="T12" fmla="*/ 7 w 29"/>
                <a:gd name="T13" fmla="*/ 33 h 36"/>
                <a:gd name="T14" fmla="*/ 14 w 29"/>
                <a:gd name="T15" fmla="*/ 25 h 36"/>
                <a:gd name="T16" fmla="*/ 18 w 29"/>
                <a:gd name="T17" fmla="*/ 18 h 36"/>
                <a:gd name="T18" fmla="*/ 22 w 29"/>
                <a:gd name="T19" fmla="*/ 11 h 36"/>
                <a:gd name="T20" fmla="*/ 29 w 29"/>
                <a:gd name="T21" fmla="*/ 4 h 36"/>
                <a:gd name="T22" fmla="*/ 22 w 29"/>
                <a:gd name="T23" fmla="*/ 0 h 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9"/>
                <a:gd name="T37" fmla="*/ 0 h 36"/>
                <a:gd name="T38" fmla="*/ 29 w 29"/>
                <a:gd name="T39" fmla="*/ 36 h 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9" h="36">
                  <a:moveTo>
                    <a:pt x="22" y="0"/>
                  </a:moveTo>
                  <a:lnTo>
                    <a:pt x="14" y="7"/>
                  </a:lnTo>
                  <a:lnTo>
                    <a:pt x="14" y="15"/>
                  </a:lnTo>
                  <a:lnTo>
                    <a:pt x="4" y="25"/>
                  </a:lnTo>
                  <a:lnTo>
                    <a:pt x="0" y="25"/>
                  </a:lnTo>
                  <a:lnTo>
                    <a:pt x="0" y="36"/>
                  </a:lnTo>
                  <a:lnTo>
                    <a:pt x="7" y="33"/>
                  </a:lnTo>
                  <a:lnTo>
                    <a:pt x="14" y="25"/>
                  </a:lnTo>
                  <a:lnTo>
                    <a:pt x="18" y="18"/>
                  </a:lnTo>
                  <a:lnTo>
                    <a:pt x="22" y="11"/>
                  </a:lnTo>
                  <a:lnTo>
                    <a:pt x="29" y="4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6" name="Freeform 444"/>
            <p:cNvSpPr>
              <a:spLocks/>
            </p:cNvSpPr>
            <p:nvPr/>
          </p:nvSpPr>
          <p:spPr bwMode="auto">
            <a:xfrm>
              <a:off x="3031" y="2129"/>
              <a:ext cx="36" cy="51"/>
            </a:xfrm>
            <a:custGeom>
              <a:avLst/>
              <a:gdLst>
                <a:gd name="T0" fmla="*/ 32 w 36"/>
                <a:gd name="T1" fmla="*/ 15 h 51"/>
                <a:gd name="T2" fmla="*/ 28 w 36"/>
                <a:gd name="T3" fmla="*/ 11 h 51"/>
                <a:gd name="T4" fmla="*/ 0 w 36"/>
                <a:gd name="T5" fmla="*/ 47 h 51"/>
                <a:gd name="T6" fmla="*/ 7 w 36"/>
                <a:gd name="T7" fmla="*/ 51 h 51"/>
                <a:gd name="T8" fmla="*/ 32 w 36"/>
                <a:gd name="T9" fmla="*/ 18 h 51"/>
                <a:gd name="T10" fmla="*/ 25 w 36"/>
                <a:gd name="T11" fmla="*/ 15 h 51"/>
                <a:gd name="T12" fmla="*/ 32 w 36"/>
                <a:gd name="T13" fmla="*/ 15 h 51"/>
                <a:gd name="T14" fmla="*/ 36 w 36"/>
                <a:gd name="T15" fmla="*/ 0 h 51"/>
                <a:gd name="T16" fmla="*/ 28 w 36"/>
                <a:gd name="T17" fmla="*/ 11 h 51"/>
                <a:gd name="T18" fmla="*/ 32 w 36"/>
                <a:gd name="T19" fmla="*/ 15 h 5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6"/>
                <a:gd name="T31" fmla="*/ 0 h 51"/>
                <a:gd name="T32" fmla="*/ 36 w 36"/>
                <a:gd name="T33" fmla="*/ 51 h 5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6" h="51">
                  <a:moveTo>
                    <a:pt x="32" y="15"/>
                  </a:moveTo>
                  <a:lnTo>
                    <a:pt x="28" y="11"/>
                  </a:lnTo>
                  <a:lnTo>
                    <a:pt x="0" y="47"/>
                  </a:lnTo>
                  <a:lnTo>
                    <a:pt x="7" y="51"/>
                  </a:lnTo>
                  <a:lnTo>
                    <a:pt x="32" y="18"/>
                  </a:lnTo>
                  <a:lnTo>
                    <a:pt x="25" y="15"/>
                  </a:lnTo>
                  <a:lnTo>
                    <a:pt x="32" y="15"/>
                  </a:lnTo>
                  <a:lnTo>
                    <a:pt x="36" y="0"/>
                  </a:lnTo>
                  <a:lnTo>
                    <a:pt x="28" y="11"/>
                  </a:lnTo>
                  <a:lnTo>
                    <a:pt x="32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7" name="Freeform 445"/>
            <p:cNvSpPr>
              <a:spLocks/>
            </p:cNvSpPr>
            <p:nvPr/>
          </p:nvSpPr>
          <p:spPr bwMode="auto">
            <a:xfrm>
              <a:off x="3052" y="2144"/>
              <a:ext cx="29" cy="162"/>
            </a:xfrm>
            <a:custGeom>
              <a:avLst/>
              <a:gdLst>
                <a:gd name="T0" fmla="*/ 29 w 29"/>
                <a:gd name="T1" fmla="*/ 162 h 162"/>
                <a:gd name="T2" fmla="*/ 29 w 29"/>
                <a:gd name="T3" fmla="*/ 158 h 162"/>
                <a:gd name="T4" fmla="*/ 22 w 29"/>
                <a:gd name="T5" fmla="*/ 140 h 162"/>
                <a:gd name="T6" fmla="*/ 15 w 29"/>
                <a:gd name="T7" fmla="*/ 122 h 162"/>
                <a:gd name="T8" fmla="*/ 15 w 29"/>
                <a:gd name="T9" fmla="*/ 101 h 162"/>
                <a:gd name="T10" fmla="*/ 11 w 29"/>
                <a:gd name="T11" fmla="*/ 79 h 162"/>
                <a:gd name="T12" fmla="*/ 7 w 29"/>
                <a:gd name="T13" fmla="*/ 61 h 162"/>
                <a:gd name="T14" fmla="*/ 7 w 29"/>
                <a:gd name="T15" fmla="*/ 39 h 162"/>
                <a:gd name="T16" fmla="*/ 11 w 29"/>
                <a:gd name="T17" fmla="*/ 18 h 162"/>
                <a:gd name="T18" fmla="*/ 11 w 29"/>
                <a:gd name="T19" fmla="*/ 0 h 162"/>
                <a:gd name="T20" fmla="*/ 4 w 29"/>
                <a:gd name="T21" fmla="*/ 0 h 162"/>
                <a:gd name="T22" fmla="*/ 4 w 29"/>
                <a:gd name="T23" fmla="*/ 18 h 162"/>
                <a:gd name="T24" fmla="*/ 0 w 29"/>
                <a:gd name="T25" fmla="*/ 39 h 162"/>
                <a:gd name="T26" fmla="*/ 0 w 29"/>
                <a:gd name="T27" fmla="*/ 61 h 162"/>
                <a:gd name="T28" fmla="*/ 4 w 29"/>
                <a:gd name="T29" fmla="*/ 79 h 162"/>
                <a:gd name="T30" fmla="*/ 7 w 29"/>
                <a:gd name="T31" fmla="*/ 101 h 162"/>
                <a:gd name="T32" fmla="*/ 11 w 29"/>
                <a:gd name="T33" fmla="*/ 122 h 162"/>
                <a:gd name="T34" fmla="*/ 15 w 29"/>
                <a:gd name="T35" fmla="*/ 144 h 162"/>
                <a:gd name="T36" fmla="*/ 22 w 29"/>
                <a:gd name="T37" fmla="*/ 162 h 162"/>
                <a:gd name="T38" fmla="*/ 29 w 29"/>
                <a:gd name="T39" fmla="*/ 162 h 162"/>
                <a:gd name="T40" fmla="*/ 29 w 29"/>
                <a:gd name="T41" fmla="*/ 158 h 162"/>
                <a:gd name="T42" fmla="*/ 29 w 29"/>
                <a:gd name="T43" fmla="*/ 162 h 16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9"/>
                <a:gd name="T67" fmla="*/ 0 h 162"/>
                <a:gd name="T68" fmla="*/ 29 w 29"/>
                <a:gd name="T69" fmla="*/ 162 h 16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9" h="162">
                  <a:moveTo>
                    <a:pt x="29" y="162"/>
                  </a:moveTo>
                  <a:lnTo>
                    <a:pt x="29" y="158"/>
                  </a:lnTo>
                  <a:lnTo>
                    <a:pt x="22" y="140"/>
                  </a:lnTo>
                  <a:lnTo>
                    <a:pt x="15" y="122"/>
                  </a:lnTo>
                  <a:lnTo>
                    <a:pt x="15" y="101"/>
                  </a:lnTo>
                  <a:lnTo>
                    <a:pt x="11" y="79"/>
                  </a:lnTo>
                  <a:lnTo>
                    <a:pt x="7" y="61"/>
                  </a:lnTo>
                  <a:lnTo>
                    <a:pt x="7" y="39"/>
                  </a:lnTo>
                  <a:lnTo>
                    <a:pt x="11" y="18"/>
                  </a:lnTo>
                  <a:lnTo>
                    <a:pt x="11" y="0"/>
                  </a:lnTo>
                  <a:lnTo>
                    <a:pt x="4" y="0"/>
                  </a:lnTo>
                  <a:lnTo>
                    <a:pt x="4" y="18"/>
                  </a:lnTo>
                  <a:lnTo>
                    <a:pt x="0" y="39"/>
                  </a:lnTo>
                  <a:lnTo>
                    <a:pt x="0" y="61"/>
                  </a:lnTo>
                  <a:lnTo>
                    <a:pt x="4" y="79"/>
                  </a:lnTo>
                  <a:lnTo>
                    <a:pt x="7" y="101"/>
                  </a:lnTo>
                  <a:lnTo>
                    <a:pt x="11" y="122"/>
                  </a:lnTo>
                  <a:lnTo>
                    <a:pt x="15" y="144"/>
                  </a:lnTo>
                  <a:lnTo>
                    <a:pt x="22" y="162"/>
                  </a:lnTo>
                  <a:lnTo>
                    <a:pt x="29" y="162"/>
                  </a:lnTo>
                  <a:lnTo>
                    <a:pt x="29" y="158"/>
                  </a:lnTo>
                  <a:lnTo>
                    <a:pt x="29" y="16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8" name="Freeform 446"/>
            <p:cNvSpPr>
              <a:spLocks/>
            </p:cNvSpPr>
            <p:nvPr/>
          </p:nvSpPr>
          <p:spPr bwMode="auto">
            <a:xfrm>
              <a:off x="2980" y="2191"/>
              <a:ext cx="7" cy="10"/>
            </a:xfrm>
            <a:custGeom>
              <a:avLst/>
              <a:gdLst>
                <a:gd name="T0" fmla="*/ 7 w 7"/>
                <a:gd name="T1" fmla="*/ 0 h 10"/>
                <a:gd name="T2" fmla="*/ 0 w 7"/>
                <a:gd name="T3" fmla="*/ 10 h 10"/>
                <a:gd name="T4" fmla="*/ 7 w 7"/>
                <a:gd name="T5" fmla="*/ 0 h 10"/>
                <a:gd name="T6" fmla="*/ 0 60000 65536"/>
                <a:gd name="T7" fmla="*/ 0 60000 65536"/>
                <a:gd name="T8" fmla="*/ 0 60000 65536"/>
                <a:gd name="T9" fmla="*/ 0 w 7"/>
                <a:gd name="T10" fmla="*/ 0 h 10"/>
                <a:gd name="T11" fmla="*/ 7 w 7"/>
                <a:gd name="T12" fmla="*/ 10 h 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" h="10">
                  <a:moveTo>
                    <a:pt x="7" y="0"/>
                  </a:moveTo>
                  <a:lnTo>
                    <a:pt x="0" y="1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9" name="Freeform 447"/>
            <p:cNvSpPr>
              <a:spLocks/>
            </p:cNvSpPr>
            <p:nvPr/>
          </p:nvSpPr>
          <p:spPr bwMode="auto">
            <a:xfrm>
              <a:off x="2977" y="2187"/>
              <a:ext cx="10" cy="14"/>
            </a:xfrm>
            <a:custGeom>
              <a:avLst/>
              <a:gdLst>
                <a:gd name="T0" fmla="*/ 0 w 10"/>
                <a:gd name="T1" fmla="*/ 11 h 14"/>
                <a:gd name="T2" fmla="*/ 7 w 10"/>
                <a:gd name="T3" fmla="*/ 14 h 14"/>
                <a:gd name="T4" fmla="*/ 10 w 10"/>
                <a:gd name="T5" fmla="*/ 4 h 14"/>
                <a:gd name="T6" fmla="*/ 7 w 10"/>
                <a:gd name="T7" fmla="*/ 0 h 14"/>
                <a:gd name="T8" fmla="*/ 0 w 10"/>
                <a:gd name="T9" fmla="*/ 11 h 14"/>
                <a:gd name="T10" fmla="*/ 7 w 10"/>
                <a:gd name="T11" fmla="*/ 14 h 14"/>
                <a:gd name="T12" fmla="*/ 0 w 10"/>
                <a:gd name="T13" fmla="*/ 11 h 1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"/>
                <a:gd name="T22" fmla="*/ 0 h 14"/>
                <a:gd name="T23" fmla="*/ 10 w 10"/>
                <a:gd name="T24" fmla="*/ 14 h 1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" h="14">
                  <a:moveTo>
                    <a:pt x="0" y="11"/>
                  </a:moveTo>
                  <a:lnTo>
                    <a:pt x="7" y="14"/>
                  </a:lnTo>
                  <a:lnTo>
                    <a:pt x="10" y="4"/>
                  </a:lnTo>
                  <a:lnTo>
                    <a:pt x="7" y="0"/>
                  </a:lnTo>
                  <a:lnTo>
                    <a:pt x="0" y="11"/>
                  </a:lnTo>
                  <a:lnTo>
                    <a:pt x="7" y="14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20" name="Freeform 448"/>
            <p:cNvSpPr>
              <a:spLocks/>
            </p:cNvSpPr>
            <p:nvPr/>
          </p:nvSpPr>
          <p:spPr bwMode="auto">
            <a:xfrm>
              <a:off x="2977" y="2187"/>
              <a:ext cx="10" cy="14"/>
            </a:xfrm>
            <a:custGeom>
              <a:avLst/>
              <a:gdLst>
                <a:gd name="T0" fmla="*/ 10 w 10"/>
                <a:gd name="T1" fmla="*/ 4 h 14"/>
                <a:gd name="T2" fmla="*/ 7 w 10"/>
                <a:gd name="T3" fmla="*/ 0 h 14"/>
                <a:gd name="T4" fmla="*/ 0 w 10"/>
                <a:gd name="T5" fmla="*/ 11 h 14"/>
                <a:gd name="T6" fmla="*/ 7 w 10"/>
                <a:gd name="T7" fmla="*/ 14 h 14"/>
                <a:gd name="T8" fmla="*/ 10 w 10"/>
                <a:gd name="T9" fmla="*/ 4 h 14"/>
                <a:gd name="T10" fmla="*/ 7 w 10"/>
                <a:gd name="T11" fmla="*/ 0 h 14"/>
                <a:gd name="T12" fmla="*/ 10 w 10"/>
                <a:gd name="T13" fmla="*/ 4 h 1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"/>
                <a:gd name="T22" fmla="*/ 0 h 14"/>
                <a:gd name="T23" fmla="*/ 10 w 10"/>
                <a:gd name="T24" fmla="*/ 14 h 1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" h="14">
                  <a:moveTo>
                    <a:pt x="10" y="4"/>
                  </a:moveTo>
                  <a:lnTo>
                    <a:pt x="7" y="0"/>
                  </a:lnTo>
                  <a:lnTo>
                    <a:pt x="0" y="11"/>
                  </a:lnTo>
                  <a:lnTo>
                    <a:pt x="7" y="14"/>
                  </a:lnTo>
                  <a:lnTo>
                    <a:pt x="10" y="4"/>
                  </a:lnTo>
                  <a:lnTo>
                    <a:pt x="7" y="0"/>
                  </a:lnTo>
                  <a:lnTo>
                    <a:pt x="1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21" name="Freeform 449"/>
            <p:cNvSpPr>
              <a:spLocks/>
            </p:cNvSpPr>
            <p:nvPr/>
          </p:nvSpPr>
          <p:spPr bwMode="auto">
            <a:xfrm>
              <a:off x="2530" y="2209"/>
              <a:ext cx="256" cy="277"/>
            </a:xfrm>
            <a:custGeom>
              <a:avLst/>
              <a:gdLst>
                <a:gd name="T0" fmla="*/ 209 w 256"/>
                <a:gd name="T1" fmla="*/ 183 h 277"/>
                <a:gd name="T2" fmla="*/ 220 w 256"/>
                <a:gd name="T3" fmla="*/ 205 h 277"/>
                <a:gd name="T4" fmla="*/ 231 w 256"/>
                <a:gd name="T5" fmla="*/ 223 h 277"/>
                <a:gd name="T6" fmla="*/ 245 w 256"/>
                <a:gd name="T7" fmla="*/ 241 h 277"/>
                <a:gd name="T8" fmla="*/ 256 w 256"/>
                <a:gd name="T9" fmla="*/ 277 h 277"/>
                <a:gd name="T10" fmla="*/ 242 w 256"/>
                <a:gd name="T11" fmla="*/ 273 h 277"/>
                <a:gd name="T12" fmla="*/ 224 w 256"/>
                <a:gd name="T13" fmla="*/ 270 h 277"/>
                <a:gd name="T14" fmla="*/ 206 w 256"/>
                <a:gd name="T15" fmla="*/ 262 h 277"/>
                <a:gd name="T16" fmla="*/ 180 w 256"/>
                <a:gd name="T17" fmla="*/ 259 h 277"/>
                <a:gd name="T18" fmla="*/ 141 w 256"/>
                <a:gd name="T19" fmla="*/ 255 h 277"/>
                <a:gd name="T20" fmla="*/ 112 w 256"/>
                <a:gd name="T21" fmla="*/ 252 h 277"/>
                <a:gd name="T22" fmla="*/ 101 w 256"/>
                <a:gd name="T23" fmla="*/ 248 h 277"/>
                <a:gd name="T24" fmla="*/ 80 w 256"/>
                <a:gd name="T25" fmla="*/ 244 h 277"/>
                <a:gd name="T26" fmla="*/ 62 w 256"/>
                <a:gd name="T27" fmla="*/ 234 h 277"/>
                <a:gd name="T28" fmla="*/ 40 w 256"/>
                <a:gd name="T29" fmla="*/ 219 h 277"/>
                <a:gd name="T30" fmla="*/ 22 w 256"/>
                <a:gd name="T31" fmla="*/ 201 h 277"/>
                <a:gd name="T32" fmla="*/ 8 w 256"/>
                <a:gd name="T33" fmla="*/ 180 h 277"/>
                <a:gd name="T34" fmla="*/ 0 w 256"/>
                <a:gd name="T35" fmla="*/ 151 h 277"/>
                <a:gd name="T36" fmla="*/ 4 w 256"/>
                <a:gd name="T37" fmla="*/ 118 h 277"/>
                <a:gd name="T38" fmla="*/ 15 w 256"/>
                <a:gd name="T39" fmla="*/ 86 h 277"/>
                <a:gd name="T40" fmla="*/ 36 w 256"/>
                <a:gd name="T41" fmla="*/ 57 h 277"/>
                <a:gd name="T42" fmla="*/ 54 w 256"/>
                <a:gd name="T43" fmla="*/ 43 h 277"/>
                <a:gd name="T44" fmla="*/ 65 w 256"/>
                <a:gd name="T45" fmla="*/ 36 h 277"/>
                <a:gd name="T46" fmla="*/ 80 w 256"/>
                <a:gd name="T47" fmla="*/ 28 h 277"/>
                <a:gd name="T48" fmla="*/ 90 w 256"/>
                <a:gd name="T49" fmla="*/ 21 h 277"/>
                <a:gd name="T50" fmla="*/ 101 w 256"/>
                <a:gd name="T51" fmla="*/ 14 h 277"/>
                <a:gd name="T52" fmla="*/ 116 w 256"/>
                <a:gd name="T53" fmla="*/ 10 h 277"/>
                <a:gd name="T54" fmla="*/ 130 w 256"/>
                <a:gd name="T55" fmla="*/ 7 h 277"/>
                <a:gd name="T56" fmla="*/ 141 w 256"/>
                <a:gd name="T57" fmla="*/ 3 h 277"/>
                <a:gd name="T58" fmla="*/ 141 w 256"/>
                <a:gd name="T59" fmla="*/ 10 h 277"/>
                <a:gd name="T60" fmla="*/ 137 w 256"/>
                <a:gd name="T61" fmla="*/ 57 h 277"/>
                <a:gd name="T62" fmla="*/ 148 w 256"/>
                <a:gd name="T63" fmla="*/ 79 h 277"/>
                <a:gd name="T64" fmla="*/ 159 w 256"/>
                <a:gd name="T65" fmla="*/ 100 h 277"/>
                <a:gd name="T66" fmla="*/ 173 w 256"/>
                <a:gd name="T67" fmla="*/ 122 h 277"/>
                <a:gd name="T68" fmla="*/ 188 w 256"/>
                <a:gd name="T69" fmla="*/ 144 h 277"/>
                <a:gd name="T70" fmla="*/ 198 w 256"/>
                <a:gd name="T71" fmla="*/ 165 h 27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56"/>
                <a:gd name="T109" fmla="*/ 0 h 277"/>
                <a:gd name="T110" fmla="*/ 256 w 256"/>
                <a:gd name="T111" fmla="*/ 277 h 277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56" h="277">
                  <a:moveTo>
                    <a:pt x="202" y="172"/>
                  </a:moveTo>
                  <a:lnTo>
                    <a:pt x="209" y="183"/>
                  </a:lnTo>
                  <a:lnTo>
                    <a:pt x="213" y="194"/>
                  </a:lnTo>
                  <a:lnTo>
                    <a:pt x="220" y="205"/>
                  </a:lnTo>
                  <a:lnTo>
                    <a:pt x="224" y="216"/>
                  </a:lnTo>
                  <a:lnTo>
                    <a:pt x="231" y="223"/>
                  </a:lnTo>
                  <a:lnTo>
                    <a:pt x="238" y="234"/>
                  </a:lnTo>
                  <a:lnTo>
                    <a:pt x="245" y="241"/>
                  </a:lnTo>
                  <a:lnTo>
                    <a:pt x="256" y="244"/>
                  </a:lnTo>
                  <a:lnTo>
                    <a:pt x="256" y="277"/>
                  </a:lnTo>
                  <a:lnTo>
                    <a:pt x="249" y="273"/>
                  </a:lnTo>
                  <a:lnTo>
                    <a:pt x="242" y="273"/>
                  </a:lnTo>
                  <a:lnTo>
                    <a:pt x="231" y="270"/>
                  </a:lnTo>
                  <a:lnTo>
                    <a:pt x="224" y="270"/>
                  </a:lnTo>
                  <a:lnTo>
                    <a:pt x="213" y="266"/>
                  </a:lnTo>
                  <a:lnTo>
                    <a:pt x="206" y="262"/>
                  </a:lnTo>
                  <a:lnTo>
                    <a:pt x="188" y="262"/>
                  </a:lnTo>
                  <a:lnTo>
                    <a:pt x="180" y="259"/>
                  </a:lnTo>
                  <a:lnTo>
                    <a:pt x="152" y="259"/>
                  </a:lnTo>
                  <a:lnTo>
                    <a:pt x="141" y="255"/>
                  </a:lnTo>
                  <a:lnTo>
                    <a:pt x="116" y="255"/>
                  </a:lnTo>
                  <a:lnTo>
                    <a:pt x="112" y="252"/>
                  </a:lnTo>
                  <a:lnTo>
                    <a:pt x="105" y="248"/>
                  </a:lnTo>
                  <a:lnTo>
                    <a:pt x="101" y="248"/>
                  </a:lnTo>
                  <a:lnTo>
                    <a:pt x="98" y="244"/>
                  </a:lnTo>
                  <a:lnTo>
                    <a:pt x="80" y="244"/>
                  </a:lnTo>
                  <a:lnTo>
                    <a:pt x="76" y="241"/>
                  </a:lnTo>
                  <a:lnTo>
                    <a:pt x="62" y="234"/>
                  </a:lnTo>
                  <a:lnTo>
                    <a:pt x="51" y="226"/>
                  </a:lnTo>
                  <a:lnTo>
                    <a:pt x="40" y="219"/>
                  </a:lnTo>
                  <a:lnTo>
                    <a:pt x="29" y="212"/>
                  </a:lnTo>
                  <a:lnTo>
                    <a:pt x="22" y="201"/>
                  </a:lnTo>
                  <a:lnTo>
                    <a:pt x="15" y="190"/>
                  </a:lnTo>
                  <a:lnTo>
                    <a:pt x="8" y="180"/>
                  </a:lnTo>
                  <a:lnTo>
                    <a:pt x="0" y="169"/>
                  </a:lnTo>
                  <a:lnTo>
                    <a:pt x="0" y="151"/>
                  </a:lnTo>
                  <a:lnTo>
                    <a:pt x="4" y="136"/>
                  </a:lnTo>
                  <a:lnTo>
                    <a:pt x="4" y="118"/>
                  </a:lnTo>
                  <a:lnTo>
                    <a:pt x="11" y="100"/>
                  </a:lnTo>
                  <a:lnTo>
                    <a:pt x="15" y="86"/>
                  </a:lnTo>
                  <a:lnTo>
                    <a:pt x="22" y="72"/>
                  </a:lnTo>
                  <a:lnTo>
                    <a:pt x="36" y="57"/>
                  </a:lnTo>
                  <a:lnTo>
                    <a:pt x="51" y="46"/>
                  </a:lnTo>
                  <a:lnTo>
                    <a:pt x="54" y="43"/>
                  </a:lnTo>
                  <a:lnTo>
                    <a:pt x="62" y="39"/>
                  </a:lnTo>
                  <a:lnTo>
                    <a:pt x="65" y="36"/>
                  </a:lnTo>
                  <a:lnTo>
                    <a:pt x="72" y="32"/>
                  </a:lnTo>
                  <a:lnTo>
                    <a:pt x="80" y="28"/>
                  </a:lnTo>
                  <a:lnTo>
                    <a:pt x="83" y="25"/>
                  </a:lnTo>
                  <a:lnTo>
                    <a:pt x="90" y="21"/>
                  </a:lnTo>
                  <a:lnTo>
                    <a:pt x="98" y="18"/>
                  </a:lnTo>
                  <a:lnTo>
                    <a:pt x="101" y="14"/>
                  </a:lnTo>
                  <a:lnTo>
                    <a:pt x="108" y="14"/>
                  </a:lnTo>
                  <a:lnTo>
                    <a:pt x="116" y="10"/>
                  </a:lnTo>
                  <a:lnTo>
                    <a:pt x="123" y="7"/>
                  </a:lnTo>
                  <a:lnTo>
                    <a:pt x="130" y="7"/>
                  </a:lnTo>
                  <a:lnTo>
                    <a:pt x="134" y="3"/>
                  </a:lnTo>
                  <a:lnTo>
                    <a:pt x="141" y="3"/>
                  </a:lnTo>
                  <a:lnTo>
                    <a:pt x="148" y="0"/>
                  </a:lnTo>
                  <a:lnTo>
                    <a:pt x="141" y="10"/>
                  </a:lnTo>
                  <a:lnTo>
                    <a:pt x="137" y="25"/>
                  </a:lnTo>
                  <a:lnTo>
                    <a:pt x="137" y="57"/>
                  </a:lnTo>
                  <a:lnTo>
                    <a:pt x="141" y="68"/>
                  </a:lnTo>
                  <a:lnTo>
                    <a:pt x="148" y="79"/>
                  </a:lnTo>
                  <a:lnTo>
                    <a:pt x="152" y="90"/>
                  </a:lnTo>
                  <a:lnTo>
                    <a:pt x="159" y="100"/>
                  </a:lnTo>
                  <a:lnTo>
                    <a:pt x="166" y="111"/>
                  </a:lnTo>
                  <a:lnTo>
                    <a:pt x="173" y="122"/>
                  </a:lnTo>
                  <a:lnTo>
                    <a:pt x="180" y="133"/>
                  </a:lnTo>
                  <a:lnTo>
                    <a:pt x="188" y="144"/>
                  </a:lnTo>
                  <a:lnTo>
                    <a:pt x="195" y="151"/>
                  </a:lnTo>
                  <a:lnTo>
                    <a:pt x="198" y="165"/>
                  </a:lnTo>
                  <a:lnTo>
                    <a:pt x="202" y="172"/>
                  </a:lnTo>
                  <a:close/>
                </a:path>
              </a:pathLst>
            </a:custGeom>
            <a:solidFill>
              <a:srgbClr val="004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22" name="Freeform 450"/>
            <p:cNvSpPr>
              <a:spLocks/>
            </p:cNvSpPr>
            <p:nvPr/>
          </p:nvSpPr>
          <p:spPr bwMode="auto">
            <a:xfrm>
              <a:off x="2728" y="2381"/>
              <a:ext cx="62" cy="76"/>
            </a:xfrm>
            <a:custGeom>
              <a:avLst/>
              <a:gdLst>
                <a:gd name="T0" fmla="*/ 62 w 62"/>
                <a:gd name="T1" fmla="*/ 72 h 76"/>
                <a:gd name="T2" fmla="*/ 62 w 62"/>
                <a:gd name="T3" fmla="*/ 69 h 76"/>
                <a:gd name="T4" fmla="*/ 47 w 62"/>
                <a:gd name="T5" fmla="*/ 65 h 76"/>
                <a:gd name="T6" fmla="*/ 44 w 62"/>
                <a:gd name="T7" fmla="*/ 58 h 76"/>
                <a:gd name="T8" fmla="*/ 36 w 62"/>
                <a:gd name="T9" fmla="*/ 51 h 76"/>
                <a:gd name="T10" fmla="*/ 29 w 62"/>
                <a:gd name="T11" fmla="*/ 40 h 76"/>
                <a:gd name="T12" fmla="*/ 26 w 62"/>
                <a:gd name="T13" fmla="*/ 29 h 76"/>
                <a:gd name="T14" fmla="*/ 18 w 62"/>
                <a:gd name="T15" fmla="*/ 18 h 76"/>
                <a:gd name="T16" fmla="*/ 11 w 62"/>
                <a:gd name="T17" fmla="*/ 11 h 76"/>
                <a:gd name="T18" fmla="*/ 8 w 62"/>
                <a:gd name="T19" fmla="*/ 0 h 76"/>
                <a:gd name="T20" fmla="*/ 0 w 62"/>
                <a:gd name="T21" fmla="*/ 4 h 76"/>
                <a:gd name="T22" fmla="*/ 8 w 62"/>
                <a:gd name="T23" fmla="*/ 11 h 76"/>
                <a:gd name="T24" fmla="*/ 11 w 62"/>
                <a:gd name="T25" fmla="*/ 22 h 76"/>
                <a:gd name="T26" fmla="*/ 18 w 62"/>
                <a:gd name="T27" fmla="*/ 33 h 76"/>
                <a:gd name="T28" fmla="*/ 22 w 62"/>
                <a:gd name="T29" fmla="*/ 44 h 76"/>
                <a:gd name="T30" fmla="*/ 29 w 62"/>
                <a:gd name="T31" fmla="*/ 54 h 76"/>
                <a:gd name="T32" fmla="*/ 36 w 62"/>
                <a:gd name="T33" fmla="*/ 62 h 76"/>
                <a:gd name="T34" fmla="*/ 44 w 62"/>
                <a:gd name="T35" fmla="*/ 72 h 76"/>
                <a:gd name="T36" fmla="*/ 58 w 62"/>
                <a:gd name="T37" fmla="*/ 76 h 76"/>
                <a:gd name="T38" fmla="*/ 54 w 62"/>
                <a:gd name="T39" fmla="*/ 72 h 76"/>
                <a:gd name="T40" fmla="*/ 62 w 62"/>
                <a:gd name="T41" fmla="*/ 72 h 76"/>
                <a:gd name="T42" fmla="*/ 62 w 62"/>
                <a:gd name="T43" fmla="*/ 69 h 76"/>
                <a:gd name="T44" fmla="*/ 62 w 62"/>
                <a:gd name="T45" fmla="*/ 72 h 7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62"/>
                <a:gd name="T70" fmla="*/ 0 h 76"/>
                <a:gd name="T71" fmla="*/ 62 w 62"/>
                <a:gd name="T72" fmla="*/ 76 h 7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62" h="76">
                  <a:moveTo>
                    <a:pt x="62" y="72"/>
                  </a:moveTo>
                  <a:lnTo>
                    <a:pt x="62" y="69"/>
                  </a:lnTo>
                  <a:lnTo>
                    <a:pt x="47" y="65"/>
                  </a:lnTo>
                  <a:lnTo>
                    <a:pt x="44" y="58"/>
                  </a:lnTo>
                  <a:lnTo>
                    <a:pt x="36" y="51"/>
                  </a:lnTo>
                  <a:lnTo>
                    <a:pt x="29" y="40"/>
                  </a:lnTo>
                  <a:lnTo>
                    <a:pt x="26" y="29"/>
                  </a:lnTo>
                  <a:lnTo>
                    <a:pt x="18" y="18"/>
                  </a:lnTo>
                  <a:lnTo>
                    <a:pt x="11" y="11"/>
                  </a:lnTo>
                  <a:lnTo>
                    <a:pt x="8" y="0"/>
                  </a:lnTo>
                  <a:lnTo>
                    <a:pt x="0" y="4"/>
                  </a:lnTo>
                  <a:lnTo>
                    <a:pt x="8" y="11"/>
                  </a:lnTo>
                  <a:lnTo>
                    <a:pt x="11" y="22"/>
                  </a:lnTo>
                  <a:lnTo>
                    <a:pt x="18" y="33"/>
                  </a:lnTo>
                  <a:lnTo>
                    <a:pt x="22" y="44"/>
                  </a:lnTo>
                  <a:lnTo>
                    <a:pt x="29" y="54"/>
                  </a:lnTo>
                  <a:lnTo>
                    <a:pt x="36" y="62"/>
                  </a:lnTo>
                  <a:lnTo>
                    <a:pt x="44" y="72"/>
                  </a:lnTo>
                  <a:lnTo>
                    <a:pt x="58" y="76"/>
                  </a:lnTo>
                  <a:lnTo>
                    <a:pt x="54" y="72"/>
                  </a:lnTo>
                  <a:lnTo>
                    <a:pt x="62" y="72"/>
                  </a:lnTo>
                  <a:lnTo>
                    <a:pt x="62" y="69"/>
                  </a:lnTo>
                  <a:lnTo>
                    <a:pt x="62" y="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23" name="Freeform 451"/>
            <p:cNvSpPr>
              <a:spLocks/>
            </p:cNvSpPr>
            <p:nvPr/>
          </p:nvSpPr>
          <p:spPr bwMode="auto">
            <a:xfrm>
              <a:off x="2782" y="2453"/>
              <a:ext cx="8" cy="40"/>
            </a:xfrm>
            <a:custGeom>
              <a:avLst/>
              <a:gdLst>
                <a:gd name="T0" fmla="*/ 4 w 8"/>
                <a:gd name="T1" fmla="*/ 36 h 40"/>
                <a:gd name="T2" fmla="*/ 8 w 8"/>
                <a:gd name="T3" fmla="*/ 33 h 40"/>
                <a:gd name="T4" fmla="*/ 8 w 8"/>
                <a:gd name="T5" fmla="*/ 0 h 40"/>
                <a:gd name="T6" fmla="*/ 0 w 8"/>
                <a:gd name="T7" fmla="*/ 0 h 40"/>
                <a:gd name="T8" fmla="*/ 0 w 8"/>
                <a:gd name="T9" fmla="*/ 33 h 40"/>
                <a:gd name="T10" fmla="*/ 4 w 8"/>
                <a:gd name="T11" fmla="*/ 29 h 40"/>
                <a:gd name="T12" fmla="*/ 4 w 8"/>
                <a:gd name="T13" fmla="*/ 36 h 40"/>
                <a:gd name="T14" fmla="*/ 8 w 8"/>
                <a:gd name="T15" fmla="*/ 40 h 40"/>
                <a:gd name="T16" fmla="*/ 8 w 8"/>
                <a:gd name="T17" fmla="*/ 33 h 40"/>
                <a:gd name="T18" fmla="*/ 4 w 8"/>
                <a:gd name="T19" fmla="*/ 36 h 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"/>
                <a:gd name="T31" fmla="*/ 0 h 40"/>
                <a:gd name="T32" fmla="*/ 8 w 8"/>
                <a:gd name="T33" fmla="*/ 40 h 4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" h="40">
                  <a:moveTo>
                    <a:pt x="4" y="36"/>
                  </a:moveTo>
                  <a:lnTo>
                    <a:pt x="8" y="33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33"/>
                  </a:lnTo>
                  <a:lnTo>
                    <a:pt x="4" y="29"/>
                  </a:lnTo>
                  <a:lnTo>
                    <a:pt x="4" y="36"/>
                  </a:lnTo>
                  <a:lnTo>
                    <a:pt x="8" y="40"/>
                  </a:lnTo>
                  <a:lnTo>
                    <a:pt x="8" y="33"/>
                  </a:lnTo>
                  <a:lnTo>
                    <a:pt x="4" y="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24" name="Freeform 452"/>
            <p:cNvSpPr>
              <a:spLocks/>
            </p:cNvSpPr>
            <p:nvPr/>
          </p:nvSpPr>
          <p:spPr bwMode="auto">
            <a:xfrm>
              <a:off x="2642" y="2461"/>
              <a:ext cx="144" cy="28"/>
            </a:xfrm>
            <a:custGeom>
              <a:avLst/>
              <a:gdLst>
                <a:gd name="T0" fmla="*/ 0 w 144"/>
                <a:gd name="T1" fmla="*/ 7 h 28"/>
                <a:gd name="T2" fmla="*/ 4 w 144"/>
                <a:gd name="T3" fmla="*/ 7 h 28"/>
                <a:gd name="T4" fmla="*/ 11 w 144"/>
                <a:gd name="T5" fmla="*/ 10 h 28"/>
                <a:gd name="T6" fmla="*/ 68 w 144"/>
                <a:gd name="T7" fmla="*/ 10 h 28"/>
                <a:gd name="T8" fmla="*/ 76 w 144"/>
                <a:gd name="T9" fmla="*/ 14 h 28"/>
                <a:gd name="T10" fmla="*/ 94 w 144"/>
                <a:gd name="T11" fmla="*/ 14 h 28"/>
                <a:gd name="T12" fmla="*/ 101 w 144"/>
                <a:gd name="T13" fmla="*/ 18 h 28"/>
                <a:gd name="T14" fmla="*/ 108 w 144"/>
                <a:gd name="T15" fmla="*/ 21 h 28"/>
                <a:gd name="T16" fmla="*/ 119 w 144"/>
                <a:gd name="T17" fmla="*/ 21 h 28"/>
                <a:gd name="T18" fmla="*/ 126 w 144"/>
                <a:gd name="T19" fmla="*/ 25 h 28"/>
                <a:gd name="T20" fmla="*/ 137 w 144"/>
                <a:gd name="T21" fmla="*/ 25 h 28"/>
                <a:gd name="T22" fmla="*/ 144 w 144"/>
                <a:gd name="T23" fmla="*/ 28 h 28"/>
                <a:gd name="T24" fmla="*/ 144 w 144"/>
                <a:gd name="T25" fmla="*/ 21 h 28"/>
                <a:gd name="T26" fmla="*/ 137 w 144"/>
                <a:gd name="T27" fmla="*/ 18 h 28"/>
                <a:gd name="T28" fmla="*/ 130 w 144"/>
                <a:gd name="T29" fmla="*/ 18 h 28"/>
                <a:gd name="T30" fmla="*/ 119 w 144"/>
                <a:gd name="T31" fmla="*/ 14 h 28"/>
                <a:gd name="T32" fmla="*/ 112 w 144"/>
                <a:gd name="T33" fmla="*/ 14 h 28"/>
                <a:gd name="T34" fmla="*/ 104 w 144"/>
                <a:gd name="T35" fmla="*/ 10 h 28"/>
                <a:gd name="T36" fmla="*/ 94 w 144"/>
                <a:gd name="T37" fmla="*/ 10 h 28"/>
                <a:gd name="T38" fmla="*/ 86 w 144"/>
                <a:gd name="T39" fmla="*/ 7 h 28"/>
                <a:gd name="T40" fmla="*/ 76 w 144"/>
                <a:gd name="T41" fmla="*/ 7 h 28"/>
                <a:gd name="T42" fmla="*/ 68 w 144"/>
                <a:gd name="T43" fmla="*/ 3 h 28"/>
                <a:gd name="T44" fmla="*/ 40 w 144"/>
                <a:gd name="T45" fmla="*/ 3 h 28"/>
                <a:gd name="T46" fmla="*/ 29 w 144"/>
                <a:gd name="T47" fmla="*/ 0 h 28"/>
                <a:gd name="T48" fmla="*/ 4 w 144"/>
                <a:gd name="T49" fmla="*/ 0 h 28"/>
                <a:gd name="T50" fmla="*/ 7 w 144"/>
                <a:gd name="T51" fmla="*/ 3 h 28"/>
                <a:gd name="T52" fmla="*/ 0 w 144"/>
                <a:gd name="T53" fmla="*/ 7 h 28"/>
                <a:gd name="T54" fmla="*/ 4 w 144"/>
                <a:gd name="T55" fmla="*/ 10 h 28"/>
                <a:gd name="T56" fmla="*/ 4 w 144"/>
                <a:gd name="T57" fmla="*/ 7 h 28"/>
                <a:gd name="T58" fmla="*/ 0 w 144"/>
                <a:gd name="T59" fmla="*/ 7 h 2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44"/>
                <a:gd name="T91" fmla="*/ 0 h 28"/>
                <a:gd name="T92" fmla="*/ 144 w 144"/>
                <a:gd name="T93" fmla="*/ 28 h 28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44" h="28">
                  <a:moveTo>
                    <a:pt x="0" y="7"/>
                  </a:moveTo>
                  <a:lnTo>
                    <a:pt x="4" y="7"/>
                  </a:lnTo>
                  <a:lnTo>
                    <a:pt x="11" y="10"/>
                  </a:lnTo>
                  <a:lnTo>
                    <a:pt x="68" y="10"/>
                  </a:lnTo>
                  <a:lnTo>
                    <a:pt x="76" y="14"/>
                  </a:lnTo>
                  <a:lnTo>
                    <a:pt x="94" y="14"/>
                  </a:lnTo>
                  <a:lnTo>
                    <a:pt x="101" y="18"/>
                  </a:lnTo>
                  <a:lnTo>
                    <a:pt x="108" y="21"/>
                  </a:lnTo>
                  <a:lnTo>
                    <a:pt x="119" y="21"/>
                  </a:lnTo>
                  <a:lnTo>
                    <a:pt x="126" y="25"/>
                  </a:lnTo>
                  <a:lnTo>
                    <a:pt x="137" y="25"/>
                  </a:lnTo>
                  <a:lnTo>
                    <a:pt x="144" y="28"/>
                  </a:lnTo>
                  <a:lnTo>
                    <a:pt x="144" y="21"/>
                  </a:lnTo>
                  <a:lnTo>
                    <a:pt x="137" y="18"/>
                  </a:lnTo>
                  <a:lnTo>
                    <a:pt x="130" y="18"/>
                  </a:lnTo>
                  <a:lnTo>
                    <a:pt x="119" y="14"/>
                  </a:lnTo>
                  <a:lnTo>
                    <a:pt x="112" y="14"/>
                  </a:lnTo>
                  <a:lnTo>
                    <a:pt x="104" y="10"/>
                  </a:lnTo>
                  <a:lnTo>
                    <a:pt x="94" y="10"/>
                  </a:lnTo>
                  <a:lnTo>
                    <a:pt x="86" y="7"/>
                  </a:lnTo>
                  <a:lnTo>
                    <a:pt x="76" y="7"/>
                  </a:lnTo>
                  <a:lnTo>
                    <a:pt x="68" y="3"/>
                  </a:lnTo>
                  <a:lnTo>
                    <a:pt x="40" y="3"/>
                  </a:lnTo>
                  <a:lnTo>
                    <a:pt x="29" y="0"/>
                  </a:lnTo>
                  <a:lnTo>
                    <a:pt x="4" y="0"/>
                  </a:lnTo>
                  <a:lnTo>
                    <a:pt x="7" y="3"/>
                  </a:lnTo>
                  <a:lnTo>
                    <a:pt x="0" y="7"/>
                  </a:lnTo>
                  <a:lnTo>
                    <a:pt x="4" y="10"/>
                  </a:lnTo>
                  <a:lnTo>
                    <a:pt x="4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25" name="Freeform 453"/>
            <p:cNvSpPr>
              <a:spLocks/>
            </p:cNvSpPr>
            <p:nvPr/>
          </p:nvSpPr>
          <p:spPr bwMode="auto">
            <a:xfrm>
              <a:off x="2602" y="2446"/>
              <a:ext cx="47" cy="22"/>
            </a:xfrm>
            <a:custGeom>
              <a:avLst/>
              <a:gdLst>
                <a:gd name="T0" fmla="*/ 0 w 47"/>
                <a:gd name="T1" fmla="*/ 7 h 22"/>
                <a:gd name="T2" fmla="*/ 0 w 47"/>
                <a:gd name="T3" fmla="*/ 4 h 22"/>
                <a:gd name="T4" fmla="*/ 8 w 47"/>
                <a:gd name="T5" fmla="*/ 7 h 22"/>
                <a:gd name="T6" fmla="*/ 11 w 47"/>
                <a:gd name="T7" fmla="*/ 11 h 22"/>
                <a:gd name="T8" fmla="*/ 18 w 47"/>
                <a:gd name="T9" fmla="*/ 11 h 22"/>
                <a:gd name="T10" fmla="*/ 22 w 47"/>
                <a:gd name="T11" fmla="*/ 15 h 22"/>
                <a:gd name="T12" fmla="*/ 33 w 47"/>
                <a:gd name="T13" fmla="*/ 15 h 22"/>
                <a:gd name="T14" fmla="*/ 40 w 47"/>
                <a:gd name="T15" fmla="*/ 22 h 22"/>
                <a:gd name="T16" fmla="*/ 47 w 47"/>
                <a:gd name="T17" fmla="*/ 18 h 22"/>
                <a:gd name="T18" fmla="*/ 44 w 47"/>
                <a:gd name="T19" fmla="*/ 11 h 22"/>
                <a:gd name="T20" fmla="*/ 36 w 47"/>
                <a:gd name="T21" fmla="*/ 7 h 22"/>
                <a:gd name="T22" fmla="*/ 26 w 47"/>
                <a:gd name="T23" fmla="*/ 7 h 22"/>
                <a:gd name="T24" fmla="*/ 18 w 47"/>
                <a:gd name="T25" fmla="*/ 4 h 22"/>
                <a:gd name="T26" fmla="*/ 8 w 47"/>
                <a:gd name="T27" fmla="*/ 4 h 22"/>
                <a:gd name="T28" fmla="*/ 4 w 47"/>
                <a:gd name="T29" fmla="*/ 0 h 22"/>
                <a:gd name="T30" fmla="*/ 0 w 47"/>
                <a:gd name="T31" fmla="*/ 7 h 2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7"/>
                <a:gd name="T49" fmla="*/ 0 h 22"/>
                <a:gd name="T50" fmla="*/ 47 w 47"/>
                <a:gd name="T51" fmla="*/ 22 h 22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7" h="22">
                  <a:moveTo>
                    <a:pt x="0" y="7"/>
                  </a:moveTo>
                  <a:lnTo>
                    <a:pt x="0" y="4"/>
                  </a:lnTo>
                  <a:lnTo>
                    <a:pt x="8" y="7"/>
                  </a:lnTo>
                  <a:lnTo>
                    <a:pt x="11" y="11"/>
                  </a:lnTo>
                  <a:lnTo>
                    <a:pt x="18" y="11"/>
                  </a:lnTo>
                  <a:lnTo>
                    <a:pt x="22" y="15"/>
                  </a:lnTo>
                  <a:lnTo>
                    <a:pt x="33" y="15"/>
                  </a:lnTo>
                  <a:lnTo>
                    <a:pt x="40" y="22"/>
                  </a:lnTo>
                  <a:lnTo>
                    <a:pt x="47" y="18"/>
                  </a:lnTo>
                  <a:lnTo>
                    <a:pt x="44" y="11"/>
                  </a:lnTo>
                  <a:lnTo>
                    <a:pt x="36" y="7"/>
                  </a:lnTo>
                  <a:lnTo>
                    <a:pt x="26" y="7"/>
                  </a:lnTo>
                  <a:lnTo>
                    <a:pt x="18" y="4"/>
                  </a:lnTo>
                  <a:lnTo>
                    <a:pt x="8" y="4"/>
                  </a:lnTo>
                  <a:lnTo>
                    <a:pt x="4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26" name="Freeform 454"/>
            <p:cNvSpPr>
              <a:spLocks/>
            </p:cNvSpPr>
            <p:nvPr/>
          </p:nvSpPr>
          <p:spPr bwMode="auto">
            <a:xfrm>
              <a:off x="2527" y="2374"/>
              <a:ext cx="79" cy="79"/>
            </a:xfrm>
            <a:custGeom>
              <a:avLst/>
              <a:gdLst>
                <a:gd name="T0" fmla="*/ 0 w 79"/>
                <a:gd name="T1" fmla="*/ 4 h 79"/>
                <a:gd name="T2" fmla="*/ 7 w 79"/>
                <a:gd name="T3" fmla="*/ 18 h 79"/>
                <a:gd name="T4" fmla="*/ 14 w 79"/>
                <a:gd name="T5" fmla="*/ 29 h 79"/>
                <a:gd name="T6" fmla="*/ 21 w 79"/>
                <a:gd name="T7" fmla="*/ 40 h 79"/>
                <a:gd name="T8" fmla="*/ 32 w 79"/>
                <a:gd name="T9" fmla="*/ 51 h 79"/>
                <a:gd name="T10" fmla="*/ 43 w 79"/>
                <a:gd name="T11" fmla="*/ 58 h 79"/>
                <a:gd name="T12" fmla="*/ 54 w 79"/>
                <a:gd name="T13" fmla="*/ 65 h 79"/>
                <a:gd name="T14" fmla="*/ 65 w 79"/>
                <a:gd name="T15" fmla="*/ 72 h 79"/>
                <a:gd name="T16" fmla="*/ 75 w 79"/>
                <a:gd name="T17" fmla="*/ 79 h 79"/>
                <a:gd name="T18" fmla="*/ 79 w 79"/>
                <a:gd name="T19" fmla="*/ 72 h 79"/>
                <a:gd name="T20" fmla="*/ 68 w 79"/>
                <a:gd name="T21" fmla="*/ 65 h 79"/>
                <a:gd name="T22" fmla="*/ 57 w 79"/>
                <a:gd name="T23" fmla="*/ 58 h 79"/>
                <a:gd name="T24" fmla="*/ 47 w 79"/>
                <a:gd name="T25" fmla="*/ 51 h 79"/>
                <a:gd name="T26" fmla="*/ 36 w 79"/>
                <a:gd name="T27" fmla="*/ 43 h 79"/>
                <a:gd name="T28" fmla="*/ 29 w 79"/>
                <a:gd name="T29" fmla="*/ 36 h 79"/>
                <a:gd name="T30" fmla="*/ 21 w 79"/>
                <a:gd name="T31" fmla="*/ 25 h 79"/>
                <a:gd name="T32" fmla="*/ 14 w 79"/>
                <a:gd name="T33" fmla="*/ 15 h 79"/>
                <a:gd name="T34" fmla="*/ 7 w 79"/>
                <a:gd name="T35" fmla="*/ 0 h 79"/>
                <a:gd name="T36" fmla="*/ 7 w 79"/>
                <a:gd name="T37" fmla="*/ 4 h 79"/>
                <a:gd name="T38" fmla="*/ 0 w 79"/>
                <a:gd name="T39" fmla="*/ 4 h 7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79"/>
                <a:gd name="T61" fmla="*/ 0 h 79"/>
                <a:gd name="T62" fmla="*/ 79 w 79"/>
                <a:gd name="T63" fmla="*/ 79 h 79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79" h="79">
                  <a:moveTo>
                    <a:pt x="0" y="4"/>
                  </a:moveTo>
                  <a:lnTo>
                    <a:pt x="7" y="18"/>
                  </a:lnTo>
                  <a:lnTo>
                    <a:pt x="14" y="29"/>
                  </a:lnTo>
                  <a:lnTo>
                    <a:pt x="21" y="40"/>
                  </a:lnTo>
                  <a:lnTo>
                    <a:pt x="32" y="51"/>
                  </a:lnTo>
                  <a:lnTo>
                    <a:pt x="43" y="58"/>
                  </a:lnTo>
                  <a:lnTo>
                    <a:pt x="54" y="65"/>
                  </a:lnTo>
                  <a:lnTo>
                    <a:pt x="65" y="72"/>
                  </a:lnTo>
                  <a:lnTo>
                    <a:pt x="75" y="79"/>
                  </a:lnTo>
                  <a:lnTo>
                    <a:pt x="79" y="72"/>
                  </a:lnTo>
                  <a:lnTo>
                    <a:pt x="68" y="65"/>
                  </a:lnTo>
                  <a:lnTo>
                    <a:pt x="57" y="58"/>
                  </a:lnTo>
                  <a:lnTo>
                    <a:pt x="47" y="51"/>
                  </a:lnTo>
                  <a:lnTo>
                    <a:pt x="36" y="43"/>
                  </a:lnTo>
                  <a:lnTo>
                    <a:pt x="29" y="36"/>
                  </a:lnTo>
                  <a:lnTo>
                    <a:pt x="21" y="25"/>
                  </a:lnTo>
                  <a:lnTo>
                    <a:pt x="14" y="15"/>
                  </a:lnTo>
                  <a:lnTo>
                    <a:pt x="7" y="0"/>
                  </a:lnTo>
                  <a:lnTo>
                    <a:pt x="7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27" name="Freeform 455"/>
            <p:cNvSpPr>
              <a:spLocks/>
            </p:cNvSpPr>
            <p:nvPr/>
          </p:nvSpPr>
          <p:spPr bwMode="auto">
            <a:xfrm>
              <a:off x="2527" y="2252"/>
              <a:ext cx="54" cy="126"/>
            </a:xfrm>
            <a:custGeom>
              <a:avLst/>
              <a:gdLst>
                <a:gd name="T0" fmla="*/ 50 w 54"/>
                <a:gd name="T1" fmla="*/ 0 h 126"/>
                <a:gd name="T2" fmla="*/ 36 w 54"/>
                <a:gd name="T3" fmla="*/ 11 h 126"/>
                <a:gd name="T4" fmla="*/ 25 w 54"/>
                <a:gd name="T5" fmla="*/ 25 h 126"/>
                <a:gd name="T6" fmla="*/ 14 w 54"/>
                <a:gd name="T7" fmla="*/ 43 h 126"/>
                <a:gd name="T8" fmla="*/ 11 w 54"/>
                <a:gd name="T9" fmla="*/ 57 h 126"/>
                <a:gd name="T10" fmla="*/ 3 w 54"/>
                <a:gd name="T11" fmla="*/ 75 h 126"/>
                <a:gd name="T12" fmla="*/ 3 w 54"/>
                <a:gd name="T13" fmla="*/ 93 h 126"/>
                <a:gd name="T14" fmla="*/ 0 w 54"/>
                <a:gd name="T15" fmla="*/ 108 h 126"/>
                <a:gd name="T16" fmla="*/ 0 w 54"/>
                <a:gd name="T17" fmla="*/ 126 h 126"/>
                <a:gd name="T18" fmla="*/ 7 w 54"/>
                <a:gd name="T19" fmla="*/ 126 h 126"/>
                <a:gd name="T20" fmla="*/ 7 w 54"/>
                <a:gd name="T21" fmla="*/ 108 h 126"/>
                <a:gd name="T22" fmla="*/ 11 w 54"/>
                <a:gd name="T23" fmla="*/ 93 h 126"/>
                <a:gd name="T24" fmla="*/ 11 w 54"/>
                <a:gd name="T25" fmla="*/ 75 h 126"/>
                <a:gd name="T26" fmla="*/ 18 w 54"/>
                <a:gd name="T27" fmla="*/ 61 h 126"/>
                <a:gd name="T28" fmla="*/ 21 w 54"/>
                <a:gd name="T29" fmla="*/ 43 h 126"/>
                <a:gd name="T30" fmla="*/ 29 w 54"/>
                <a:gd name="T31" fmla="*/ 29 h 126"/>
                <a:gd name="T32" fmla="*/ 43 w 54"/>
                <a:gd name="T33" fmla="*/ 18 h 126"/>
                <a:gd name="T34" fmla="*/ 54 w 54"/>
                <a:gd name="T35" fmla="*/ 7 h 126"/>
                <a:gd name="T36" fmla="*/ 50 w 54"/>
                <a:gd name="T37" fmla="*/ 0 h 12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54"/>
                <a:gd name="T58" fmla="*/ 0 h 126"/>
                <a:gd name="T59" fmla="*/ 54 w 54"/>
                <a:gd name="T60" fmla="*/ 126 h 12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54" h="126">
                  <a:moveTo>
                    <a:pt x="50" y="0"/>
                  </a:moveTo>
                  <a:lnTo>
                    <a:pt x="36" y="11"/>
                  </a:lnTo>
                  <a:lnTo>
                    <a:pt x="25" y="25"/>
                  </a:lnTo>
                  <a:lnTo>
                    <a:pt x="14" y="43"/>
                  </a:lnTo>
                  <a:lnTo>
                    <a:pt x="11" y="57"/>
                  </a:lnTo>
                  <a:lnTo>
                    <a:pt x="3" y="75"/>
                  </a:lnTo>
                  <a:lnTo>
                    <a:pt x="3" y="93"/>
                  </a:lnTo>
                  <a:lnTo>
                    <a:pt x="0" y="108"/>
                  </a:lnTo>
                  <a:lnTo>
                    <a:pt x="0" y="126"/>
                  </a:lnTo>
                  <a:lnTo>
                    <a:pt x="7" y="126"/>
                  </a:lnTo>
                  <a:lnTo>
                    <a:pt x="7" y="108"/>
                  </a:lnTo>
                  <a:lnTo>
                    <a:pt x="11" y="93"/>
                  </a:lnTo>
                  <a:lnTo>
                    <a:pt x="11" y="75"/>
                  </a:lnTo>
                  <a:lnTo>
                    <a:pt x="18" y="61"/>
                  </a:lnTo>
                  <a:lnTo>
                    <a:pt x="21" y="43"/>
                  </a:lnTo>
                  <a:lnTo>
                    <a:pt x="29" y="29"/>
                  </a:lnTo>
                  <a:lnTo>
                    <a:pt x="43" y="18"/>
                  </a:lnTo>
                  <a:lnTo>
                    <a:pt x="54" y="7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28" name="Freeform 456"/>
            <p:cNvSpPr>
              <a:spLocks/>
            </p:cNvSpPr>
            <p:nvPr/>
          </p:nvSpPr>
          <p:spPr bwMode="auto">
            <a:xfrm>
              <a:off x="2577" y="2201"/>
              <a:ext cx="112" cy="58"/>
            </a:xfrm>
            <a:custGeom>
              <a:avLst/>
              <a:gdLst>
                <a:gd name="T0" fmla="*/ 105 w 112"/>
                <a:gd name="T1" fmla="*/ 11 h 58"/>
                <a:gd name="T2" fmla="*/ 101 w 112"/>
                <a:gd name="T3" fmla="*/ 4 h 58"/>
                <a:gd name="T4" fmla="*/ 94 w 112"/>
                <a:gd name="T5" fmla="*/ 8 h 58"/>
                <a:gd name="T6" fmla="*/ 87 w 112"/>
                <a:gd name="T7" fmla="*/ 8 h 58"/>
                <a:gd name="T8" fmla="*/ 79 w 112"/>
                <a:gd name="T9" fmla="*/ 11 h 58"/>
                <a:gd name="T10" fmla="*/ 72 w 112"/>
                <a:gd name="T11" fmla="*/ 15 h 58"/>
                <a:gd name="T12" fmla="*/ 69 w 112"/>
                <a:gd name="T13" fmla="*/ 15 h 58"/>
                <a:gd name="T14" fmla="*/ 61 w 112"/>
                <a:gd name="T15" fmla="*/ 18 h 58"/>
                <a:gd name="T16" fmla="*/ 54 w 112"/>
                <a:gd name="T17" fmla="*/ 18 h 58"/>
                <a:gd name="T18" fmla="*/ 47 w 112"/>
                <a:gd name="T19" fmla="*/ 22 h 58"/>
                <a:gd name="T20" fmla="*/ 43 w 112"/>
                <a:gd name="T21" fmla="*/ 26 h 58"/>
                <a:gd name="T22" fmla="*/ 36 w 112"/>
                <a:gd name="T23" fmla="*/ 29 h 58"/>
                <a:gd name="T24" fmla="*/ 33 w 112"/>
                <a:gd name="T25" fmla="*/ 33 h 58"/>
                <a:gd name="T26" fmla="*/ 25 w 112"/>
                <a:gd name="T27" fmla="*/ 36 h 58"/>
                <a:gd name="T28" fmla="*/ 18 w 112"/>
                <a:gd name="T29" fmla="*/ 40 h 58"/>
                <a:gd name="T30" fmla="*/ 15 w 112"/>
                <a:gd name="T31" fmla="*/ 44 h 58"/>
                <a:gd name="T32" fmla="*/ 7 w 112"/>
                <a:gd name="T33" fmla="*/ 47 h 58"/>
                <a:gd name="T34" fmla="*/ 0 w 112"/>
                <a:gd name="T35" fmla="*/ 51 h 58"/>
                <a:gd name="T36" fmla="*/ 4 w 112"/>
                <a:gd name="T37" fmla="*/ 58 h 58"/>
                <a:gd name="T38" fmla="*/ 11 w 112"/>
                <a:gd name="T39" fmla="*/ 54 h 58"/>
                <a:gd name="T40" fmla="*/ 15 w 112"/>
                <a:gd name="T41" fmla="*/ 51 h 58"/>
                <a:gd name="T42" fmla="*/ 22 w 112"/>
                <a:gd name="T43" fmla="*/ 47 h 58"/>
                <a:gd name="T44" fmla="*/ 29 w 112"/>
                <a:gd name="T45" fmla="*/ 44 h 58"/>
                <a:gd name="T46" fmla="*/ 33 w 112"/>
                <a:gd name="T47" fmla="*/ 40 h 58"/>
                <a:gd name="T48" fmla="*/ 40 w 112"/>
                <a:gd name="T49" fmla="*/ 36 h 58"/>
                <a:gd name="T50" fmla="*/ 47 w 112"/>
                <a:gd name="T51" fmla="*/ 33 h 58"/>
                <a:gd name="T52" fmla="*/ 51 w 112"/>
                <a:gd name="T53" fmla="*/ 29 h 58"/>
                <a:gd name="T54" fmla="*/ 58 w 112"/>
                <a:gd name="T55" fmla="*/ 26 h 58"/>
                <a:gd name="T56" fmla="*/ 65 w 112"/>
                <a:gd name="T57" fmla="*/ 26 h 58"/>
                <a:gd name="T58" fmla="*/ 72 w 112"/>
                <a:gd name="T59" fmla="*/ 22 h 58"/>
                <a:gd name="T60" fmla="*/ 76 w 112"/>
                <a:gd name="T61" fmla="*/ 18 h 58"/>
                <a:gd name="T62" fmla="*/ 83 w 112"/>
                <a:gd name="T63" fmla="*/ 18 h 58"/>
                <a:gd name="T64" fmla="*/ 90 w 112"/>
                <a:gd name="T65" fmla="*/ 15 h 58"/>
                <a:gd name="T66" fmla="*/ 94 w 112"/>
                <a:gd name="T67" fmla="*/ 15 h 58"/>
                <a:gd name="T68" fmla="*/ 101 w 112"/>
                <a:gd name="T69" fmla="*/ 11 h 58"/>
                <a:gd name="T70" fmla="*/ 97 w 112"/>
                <a:gd name="T71" fmla="*/ 8 h 58"/>
                <a:gd name="T72" fmla="*/ 105 w 112"/>
                <a:gd name="T73" fmla="*/ 11 h 58"/>
                <a:gd name="T74" fmla="*/ 112 w 112"/>
                <a:gd name="T75" fmla="*/ 0 h 58"/>
                <a:gd name="T76" fmla="*/ 101 w 112"/>
                <a:gd name="T77" fmla="*/ 4 h 58"/>
                <a:gd name="T78" fmla="*/ 105 w 112"/>
                <a:gd name="T79" fmla="*/ 11 h 5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12"/>
                <a:gd name="T121" fmla="*/ 0 h 58"/>
                <a:gd name="T122" fmla="*/ 112 w 112"/>
                <a:gd name="T123" fmla="*/ 58 h 58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12" h="58">
                  <a:moveTo>
                    <a:pt x="105" y="11"/>
                  </a:moveTo>
                  <a:lnTo>
                    <a:pt x="101" y="4"/>
                  </a:lnTo>
                  <a:lnTo>
                    <a:pt x="94" y="8"/>
                  </a:lnTo>
                  <a:lnTo>
                    <a:pt x="87" y="8"/>
                  </a:lnTo>
                  <a:lnTo>
                    <a:pt x="79" y="11"/>
                  </a:lnTo>
                  <a:lnTo>
                    <a:pt x="72" y="15"/>
                  </a:lnTo>
                  <a:lnTo>
                    <a:pt x="69" y="15"/>
                  </a:lnTo>
                  <a:lnTo>
                    <a:pt x="61" y="18"/>
                  </a:lnTo>
                  <a:lnTo>
                    <a:pt x="54" y="18"/>
                  </a:lnTo>
                  <a:lnTo>
                    <a:pt x="47" y="22"/>
                  </a:lnTo>
                  <a:lnTo>
                    <a:pt x="43" y="26"/>
                  </a:lnTo>
                  <a:lnTo>
                    <a:pt x="36" y="29"/>
                  </a:lnTo>
                  <a:lnTo>
                    <a:pt x="33" y="33"/>
                  </a:lnTo>
                  <a:lnTo>
                    <a:pt x="25" y="36"/>
                  </a:lnTo>
                  <a:lnTo>
                    <a:pt x="18" y="40"/>
                  </a:lnTo>
                  <a:lnTo>
                    <a:pt x="15" y="44"/>
                  </a:lnTo>
                  <a:lnTo>
                    <a:pt x="7" y="47"/>
                  </a:lnTo>
                  <a:lnTo>
                    <a:pt x="0" y="51"/>
                  </a:lnTo>
                  <a:lnTo>
                    <a:pt x="4" y="58"/>
                  </a:lnTo>
                  <a:lnTo>
                    <a:pt x="11" y="54"/>
                  </a:lnTo>
                  <a:lnTo>
                    <a:pt x="15" y="51"/>
                  </a:lnTo>
                  <a:lnTo>
                    <a:pt x="22" y="47"/>
                  </a:lnTo>
                  <a:lnTo>
                    <a:pt x="29" y="44"/>
                  </a:lnTo>
                  <a:lnTo>
                    <a:pt x="33" y="40"/>
                  </a:lnTo>
                  <a:lnTo>
                    <a:pt x="40" y="36"/>
                  </a:lnTo>
                  <a:lnTo>
                    <a:pt x="47" y="33"/>
                  </a:lnTo>
                  <a:lnTo>
                    <a:pt x="51" y="29"/>
                  </a:lnTo>
                  <a:lnTo>
                    <a:pt x="58" y="26"/>
                  </a:lnTo>
                  <a:lnTo>
                    <a:pt x="65" y="26"/>
                  </a:lnTo>
                  <a:lnTo>
                    <a:pt x="72" y="22"/>
                  </a:lnTo>
                  <a:lnTo>
                    <a:pt x="76" y="18"/>
                  </a:lnTo>
                  <a:lnTo>
                    <a:pt x="83" y="18"/>
                  </a:lnTo>
                  <a:lnTo>
                    <a:pt x="90" y="15"/>
                  </a:lnTo>
                  <a:lnTo>
                    <a:pt x="94" y="15"/>
                  </a:lnTo>
                  <a:lnTo>
                    <a:pt x="101" y="11"/>
                  </a:lnTo>
                  <a:lnTo>
                    <a:pt x="97" y="8"/>
                  </a:lnTo>
                  <a:lnTo>
                    <a:pt x="105" y="11"/>
                  </a:lnTo>
                  <a:lnTo>
                    <a:pt x="112" y="0"/>
                  </a:lnTo>
                  <a:lnTo>
                    <a:pt x="101" y="4"/>
                  </a:lnTo>
                  <a:lnTo>
                    <a:pt x="105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29" name="Freeform 457"/>
            <p:cNvSpPr>
              <a:spLocks/>
            </p:cNvSpPr>
            <p:nvPr/>
          </p:nvSpPr>
          <p:spPr bwMode="auto">
            <a:xfrm>
              <a:off x="2664" y="2209"/>
              <a:ext cx="72" cy="176"/>
            </a:xfrm>
            <a:custGeom>
              <a:avLst/>
              <a:gdLst>
                <a:gd name="T0" fmla="*/ 72 w 72"/>
                <a:gd name="T1" fmla="*/ 172 h 176"/>
                <a:gd name="T2" fmla="*/ 68 w 72"/>
                <a:gd name="T3" fmla="*/ 162 h 176"/>
                <a:gd name="T4" fmla="*/ 64 w 72"/>
                <a:gd name="T5" fmla="*/ 151 h 176"/>
                <a:gd name="T6" fmla="*/ 57 w 72"/>
                <a:gd name="T7" fmla="*/ 140 h 176"/>
                <a:gd name="T8" fmla="*/ 50 w 72"/>
                <a:gd name="T9" fmla="*/ 129 h 176"/>
                <a:gd name="T10" fmla="*/ 43 w 72"/>
                <a:gd name="T11" fmla="*/ 118 h 176"/>
                <a:gd name="T12" fmla="*/ 36 w 72"/>
                <a:gd name="T13" fmla="*/ 108 h 176"/>
                <a:gd name="T14" fmla="*/ 28 w 72"/>
                <a:gd name="T15" fmla="*/ 100 h 176"/>
                <a:gd name="T16" fmla="*/ 21 w 72"/>
                <a:gd name="T17" fmla="*/ 90 h 176"/>
                <a:gd name="T18" fmla="*/ 18 w 72"/>
                <a:gd name="T19" fmla="*/ 79 h 176"/>
                <a:gd name="T20" fmla="*/ 10 w 72"/>
                <a:gd name="T21" fmla="*/ 68 h 176"/>
                <a:gd name="T22" fmla="*/ 7 w 72"/>
                <a:gd name="T23" fmla="*/ 57 h 176"/>
                <a:gd name="T24" fmla="*/ 7 w 72"/>
                <a:gd name="T25" fmla="*/ 25 h 176"/>
                <a:gd name="T26" fmla="*/ 10 w 72"/>
                <a:gd name="T27" fmla="*/ 14 h 176"/>
                <a:gd name="T28" fmla="*/ 18 w 72"/>
                <a:gd name="T29" fmla="*/ 3 h 176"/>
                <a:gd name="T30" fmla="*/ 10 w 72"/>
                <a:gd name="T31" fmla="*/ 0 h 176"/>
                <a:gd name="T32" fmla="*/ 3 w 72"/>
                <a:gd name="T33" fmla="*/ 10 h 176"/>
                <a:gd name="T34" fmla="*/ 0 w 72"/>
                <a:gd name="T35" fmla="*/ 25 h 176"/>
                <a:gd name="T36" fmla="*/ 0 w 72"/>
                <a:gd name="T37" fmla="*/ 57 h 176"/>
                <a:gd name="T38" fmla="*/ 3 w 72"/>
                <a:gd name="T39" fmla="*/ 72 h 176"/>
                <a:gd name="T40" fmla="*/ 7 w 72"/>
                <a:gd name="T41" fmla="*/ 82 h 176"/>
                <a:gd name="T42" fmla="*/ 14 w 72"/>
                <a:gd name="T43" fmla="*/ 93 h 176"/>
                <a:gd name="T44" fmla="*/ 21 w 72"/>
                <a:gd name="T45" fmla="*/ 104 h 176"/>
                <a:gd name="T46" fmla="*/ 28 w 72"/>
                <a:gd name="T47" fmla="*/ 111 h 176"/>
                <a:gd name="T48" fmla="*/ 36 w 72"/>
                <a:gd name="T49" fmla="*/ 122 h 176"/>
                <a:gd name="T50" fmla="*/ 43 w 72"/>
                <a:gd name="T51" fmla="*/ 133 h 176"/>
                <a:gd name="T52" fmla="*/ 50 w 72"/>
                <a:gd name="T53" fmla="*/ 144 h 176"/>
                <a:gd name="T54" fmla="*/ 57 w 72"/>
                <a:gd name="T55" fmla="*/ 154 h 176"/>
                <a:gd name="T56" fmla="*/ 61 w 72"/>
                <a:gd name="T57" fmla="*/ 165 h 176"/>
                <a:gd name="T58" fmla="*/ 64 w 72"/>
                <a:gd name="T59" fmla="*/ 176 h 176"/>
                <a:gd name="T60" fmla="*/ 72 w 72"/>
                <a:gd name="T61" fmla="*/ 172 h 17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72"/>
                <a:gd name="T94" fmla="*/ 0 h 176"/>
                <a:gd name="T95" fmla="*/ 72 w 72"/>
                <a:gd name="T96" fmla="*/ 176 h 17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72" h="176">
                  <a:moveTo>
                    <a:pt x="72" y="172"/>
                  </a:moveTo>
                  <a:lnTo>
                    <a:pt x="68" y="162"/>
                  </a:lnTo>
                  <a:lnTo>
                    <a:pt x="64" y="151"/>
                  </a:lnTo>
                  <a:lnTo>
                    <a:pt x="57" y="140"/>
                  </a:lnTo>
                  <a:lnTo>
                    <a:pt x="50" y="129"/>
                  </a:lnTo>
                  <a:lnTo>
                    <a:pt x="43" y="118"/>
                  </a:lnTo>
                  <a:lnTo>
                    <a:pt x="36" y="108"/>
                  </a:lnTo>
                  <a:lnTo>
                    <a:pt x="28" y="100"/>
                  </a:lnTo>
                  <a:lnTo>
                    <a:pt x="21" y="90"/>
                  </a:lnTo>
                  <a:lnTo>
                    <a:pt x="18" y="79"/>
                  </a:lnTo>
                  <a:lnTo>
                    <a:pt x="10" y="68"/>
                  </a:lnTo>
                  <a:lnTo>
                    <a:pt x="7" y="57"/>
                  </a:lnTo>
                  <a:lnTo>
                    <a:pt x="7" y="25"/>
                  </a:lnTo>
                  <a:lnTo>
                    <a:pt x="10" y="14"/>
                  </a:lnTo>
                  <a:lnTo>
                    <a:pt x="18" y="3"/>
                  </a:lnTo>
                  <a:lnTo>
                    <a:pt x="10" y="0"/>
                  </a:lnTo>
                  <a:lnTo>
                    <a:pt x="3" y="10"/>
                  </a:lnTo>
                  <a:lnTo>
                    <a:pt x="0" y="25"/>
                  </a:lnTo>
                  <a:lnTo>
                    <a:pt x="0" y="57"/>
                  </a:lnTo>
                  <a:lnTo>
                    <a:pt x="3" y="72"/>
                  </a:lnTo>
                  <a:lnTo>
                    <a:pt x="7" y="82"/>
                  </a:lnTo>
                  <a:lnTo>
                    <a:pt x="14" y="93"/>
                  </a:lnTo>
                  <a:lnTo>
                    <a:pt x="21" y="104"/>
                  </a:lnTo>
                  <a:lnTo>
                    <a:pt x="28" y="111"/>
                  </a:lnTo>
                  <a:lnTo>
                    <a:pt x="36" y="122"/>
                  </a:lnTo>
                  <a:lnTo>
                    <a:pt x="43" y="133"/>
                  </a:lnTo>
                  <a:lnTo>
                    <a:pt x="50" y="144"/>
                  </a:lnTo>
                  <a:lnTo>
                    <a:pt x="57" y="154"/>
                  </a:lnTo>
                  <a:lnTo>
                    <a:pt x="61" y="165"/>
                  </a:lnTo>
                  <a:lnTo>
                    <a:pt x="64" y="176"/>
                  </a:lnTo>
                  <a:lnTo>
                    <a:pt x="72" y="1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30" name="Freeform 458"/>
            <p:cNvSpPr>
              <a:spLocks/>
            </p:cNvSpPr>
            <p:nvPr/>
          </p:nvSpPr>
          <p:spPr bwMode="auto">
            <a:xfrm>
              <a:off x="2678" y="2216"/>
              <a:ext cx="148" cy="205"/>
            </a:xfrm>
            <a:custGeom>
              <a:avLst/>
              <a:gdLst>
                <a:gd name="T0" fmla="*/ 122 w 148"/>
                <a:gd name="T1" fmla="*/ 147 h 205"/>
                <a:gd name="T2" fmla="*/ 140 w 148"/>
                <a:gd name="T3" fmla="*/ 147 h 205"/>
                <a:gd name="T4" fmla="*/ 144 w 148"/>
                <a:gd name="T5" fmla="*/ 144 h 205"/>
                <a:gd name="T6" fmla="*/ 144 w 148"/>
                <a:gd name="T7" fmla="*/ 140 h 205"/>
                <a:gd name="T8" fmla="*/ 148 w 148"/>
                <a:gd name="T9" fmla="*/ 137 h 205"/>
                <a:gd name="T10" fmla="*/ 144 w 148"/>
                <a:gd name="T11" fmla="*/ 144 h 205"/>
                <a:gd name="T12" fmla="*/ 140 w 148"/>
                <a:gd name="T13" fmla="*/ 151 h 205"/>
                <a:gd name="T14" fmla="*/ 137 w 148"/>
                <a:gd name="T15" fmla="*/ 158 h 205"/>
                <a:gd name="T16" fmla="*/ 115 w 148"/>
                <a:gd name="T17" fmla="*/ 180 h 205"/>
                <a:gd name="T18" fmla="*/ 108 w 148"/>
                <a:gd name="T19" fmla="*/ 183 h 205"/>
                <a:gd name="T20" fmla="*/ 104 w 148"/>
                <a:gd name="T21" fmla="*/ 187 h 205"/>
                <a:gd name="T22" fmla="*/ 104 w 148"/>
                <a:gd name="T23" fmla="*/ 191 h 205"/>
                <a:gd name="T24" fmla="*/ 94 w 148"/>
                <a:gd name="T25" fmla="*/ 201 h 205"/>
                <a:gd name="T26" fmla="*/ 90 w 148"/>
                <a:gd name="T27" fmla="*/ 201 h 205"/>
                <a:gd name="T28" fmla="*/ 86 w 148"/>
                <a:gd name="T29" fmla="*/ 205 h 205"/>
                <a:gd name="T30" fmla="*/ 76 w 148"/>
                <a:gd name="T31" fmla="*/ 187 h 205"/>
                <a:gd name="T32" fmla="*/ 65 w 148"/>
                <a:gd name="T33" fmla="*/ 165 h 205"/>
                <a:gd name="T34" fmla="*/ 54 w 148"/>
                <a:gd name="T35" fmla="*/ 147 h 205"/>
                <a:gd name="T36" fmla="*/ 43 w 148"/>
                <a:gd name="T37" fmla="*/ 126 h 205"/>
                <a:gd name="T38" fmla="*/ 32 w 148"/>
                <a:gd name="T39" fmla="*/ 104 h 205"/>
                <a:gd name="T40" fmla="*/ 22 w 148"/>
                <a:gd name="T41" fmla="*/ 86 h 205"/>
                <a:gd name="T42" fmla="*/ 11 w 148"/>
                <a:gd name="T43" fmla="*/ 65 h 205"/>
                <a:gd name="T44" fmla="*/ 0 w 148"/>
                <a:gd name="T45" fmla="*/ 43 h 205"/>
                <a:gd name="T46" fmla="*/ 0 w 148"/>
                <a:gd name="T47" fmla="*/ 18 h 205"/>
                <a:gd name="T48" fmla="*/ 7 w 148"/>
                <a:gd name="T49" fmla="*/ 7 h 205"/>
                <a:gd name="T50" fmla="*/ 11 w 148"/>
                <a:gd name="T51" fmla="*/ 0 h 205"/>
                <a:gd name="T52" fmla="*/ 14 w 148"/>
                <a:gd name="T53" fmla="*/ 11 h 205"/>
                <a:gd name="T54" fmla="*/ 18 w 148"/>
                <a:gd name="T55" fmla="*/ 21 h 205"/>
                <a:gd name="T56" fmla="*/ 22 w 148"/>
                <a:gd name="T57" fmla="*/ 32 h 205"/>
                <a:gd name="T58" fmla="*/ 25 w 148"/>
                <a:gd name="T59" fmla="*/ 43 h 205"/>
                <a:gd name="T60" fmla="*/ 32 w 148"/>
                <a:gd name="T61" fmla="*/ 54 h 205"/>
                <a:gd name="T62" fmla="*/ 40 w 148"/>
                <a:gd name="T63" fmla="*/ 65 h 205"/>
                <a:gd name="T64" fmla="*/ 43 w 148"/>
                <a:gd name="T65" fmla="*/ 75 h 205"/>
                <a:gd name="T66" fmla="*/ 50 w 148"/>
                <a:gd name="T67" fmla="*/ 83 h 205"/>
                <a:gd name="T68" fmla="*/ 58 w 148"/>
                <a:gd name="T69" fmla="*/ 93 h 205"/>
                <a:gd name="T70" fmla="*/ 68 w 148"/>
                <a:gd name="T71" fmla="*/ 101 h 205"/>
                <a:gd name="T72" fmla="*/ 76 w 148"/>
                <a:gd name="T73" fmla="*/ 111 h 205"/>
                <a:gd name="T74" fmla="*/ 83 w 148"/>
                <a:gd name="T75" fmla="*/ 119 h 205"/>
                <a:gd name="T76" fmla="*/ 94 w 148"/>
                <a:gd name="T77" fmla="*/ 126 h 205"/>
                <a:gd name="T78" fmla="*/ 101 w 148"/>
                <a:gd name="T79" fmla="*/ 133 h 205"/>
                <a:gd name="T80" fmla="*/ 112 w 148"/>
                <a:gd name="T81" fmla="*/ 140 h 205"/>
                <a:gd name="T82" fmla="*/ 122 w 148"/>
                <a:gd name="T83" fmla="*/ 147 h 205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48"/>
                <a:gd name="T127" fmla="*/ 0 h 205"/>
                <a:gd name="T128" fmla="*/ 148 w 148"/>
                <a:gd name="T129" fmla="*/ 205 h 205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48" h="205">
                  <a:moveTo>
                    <a:pt x="122" y="147"/>
                  </a:moveTo>
                  <a:lnTo>
                    <a:pt x="140" y="147"/>
                  </a:lnTo>
                  <a:lnTo>
                    <a:pt x="144" y="144"/>
                  </a:lnTo>
                  <a:lnTo>
                    <a:pt x="144" y="140"/>
                  </a:lnTo>
                  <a:lnTo>
                    <a:pt x="148" y="137"/>
                  </a:lnTo>
                  <a:lnTo>
                    <a:pt x="144" y="144"/>
                  </a:lnTo>
                  <a:lnTo>
                    <a:pt x="140" y="151"/>
                  </a:lnTo>
                  <a:lnTo>
                    <a:pt x="137" y="158"/>
                  </a:lnTo>
                  <a:lnTo>
                    <a:pt x="115" y="180"/>
                  </a:lnTo>
                  <a:lnTo>
                    <a:pt x="108" y="183"/>
                  </a:lnTo>
                  <a:lnTo>
                    <a:pt x="104" y="187"/>
                  </a:lnTo>
                  <a:lnTo>
                    <a:pt x="104" y="191"/>
                  </a:lnTo>
                  <a:lnTo>
                    <a:pt x="94" y="201"/>
                  </a:lnTo>
                  <a:lnTo>
                    <a:pt x="90" y="201"/>
                  </a:lnTo>
                  <a:lnTo>
                    <a:pt x="86" y="205"/>
                  </a:lnTo>
                  <a:lnTo>
                    <a:pt x="76" y="187"/>
                  </a:lnTo>
                  <a:lnTo>
                    <a:pt x="65" y="165"/>
                  </a:lnTo>
                  <a:lnTo>
                    <a:pt x="54" y="147"/>
                  </a:lnTo>
                  <a:lnTo>
                    <a:pt x="43" y="126"/>
                  </a:lnTo>
                  <a:lnTo>
                    <a:pt x="32" y="104"/>
                  </a:lnTo>
                  <a:lnTo>
                    <a:pt x="22" y="86"/>
                  </a:lnTo>
                  <a:lnTo>
                    <a:pt x="11" y="65"/>
                  </a:lnTo>
                  <a:lnTo>
                    <a:pt x="0" y="43"/>
                  </a:lnTo>
                  <a:lnTo>
                    <a:pt x="0" y="18"/>
                  </a:lnTo>
                  <a:lnTo>
                    <a:pt x="7" y="7"/>
                  </a:lnTo>
                  <a:lnTo>
                    <a:pt x="11" y="0"/>
                  </a:lnTo>
                  <a:lnTo>
                    <a:pt x="14" y="11"/>
                  </a:lnTo>
                  <a:lnTo>
                    <a:pt x="18" y="21"/>
                  </a:lnTo>
                  <a:lnTo>
                    <a:pt x="22" y="32"/>
                  </a:lnTo>
                  <a:lnTo>
                    <a:pt x="25" y="43"/>
                  </a:lnTo>
                  <a:lnTo>
                    <a:pt x="32" y="54"/>
                  </a:lnTo>
                  <a:lnTo>
                    <a:pt x="40" y="65"/>
                  </a:lnTo>
                  <a:lnTo>
                    <a:pt x="43" y="75"/>
                  </a:lnTo>
                  <a:lnTo>
                    <a:pt x="50" y="83"/>
                  </a:lnTo>
                  <a:lnTo>
                    <a:pt x="58" y="93"/>
                  </a:lnTo>
                  <a:lnTo>
                    <a:pt x="68" y="101"/>
                  </a:lnTo>
                  <a:lnTo>
                    <a:pt x="76" y="111"/>
                  </a:lnTo>
                  <a:lnTo>
                    <a:pt x="83" y="119"/>
                  </a:lnTo>
                  <a:lnTo>
                    <a:pt x="94" y="126"/>
                  </a:lnTo>
                  <a:lnTo>
                    <a:pt x="101" y="133"/>
                  </a:lnTo>
                  <a:lnTo>
                    <a:pt x="112" y="140"/>
                  </a:lnTo>
                  <a:lnTo>
                    <a:pt x="122" y="14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31" name="Freeform 459"/>
            <p:cNvSpPr>
              <a:spLocks/>
            </p:cNvSpPr>
            <p:nvPr/>
          </p:nvSpPr>
          <p:spPr bwMode="auto">
            <a:xfrm>
              <a:off x="2800" y="2335"/>
              <a:ext cx="33" cy="32"/>
            </a:xfrm>
            <a:custGeom>
              <a:avLst/>
              <a:gdLst>
                <a:gd name="T0" fmla="*/ 29 w 33"/>
                <a:gd name="T1" fmla="*/ 21 h 32"/>
                <a:gd name="T2" fmla="*/ 22 w 33"/>
                <a:gd name="T3" fmla="*/ 18 h 32"/>
                <a:gd name="T4" fmla="*/ 18 w 33"/>
                <a:gd name="T5" fmla="*/ 21 h 32"/>
                <a:gd name="T6" fmla="*/ 18 w 33"/>
                <a:gd name="T7" fmla="*/ 25 h 32"/>
                <a:gd name="T8" fmla="*/ 0 w 33"/>
                <a:gd name="T9" fmla="*/ 25 h 32"/>
                <a:gd name="T10" fmla="*/ 0 w 33"/>
                <a:gd name="T11" fmla="*/ 32 h 32"/>
                <a:gd name="T12" fmla="*/ 18 w 33"/>
                <a:gd name="T13" fmla="*/ 32 h 32"/>
                <a:gd name="T14" fmla="*/ 22 w 33"/>
                <a:gd name="T15" fmla="*/ 28 h 32"/>
                <a:gd name="T16" fmla="*/ 29 w 33"/>
                <a:gd name="T17" fmla="*/ 25 h 32"/>
                <a:gd name="T18" fmla="*/ 29 w 33"/>
                <a:gd name="T19" fmla="*/ 21 h 32"/>
                <a:gd name="T20" fmla="*/ 22 w 33"/>
                <a:gd name="T21" fmla="*/ 18 h 32"/>
                <a:gd name="T22" fmla="*/ 29 w 33"/>
                <a:gd name="T23" fmla="*/ 21 h 32"/>
                <a:gd name="T24" fmla="*/ 33 w 33"/>
                <a:gd name="T25" fmla="*/ 0 h 32"/>
                <a:gd name="T26" fmla="*/ 22 w 33"/>
                <a:gd name="T27" fmla="*/ 18 h 32"/>
                <a:gd name="T28" fmla="*/ 29 w 33"/>
                <a:gd name="T29" fmla="*/ 21 h 3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3"/>
                <a:gd name="T46" fmla="*/ 0 h 32"/>
                <a:gd name="T47" fmla="*/ 33 w 33"/>
                <a:gd name="T48" fmla="*/ 32 h 3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3" h="32">
                  <a:moveTo>
                    <a:pt x="29" y="21"/>
                  </a:moveTo>
                  <a:lnTo>
                    <a:pt x="22" y="18"/>
                  </a:lnTo>
                  <a:lnTo>
                    <a:pt x="18" y="21"/>
                  </a:lnTo>
                  <a:lnTo>
                    <a:pt x="18" y="25"/>
                  </a:lnTo>
                  <a:lnTo>
                    <a:pt x="0" y="25"/>
                  </a:lnTo>
                  <a:lnTo>
                    <a:pt x="0" y="32"/>
                  </a:lnTo>
                  <a:lnTo>
                    <a:pt x="18" y="32"/>
                  </a:lnTo>
                  <a:lnTo>
                    <a:pt x="22" y="28"/>
                  </a:lnTo>
                  <a:lnTo>
                    <a:pt x="29" y="25"/>
                  </a:lnTo>
                  <a:lnTo>
                    <a:pt x="29" y="21"/>
                  </a:lnTo>
                  <a:lnTo>
                    <a:pt x="22" y="18"/>
                  </a:lnTo>
                  <a:lnTo>
                    <a:pt x="29" y="21"/>
                  </a:lnTo>
                  <a:lnTo>
                    <a:pt x="33" y="0"/>
                  </a:lnTo>
                  <a:lnTo>
                    <a:pt x="22" y="18"/>
                  </a:lnTo>
                  <a:lnTo>
                    <a:pt x="29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32" name="Freeform 460"/>
            <p:cNvSpPr>
              <a:spLocks/>
            </p:cNvSpPr>
            <p:nvPr/>
          </p:nvSpPr>
          <p:spPr bwMode="auto">
            <a:xfrm>
              <a:off x="2782" y="2353"/>
              <a:ext cx="47" cy="50"/>
            </a:xfrm>
            <a:custGeom>
              <a:avLst/>
              <a:gdLst>
                <a:gd name="T0" fmla="*/ 8 w 47"/>
                <a:gd name="T1" fmla="*/ 46 h 50"/>
                <a:gd name="T2" fmla="*/ 4 w 47"/>
                <a:gd name="T3" fmla="*/ 50 h 50"/>
                <a:gd name="T4" fmla="*/ 11 w 47"/>
                <a:gd name="T5" fmla="*/ 46 h 50"/>
                <a:gd name="T6" fmla="*/ 18 w 47"/>
                <a:gd name="T7" fmla="*/ 39 h 50"/>
                <a:gd name="T8" fmla="*/ 26 w 47"/>
                <a:gd name="T9" fmla="*/ 36 h 50"/>
                <a:gd name="T10" fmla="*/ 29 w 47"/>
                <a:gd name="T11" fmla="*/ 28 h 50"/>
                <a:gd name="T12" fmla="*/ 33 w 47"/>
                <a:gd name="T13" fmla="*/ 21 h 50"/>
                <a:gd name="T14" fmla="*/ 44 w 47"/>
                <a:gd name="T15" fmla="*/ 10 h 50"/>
                <a:gd name="T16" fmla="*/ 47 w 47"/>
                <a:gd name="T17" fmla="*/ 3 h 50"/>
                <a:gd name="T18" fmla="*/ 40 w 47"/>
                <a:gd name="T19" fmla="*/ 0 h 50"/>
                <a:gd name="T20" fmla="*/ 36 w 47"/>
                <a:gd name="T21" fmla="*/ 7 h 50"/>
                <a:gd name="T22" fmla="*/ 33 w 47"/>
                <a:gd name="T23" fmla="*/ 10 h 50"/>
                <a:gd name="T24" fmla="*/ 29 w 47"/>
                <a:gd name="T25" fmla="*/ 18 h 50"/>
                <a:gd name="T26" fmla="*/ 26 w 47"/>
                <a:gd name="T27" fmla="*/ 25 h 50"/>
                <a:gd name="T28" fmla="*/ 18 w 47"/>
                <a:gd name="T29" fmla="*/ 28 h 50"/>
                <a:gd name="T30" fmla="*/ 15 w 47"/>
                <a:gd name="T31" fmla="*/ 36 h 50"/>
                <a:gd name="T32" fmla="*/ 8 w 47"/>
                <a:gd name="T33" fmla="*/ 39 h 50"/>
                <a:gd name="T34" fmla="*/ 0 w 47"/>
                <a:gd name="T35" fmla="*/ 43 h 50"/>
                <a:gd name="T36" fmla="*/ 0 w 47"/>
                <a:gd name="T37" fmla="*/ 46 h 50"/>
                <a:gd name="T38" fmla="*/ 0 w 47"/>
                <a:gd name="T39" fmla="*/ 43 h 50"/>
                <a:gd name="T40" fmla="*/ 0 w 47"/>
                <a:gd name="T41" fmla="*/ 46 h 50"/>
                <a:gd name="T42" fmla="*/ 8 w 47"/>
                <a:gd name="T43" fmla="*/ 46 h 5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7"/>
                <a:gd name="T67" fmla="*/ 0 h 50"/>
                <a:gd name="T68" fmla="*/ 47 w 47"/>
                <a:gd name="T69" fmla="*/ 50 h 5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7" h="50">
                  <a:moveTo>
                    <a:pt x="8" y="46"/>
                  </a:moveTo>
                  <a:lnTo>
                    <a:pt x="4" y="50"/>
                  </a:lnTo>
                  <a:lnTo>
                    <a:pt x="11" y="46"/>
                  </a:lnTo>
                  <a:lnTo>
                    <a:pt x="18" y="39"/>
                  </a:lnTo>
                  <a:lnTo>
                    <a:pt x="26" y="36"/>
                  </a:lnTo>
                  <a:lnTo>
                    <a:pt x="29" y="28"/>
                  </a:lnTo>
                  <a:lnTo>
                    <a:pt x="33" y="21"/>
                  </a:lnTo>
                  <a:lnTo>
                    <a:pt x="44" y="10"/>
                  </a:lnTo>
                  <a:lnTo>
                    <a:pt x="47" y="3"/>
                  </a:lnTo>
                  <a:lnTo>
                    <a:pt x="40" y="0"/>
                  </a:lnTo>
                  <a:lnTo>
                    <a:pt x="36" y="7"/>
                  </a:lnTo>
                  <a:lnTo>
                    <a:pt x="33" y="10"/>
                  </a:lnTo>
                  <a:lnTo>
                    <a:pt x="29" y="18"/>
                  </a:lnTo>
                  <a:lnTo>
                    <a:pt x="26" y="25"/>
                  </a:lnTo>
                  <a:lnTo>
                    <a:pt x="18" y="28"/>
                  </a:lnTo>
                  <a:lnTo>
                    <a:pt x="15" y="36"/>
                  </a:lnTo>
                  <a:lnTo>
                    <a:pt x="8" y="39"/>
                  </a:lnTo>
                  <a:lnTo>
                    <a:pt x="0" y="43"/>
                  </a:lnTo>
                  <a:lnTo>
                    <a:pt x="0" y="46"/>
                  </a:lnTo>
                  <a:lnTo>
                    <a:pt x="0" y="43"/>
                  </a:lnTo>
                  <a:lnTo>
                    <a:pt x="0" y="46"/>
                  </a:lnTo>
                  <a:lnTo>
                    <a:pt x="8" y="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33" name="Freeform 461"/>
            <p:cNvSpPr>
              <a:spLocks/>
            </p:cNvSpPr>
            <p:nvPr/>
          </p:nvSpPr>
          <p:spPr bwMode="auto">
            <a:xfrm>
              <a:off x="2764" y="2399"/>
              <a:ext cx="26" cy="29"/>
            </a:xfrm>
            <a:custGeom>
              <a:avLst/>
              <a:gdLst>
                <a:gd name="T0" fmla="*/ 0 w 26"/>
                <a:gd name="T1" fmla="*/ 26 h 29"/>
                <a:gd name="T2" fmla="*/ 4 w 26"/>
                <a:gd name="T3" fmla="*/ 26 h 29"/>
                <a:gd name="T4" fmla="*/ 15 w 26"/>
                <a:gd name="T5" fmla="*/ 15 h 29"/>
                <a:gd name="T6" fmla="*/ 18 w 26"/>
                <a:gd name="T7" fmla="*/ 15 h 29"/>
                <a:gd name="T8" fmla="*/ 26 w 26"/>
                <a:gd name="T9" fmla="*/ 8 h 29"/>
                <a:gd name="T10" fmla="*/ 26 w 26"/>
                <a:gd name="T11" fmla="*/ 0 h 29"/>
                <a:gd name="T12" fmla="*/ 18 w 26"/>
                <a:gd name="T13" fmla="*/ 0 h 29"/>
                <a:gd name="T14" fmla="*/ 15 w 26"/>
                <a:gd name="T15" fmla="*/ 4 h 29"/>
                <a:gd name="T16" fmla="*/ 15 w 26"/>
                <a:gd name="T17" fmla="*/ 8 h 29"/>
                <a:gd name="T18" fmla="*/ 11 w 26"/>
                <a:gd name="T19" fmla="*/ 8 h 29"/>
                <a:gd name="T20" fmla="*/ 11 w 26"/>
                <a:gd name="T21" fmla="*/ 11 h 29"/>
                <a:gd name="T22" fmla="*/ 8 w 26"/>
                <a:gd name="T23" fmla="*/ 15 h 29"/>
                <a:gd name="T24" fmla="*/ 4 w 26"/>
                <a:gd name="T25" fmla="*/ 15 h 29"/>
                <a:gd name="T26" fmla="*/ 0 w 26"/>
                <a:gd name="T27" fmla="*/ 18 h 29"/>
                <a:gd name="T28" fmla="*/ 4 w 26"/>
                <a:gd name="T29" fmla="*/ 22 h 29"/>
                <a:gd name="T30" fmla="*/ 0 w 26"/>
                <a:gd name="T31" fmla="*/ 26 h 29"/>
                <a:gd name="T32" fmla="*/ 0 w 26"/>
                <a:gd name="T33" fmla="*/ 29 h 29"/>
                <a:gd name="T34" fmla="*/ 4 w 26"/>
                <a:gd name="T35" fmla="*/ 26 h 29"/>
                <a:gd name="T36" fmla="*/ 0 w 26"/>
                <a:gd name="T37" fmla="*/ 26 h 2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6"/>
                <a:gd name="T58" fmla="*/ 0 h 29"/>
                <a:gd name="T59" fmla="*/ 26 w 26"/>
                <a:gd name="T60" fmla="*/ 29 h 2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6" h="29">
                  <a:moveTo>
                    <a:pt x="0" y="26"/>
                  </a:moveTo>
                  <a:lnTo>
                    <a:pt x="4" y="26"/>
                  </a:lnTo>
                  <a:lnTo>
                    <a:pt x="15" y="15"/>
                  </a:lnTo>
                  <a:lnTo>
                    <a:pt x="18" y="15"/>
                  </a:lnTo>
                  <a:lnTo>
                    <a:pt x="26" y="8"/>
                  </a:lnTo>
                  <a:lnTo>
                    <a:pt x="26" y="0"/>
                  </a:lnTo>
                  <a:lnTo>
                    <a:pt x="18" y="0"/>
                  </a:lnTo>
                  <a:lnTo>
                    <a:pt x="15" y="4"/>
                  </a:lnTo>
                  <a:lnTo>
                    <a:pt x="15" y="8"/>
                  </a:lnTo>
                  <a:lnTo>
                    <a:pt x="11" y="8"/>
                  </a:lnTo>
                  <a:lnTo>
                    <a:pt x="11" y="11"/>
                  </a:lnTo>
                  <a:lnTo>
                    <a:pt x="8" y="15"/>
                  </a:lnTo>
                  <a:lnTo>
                    <a:pt x="4" y="15"/>
                  </a:lnTo>
                  <a:lnTo>
                    <a:pt x="0" y="18"/>
                  </a:lnTo>
                  <a:lnTo>
                    <a:pt x="4" y="22"/>
                  </a:lnTo>
                  <a:lnTo>
                    <a:pt x="0" y="26"/>
                  </a:lnTo>
                  <a:lnTo>
                    <a:pt x="0" y="29"/>
                  </a:lnTo>
                  <a:lnTo>
                    <a:pt x="4" y="26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34" name="Freeform 462"/>
            <p:cNvSpPr>
              <a:spLocks/>
            </p:cNvSpPr>
            <p:nvPr/>
          </p:nvSpPr>
          <p:spPr bwMode="auto">
            <a:xfrm>
              <a:off x="2674" y="2259"/>
              <a:ext cx="94" cy="166"/>
            </a:xfrm>
            <a:custGeom>
              <a:avLst/>
              <a:gdLst>
                <a:gd name="T0" fmla="*/ 0 w 94"/>
                <a:gd name="T1" fmla="*/ 0 h 166"/>
                <a:gd name="T2" fmla="*/ 0 w 94"/>
                <a:gd name="T3" fmla="*/ 4 h 166"/>
                <a:gd name="T4" fmla="*/ 11 w 94"/>
                <a:gd name="T5" fmla="*/ 25 h 166"/>
                <a:gd name="T6" fmla="*/ 22 w 94"/>
                <a:gd name="T7" fmla="*/ 43 h 166"/>
                <a:gd name="T8" fmla="*/ 33 w 94"/>
                <a:gd name="T9" fmla="*/ 65 h 166"/>
                <a:gd name="T10" fmla="*/ 44 w 94"/>
                <a:gd name="T11" fmla="*/ 83 h 166"/>
                <a:gd name="T12" fmla="*/ 54 w 94"/>
                <a:gd name="T13" fmla="*/ 104 h 166"/>
                <a:gd name="T14" fmla="*/ 65 w 94"/>
                <a:gd name="T15" fmla="*/ 126 h 166"/>
                <a:gd name="T16" fmla="*/ 76 w 94"/>
                <a:gd name="T17" fmla="*/ 144 h 166"/>
                <a:gd name="T18" fmla="*/ 90 w 94"/>
                <a:gd name="T19" fmla="*/ 166 h 166"/>
                <a:gd name="T20" fmla="*/ 94 w 94"/>
                <a:gd name="T21" fmla="*/ 162 h 166"/>
                <a:gd name="T22" fmla="*/ 83 w 94"/>
                <a:gd name="T23" fmla="*/ 140 h 166"/>
                <a:gd name="T24" fmla="*/ 72 w 94"/>
                <a:gd name="T25" fmla="*/ 122 h 166"/>
                <a:gd name="T26" fmla="*/ 62 w 94"/>
                <a:gd name="T27" fmla="*/ 101 h 166"/>
                <a:gd name="T28" fmla="*/ 51 w 94"/>
                <a:gd name="T29" fmla="*/ 79 h 166"/>
                <a:gd name="T30" fmla="*/ 40 w 94"/>
                <a:gd name="T31" fmla="*/ 61 h 166"/>
                <a:gd name="T32" fmla="*/ 29 w 94"/>
                <a:gd name="T33" fmla="*/ 40 h 166"/>
                <a:gd name="T34" fmla="*/ 18 w 94"/>
                <a:gd name="T35" fmla="*/ 22 h 166"/>
                <a:gd name="T36" fmla="*/ 8 w 94"/>
                <a:gd name="T37" fmla="*/ 0 h 166"/>
                <a:gd name="T38" fmla="*/ 0 w 94"/>
                <a:gd name="T39" fmla="*/ 0 h 166"/>
                <a:gd name="T40" fmla="*/ 0 w 94"/>
                <a:gd name="T41" fmla="*/ 4 h 166"/>
                <a:gd name="T42" fmla="*/ 0 w 94"/>
                <a:gd name="T43" fmla="*/ 0 h 16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94"/>
                <a:gd name="T67" fmla="*/ 0 h 166"/>
                <a:gd name="T68" fmla="*/ 94 w 94"/>
                <a:gd name="T69" fmla="*/ 166 h 16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94" h="166">
                  <a:moveTo>
                    <a:pt x="0" y="0"/>
                  </a:moveTo>
                  <a:lnTo>
                    <a:pt x="0" y="4"/>
                  </a:lnTo>
                  <a:lnTo>
                    <a:pt x="11" y="25"/>
                  </a:lnTo>
                  <a:lnTo>
                    <a:pt x="22" y="43"/>
                  </a:lnTo>
                  <a:lnTo>
                    <a:pt x="33" y="65"/>
                  </a:lnTo>
                  <a:lnTo>
                    <a:pt x="44" y="83"/>
                  </a:lnTo>
                  <a:lnTo>
                    <a:pt x="54" y="104"/>
                  </a:lnTo>
                  <a:lnTo>
                    <a:pt x="65" y="126"/>
                  </a:lnTo>
                  <a:lnTo>
                    <a:pt x="76" y="144"/>
                  </a:lnTo>
                  <a:lnTo>
                    <a:pt x="90" y="166"/>
                  </a:lnTo>
                  <a:lnTo>
                    <a:pt x="94" y="162"/>
                  </a:lnTo>
                  <a:lnTo>
                    <a:pt x="83" y="140"/>
                  </a:lnTo>
                  <a:lnTo>
                    <a:pt x="72" y="122"/>
                  </a:lnTo>
                  <a:lnTo>
                    <a:pt x="62" y="101"/>
                  </a:lnTo>
                  <a:lnTo>
                    <a:pt x="51" y="79"/>
                  </a:lnTo>
                  <a:lnTo>
                    <a:pt x="40" y="61"/>
                  </a:lnTo>
                  <a:lnTo>
                    <a:pt x="29" y="40"/>
                  </a:lnTo>
                  <a:lnTo>
                    <a:pt x="18" y="22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35" name="Freeform 463"/>
            <p:cNvSpPr>
              <a:spLocks/>
            </p:cNvSpPr>
            <p:nvPr/>
          </p:nvSpPr>
          <p:spPr bwMode="auto">
            <a:xfrm>
              <a:off x="2671" y="2212"/>
              <a:ext cx="21" cy="47"/>
            </a:xfrm>
            <a:custGeom>
              <a:avLst/>
              <a:gdLst>
                <a:gd name="T0" fmla="*/ 21 w 21"/>
                <a:gd name="T1" fmla="*/ 4 h 47"/>
                <a:gd name="T2" fmla="*/ 18 w 21"/>
                <a:gd name="T3" fmla="*/ 4 h 47"/>
                <a:gd name="T4" fmla="*/ 11 w 21"/>
                <a:gd name="T5" fmla="*/ 11 h 47"/>
                <a:gd name="T6" fmla="*/ 3 w 21"/>
                <a:gd name="T7" fmla="*/ 22 h 47"/>
                <a:gd name="T8" fmla="*/ 0 w 21"/>
                <a:gd name="T9" fmla="*/ 36 h 47"/>
                <a:gd name="T10" fmla="*/ 3 w 21"/>
                <a:gd name="T11" fmla="*/ 47 h 47"/>
                <a:gd name="T12" fmla="*/ 11 w 21"/>
                <a:gd name="T13" fmla="*/ 47 h 47"/>
                <a:gd name="T14" fmla="*/ 11 w 21"/>
                <a:gd name="T15" fmla="*/ 22 h 47"/>
                <a:gd name="T16" fmla="*/ 14 w 21"/>
                <a:gd name="T17" fmla="*/ 15 h 47"/>
                <a:gd name="T18" fmla="*/ 21 w 21"/>
                <a:gd name="T19" fmla="*/ 7 h 47"/>
                <a:gd name="T20" fmla="*/ 18 w 21"/>
                <a:gd name="T21" fmla="*/ 4 h 47"/>
                <a:gd name="T22" fmla="*/ 21 w 21"/>
                <a:gd name="T23" fmla="*/ 4 h 47"/>
                <a:gd name="T24" fmla="*/ 21 w 21"/>
                <a:gd name="T25" fmla="*/ 0 h 47"/>
                <a:gd name="T26" fmla="*/ 18 w 21"/>
                <a:gd name="T27" fmla="*/ 4 h 47"/>
                <a:gd name="T28" fmla="*/ 21 w 21"/>
                <a:gd name="T29" fmla="*/ 4 h 4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1"/>
                <a:gd name="T46" fmla="*/ 0 h 47"/>
                <a:gd name="T47" fmla="*/ 21 w 21"/>
                <a:gd name="T48" fmla="*/ 47 h 4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1" h="47">
                  <a:moveTo>
                    <a:pt x="21" y="4"/>
                  </a:moveTo>
                  <a:lnTo>
                    <a:pt x="18" y="4"/>
                  </a:lnTo>
                  <a:lnTo>
                    <a:pt x="11" y="11"/>
                  </a:lnTo>
                  <a:lnTo>
                    <a:pt x="3" y="22"/>
                  </a:lnTo>
                  <a:lnTo>
                    <a:pt x="0" y="36"/>
                  </a:lnTo>
                  <a:lnTo>
                    <a:pt x="3" y="47"/>
                  </a:lnTo>
                  <a:lnTo>
                    <a:pt x="11" y="47"/>
                  </a:lnTo>
                  <a:lnTo>
                    <a:pt x="11" y="22"/>
                  </a:lnTo>
                  <a:lnTo>
                    <a:pt x="14" y="15"/>
                  </a:lnTo>
                  <a:lnTo>
                    <a:pt x="21" y="7"/>
                  </a:lnTo>
                  <a:lnTo>
                    <a:pt x="18" y="4"/>
                  </a:lnTo>
                  <a:lnTo>
                    <a:pt x="21" y="4"/>
                  </a:lnTo>
                  <a:lnTo>
                    <a:pt x="21" y="0"/>
                  </a:lnTo>
                  <a:lnTo>
                    <a:pt x="18" y="4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36" name="Freeform 464"/>
            <p:cNvSpPr>
              <a:spLocks/>
            </p:cNvSpPr>
            <p:nvPr/>
          </p:nvSpPr>
          <p:spPr bwMode="auto">
            <a:xfrm>
              <a:off x="2689" y="2216"/>
              <a:ext cx="111" cy="151"/>
            </a:xfrm>
            <a:custGeom>
              <a:avLst/>
              <a:gdLst>
                <a:gd name="T0" fmla="*/ 111 w 111"/>
                <a:gd name="T1" fmla="*/ 144 h 151"/>
                <a:gd name="T2" fmla="*/ 104 w 111"/>
                <a:gd name="T3" fmla="*/ 137 h 151"/>
                <a:gd name="T4" fmla="*/ 93 w 111"/>
                <a:gd name="T5" fmla="*/ 129 h 151"/>
                <a:gd name="T6" fmla="*/ 83 w 111"/>
                <a:gd name="T7" fmla="*/ 122 h 151"/>
                <a:gd name="T8" fmla="*/ 75 w 111"/>
                <a:gd name="T9" fmla="*/ 115 h 151"/>
                <a:gd name="T10" fmla="*/ 65 w 111"/>
                <a:gd name="T11" fmla="*/ 108 h 151"/>
                <a:gd name="T12" fmla="*/ 57 w 111"/>
                <a:gd name="T13" fmla="*/ 101 h 151"/>
                <a:gd name="T14" fmla="*/ 50 w 111"/>
                <a:gd name="T15" fmla="*/ 90 h 151"/>
                <a:gd name="T16" fmla="*/ 43 w 111"/>
                <a:gd name="T17" fmla="*/ 83 h 151"/>
                <a:gd name="T18" fmla="*/ 36 w 111"/>
                <a:gd name="T19" fmla="*/ 72 h 151"/>
                <a:gd name="T20" fmla="*/ 29 w 111"/>
                <a:gd name="T21" fmla="*/ 65 h 151"/>
                <a:gd name="T22" fmla="*/ 25 w 111"/>
                <a:gd name="T23" fmla="*/ 54 h 151"/>
                <a:gd name="T24" fmla="*/ 18 w 111"/>
                <a:gd name="T25" fmla="*/ 43 h 151"/>
                <a:gd name="T26" fmla="*/ 14 w 111"/>
                <a:gd name="T27" fmla="*/ 32 h 151"/>
                <a:gd name="T28" fmla="*/ 11 w 111"/>
                <a:gd name="T29" fmla="*/ 21 h 151"/>
                <a:gd name="T30" fmla="*/ 7 w 111"/>
                <a:gd name="T31" fmla="*/ 11 h 151"/>
                <a:gd name="T32" fmla="*/ 3 w 111"/>
                <a:gd name="T33" fmla="*/ 0 h 151"/>
                <a:gd name="T34" fmla="*/ 0 w 111"/>
                <a:gd name="T35" fmla="*/ 0 h 151"/>
                <a:gd name="T36" fmla="*/ 0 w 111"/>
                <a:gd name="T37" fmla="*/ 11 h 151"/>
                <a:gd name="T38" fmla="*/ 3 w 111"/>
                <a:gd name="T39" fmla="*/ 25 h 151"/>
                <a:gd name="T40" fmla="*/ 7 w 111"/>
                <a:gd name="T41" fmla="*/ 36 h 151"/>
                <a:gd name="T42" fmla="*/ 11 w 111"/>
                <a:gd name="T43" fmla="*/ 47 h 151"/>
                <a:gd name="T44" fmla="*/ 18 w 111"/>
                <a:gd name="T45" fmla="*/ 57 h 151"/>
                <a:gd name="T46" fmla="*/ 25 w 111"/>
                <a:gd name="T47" fmla="*/ 68 h 151"/>
                <a:gd name="T48" fmla="*/ 32 w 111"/>
                <a:gd name="T49" fmla="*/ 75 h 151"/>
                <a:gd name="T50" fmla="*/ 39 w 111"/>
                <a:gd name="T51" fmla="*/ 86 h 151"/>
                <a:gd name="T52" fmla="*/ 43 w 111"/>
                <a:gd name="T53" fmla="*/ 97 h 151"/>
                <a:gd name="T54" fmla="*/ 54 w 111"/>
                <a:gd name="T55" fmla="*/ 104 h 151"/>
                <a:gd name="T56" fmla="*/ 61 w 111"/>
                <a:gd name="T57" fmla="*/ 115 h 151"/>
                <a:gd name="T58" fmla="*/ 72 w 111"/>
                <a:gd name="T59" fmla="*/ 122 h 151"/>
                <a:gd name="T60" fmla="*/ 79 w 111"/>
                <a:gd name="T61" fmla="*/ 129 h 151"/>
                <a:gd name="T62" fmla="*/ 90 w 111"/>
                <a:gd name="T63" fmla="*/ 137 h 151"/>
                <a:gd name="T64" fmla="*/ 101 w 111"/>
                <a:gd name="T65" fmla="*/ 144 h 151"/>
                <a:gd name="T66" fmla="*/ 108 w 111"/>
                <a:gd name="T67" fmla="*/ 151 h 151"/>
                <a:gd name="T68" fmla="*/ 111 w 111"/>
                <a:gd name="T69" fmla="*/ 151 h 151"/>
                <a:gd name="T70" fmla="*/ 111 w 111"/>
                <a:gd name="T71" fmla="*/ 144 h 15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11"/>
                <a:gd name="T109" fmla="*/ 0 h 151"/>
                <a:gd name="T110" fmla="*/ 111 w 111"/>
                <a:gd name="T111" fmla="*/ 151 h 151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11" h="151">
                  <a:moveTo>
                    <a:pt x="111" y="144"/>
                  </a:moveTo>
                  <a:lnTo>
                    <a:pt x="104" y="137"/>
                  </a:lnTo>
                  <a:lnTo>
                    <a:pt x="93" y="129"/>
                  </a:lnTo>
                  <a:lnTo>
                    <a:pt x="83" y="122"/>
                  </a:lnTo>
                  <a:lnTo>
                    <a:pt x="75" y="115"/>
                  </a:lnTo>
                  <a:lnTo>
                    <a:pt x="65" y="108"/>
                  </a:lnTo>
                  <a:lnTo>
                    <a:pt x="57" y="101"/>
                  </a:lnTo>
                  <a:lnTo>
                    <a:pt x="50" y="90"/>
                  </a:lnTo>
                  <a:lnTo>
                    <a:pt x="43" y="83"/>
                  </a:lnTo>
                  <a:lnTo>
                    <a:pt x="36" y="72"/>
                  </a:lnTo>
                  <a:lnTo>
                    <a:pt x="29" y="65"/>
                  </a:lnTo>
                  <a:lnTo>
                    <a:pt x="25" y="54"/>
                  </a:lnTo>
                  <a:lnTo>
                    <a:pt x="18" y="43"/>
                  </a:lnTo>
                  <a:lnTo>
                    <a:pt x="14" y="32"/>
                  </a:lnTo>
                  <a:lnTo>
                    <a:pt x="11" y="21"/>
                  </a:lnTo>
                  <a:lnTo>
                    <a:pt x="7" y="11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3" y="25"/>
                  </a:lnTo>
                  <a:lnTo>
                    <a:pt x="7" y="36"/>
                  </a:lnTo>
                  <a:lnTo>
                    <a:pt x="11" y="47"/>
                  </a:lnTo>
                  <a:lnTo>
                    <a:pt x="18" y="57"/>
                  </a:lnTo>
                  <a:lnTo>
                    <a:pt x="25" y="68"/>
                  </a:lnTo>
                  <a:lnTo>
                    <a:pt x="32" y="75"/>
                  </a:lnTo>
                  <a:lnTo>
                    <a:pt x="39" y="86"/>
                  </a:lnTo>
                  <a:lnTo>
                    <a:pt x="43" y="97"/>
                  </a:lnTo>
                  <a:lnTo>
                    <a:pt x="54" y="104"/>
                  </a:lnTo>
                  <a:lnTo>
                    <a:pt x="61" y="115"/>
                  </a:lnTo>
                  <a:lnTo>
                    <a:pt x="72" y="122"/>
                  </a:lnTo>
                  <a:lnTo>
                    <a:pt x="79" y="129"/>
                  </a:lnTo>
                  <a:lnTo>
                    <a:pt x="90" y="137"/>
                  </a:lnTo>
                  <a:lnTo>
                    <a:pt x="101" y="144"/>
                  </a:lnTo>
                  <a:lnTo>
                    <a:pt x="108" y="151"/>
                  </a:lnTo>
                  <a:lnTo>
                    <a:pt x="111" y="151"/>
                  </a:lnTo>
                  <a:lnTo>
                    <a:pt x="111" y="1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37" name="Freeform 465"/>
            <p:cNvSpPr>
              <a:spLocks/>
            </p:cNvSpPr>
            <p:nvPr/>
          </p:nvSpPr>
          <p:spPr bwMode="auto">
            <a:xfrm>
              <a:off x="2880" y="2374"/>
              <a:ext cx="43" cy="36"/>
            </a:xfrm>
            <a:custGeom>
              <a:avLst/>
              <a:gdLst>
                <a:gd name="T0" fmla="*/ 39 w 43"/>
                <a:gd name="T1" fmla="*/ 7 h 36"/>
                <a:gd name="T2" fmla="*/ 43 w 43"/>
                <a:gd name="T3" fmla="*/ 15 h 36"/>
                <a:gd name="T4" fmla="*/ 43 w 43"/>
                <a:gd name="T5" fmla="*/ 22 h 36"/>
                <a:gd name="T6" fmla="*/ 39 w 43"/>
                <a:gd name="T7" fmla="*/ 25 h 36"/>
                <a:gd name="T8" fmla="*/ 35 w 43"/>
                <a:gd name="T9" fmla="*/ 33 h 36"/>
                <a:gd name="T10" fmla="*/ 32 w 43"/>
                <a:gd name="T11" fmla="*/ 33 h 36"/>
                <a:gd name="T12" fmla="*/ 28 w 43"/>
                <a:gd name="T13" fmla="*/ 36 h 36"/>
                <a:gd name="T14" fmla="*/ 17 w 43"/>
                <a:gd name="T15" fmla="*/ 36 h 36"/>
                <a:gd name="T16" fmla="*/ 14 w 43"/>
                <a:gd name="T17" fmla="*/ 33 h 36"/>
                <a:gd name="T18" fmla="*/ 10 w 43"/>
                <a:gd name="T19" fmla="*/ 33 h 36"/>
                <a:gd name="T20" fmla="*/ 7 w 43"/>
                <a:gd name="T21" fmla="*/ 29 h 36"/>
                <a:gd name="T22" fmla="*/ 0 w 43"/>
                <a:gd name="T23" fmla="*/ 25 h 36"/>
                <a:gd name="T24" fmla="*/ 0 w 43"/>
                <a:gd name="T25" fmla="*/ 18 h 36"/>
                <a:gd name="T26" fmla="*/ 3 w 43"/>
                <a:gd name="T27" fmla="*/ 11 h 36"/>
                <a:gd name="T28" fmla="*/ 3 w 43"/>
                <a:gd name="T29" fmla="*/ 4 h 36"/>
                <a:gd name="T30" fmla="*/ 10 w 43"/>
                <a:gd name="T31" fmla="*/ 0 h 36"/>
                <a:gd name="T32" fmla="*/ 28 w 43"/>
                <a:gd name="T33" fmla="*/ 0 h 36"/>
                <a:gd name="T34" fmla="*/ 35 w 43"/>
                <a:gd name="T35" fmla="*/ 7 h 36"/>
                <a:gd name="T36" fmla="*/ 39 w 43"/>
                <a:gd name="T37" fmla="*/ 7 h 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3"/>
                <a:gd name="T58" fmla="*/ 0 h 36"/>
                <a:gd name="T59" fmla="*/ 43 w 43"/>
                <a:gd name="T60" fmla="*/ 36 h 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3" h="36">
                  <a:moveTo>
                    <a:pt x="39" y="7"/>
                  </a:moveTo>
                  <a:lnTo>
                    <a:pt x="43" y="15"/>
                  </a:lnTo>
                  <a:lnTo>
                    <a:pt x="43" y="22"/>
                  </a:lnTo>
                  <a:lnTo>
                    <a:pt x="39" y="25"/>
                  </a:lnTo>
                  <a:lnTo>
                    <a:pt x="35" y="33"/>
                  </a:lnTo>
                  <a:lnTo>
                    <a:pt x="32" y="33"/>
                  </a:lnTo>
                  <a:lnTo>
                    <a:pt x="28" y="36"/>
                  </a:lnTo>
                  <a:lnTo>
                    <a:pt x="17" y="36"/>
                  </a:lnTo>
                  <a:lnTo>
                    <a:pt x="14" y="33"/>
                  </a:lnTo>
                  <a:lnTo>
                    <a:pt x="10" y="33"/>
                  </a:lnTo>
                  <a:lnTo>
                    <a:pt x="7" y="29"/>
                  </a:lnTo>
                  <a:lnTo>
                    <a:pt x="0" y="25"/>
                  </a:lnTo>
                  <a:lnTo>
                    <a:pt x="0" y="18"/>
                  </a:lnTo>
                  <a:lnTo>
                    <a:pt x="3" y="11"/>
                  </a:lnTo>
                  <a:lnTo>
                    <a:pt x="3" y="4"/>
                  </a:lnTo>
                  <a:lnTo>
                    <a:pt x="10" y="0"/>
                  </a:lnTo>
                  <a:lnTo>
                    <a:pt x="28" y="0"/>
                  </a:lnTo>
                  <a:lnTo>
                    <a:pt x="35" y="7"/>
                  </a:lnTo>
                  <a:lnTo>
                    <a:pt x="39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38" name="Freeform 466"/>
            <p:cNvSpPr>
              <a:spLocks/>
            </p:cNvSpPr>
            <p:nvPr/>
          </p:nvSpPr>
          <p:spPr bwMode="auto">
            <a:xfrm>
              <a:off x="2912" y="2381"/>
              <a:ext cx="14" cy="29"/>
            </a:xfrm>
            <a:custGeom>
              <a:avLst/>
              <a:gdLst>
                <a:gd name="T0" fmla="*/ 3 w 14"/>
                <a:gd name="T1" fmla="*/ 29 h 29"/>
                <a:gd name="T2" fmla="*/ 11 w 14"/>
                <a:gd name="T3" fmla="*/ 22 h 29"/>
                <a:gd name="T4" fmla="*/ 14 w 14"/>
                <a:gd name="T5" fmla="*/ 15 h 29"/>
                <a:gd name="T6" fmla="*/ 14 w 14"/>
                <a:gd name="T7" fmla="*/ 8 h 29"/>
                <a:gd name="T8" fmla="*/ 11 w 14"/>
                <a:gd name="T9" fmla="*/ 0 h 29"/>
                <a:gd name="T10" fmla="*/ 7 w 14"/>
                <a:gd name="T11" fmla="*/ 4 h 29"/>
                <a:gd name="T12" fmla="*/ 7 w 14"/>
                <a:gd name="T13" fmla="*/ 11 h 29"/>
                <a:gd name="T14" fmla="*/ 3 w 14"/>
                <a:gd name="T15" fmla="*/ 18 h 29"/>
                <a:gd name="T16" fmla="*/ 0 w 14"/>
                <a:gd name="T17" fmla="*/ 26 h 29"/>
                <a:gd name="T18" fmla="*/ 0 w 14"/>
                <a:gd name="T19" fmla="*/ 22 h 29"/>
                <a:gd name="T20" fmla="*/ 3 w 14"/>
                <a:gd name="T21" fmla="*/ 29 h 29"/>
                <a:gd name="T22" fmla="*/ 7 w 14"/>
                <a:gd name="T23" fmla="*/ 29 h 29"/>
                <a:gd name="T24" fmla="*/ 7 w 14"/>
                <a:gd name="T25" fmla="*/ 26 h 29"/>
                <a:gd name="T26" fmla="*/ 3 w 14"/>
                <a:gd name="T27" fmla="*/ 29 h 2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4"/>
                <a:gd name="T43" fmla="*/ 0 h 29"/>
                <a:gd name="T44" fmla="*/ 14 w 14"/>
                <a:gd name="T45" fmla="*/ 29 h 29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4" h="29">
                  <a:moveTo>
                    <a:pt x="3" y="29"/>
                  </a:moveTo>
                  <a:lnTo>
                    <a:pt x="11" y="22"/>
                  </a:lnTo>
                  <a:lnTo>
                    <a:pt x="14" y="15"/>
                  </a:lnTo>
                  <a:lnTo>
                    <a:pt x="14" y="8"/>
                  </a:lnTo>
                  <a:lnTo>
                    <a:pt x="11" y="0"/>
                  </a:lnTo>
                  <a:lnTo>
                    <a:pt x="7" y="4"/>
                  </a:lnTo>
                  <a:lnTo>
                    <a:pt x="7" y="11"/>
                  </a:lnTo>
                  <a:lnTo>
                    <a:pt x="3" y="18"/>
                  </a:lnTo>
                  <a:lnTo>
                    <a:pt x="0" y="26"/>
                  </a:lnTo>
                  <a:lnTo>
                    <a:pt x="0" y="22"/>
                  </a:lnTo>
                  <a:lnTo>
                    <a:pt x="3" y="29"/>
                  </a:lnTo>
                  <a:lnTo>
                    <a:pt x="7" y="29"/>
                  </a:lnTo>
                  <a:lnTo>
                    <a:pt x="7" y="26"/>
                  </a:lnTo>
                  <a:lnTo>
                    <a:pt x="3" y="2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39" name="Freeform 467"/>
            <p:cNvSpPr>
              <a:spLocks/>
            </p:cNvSpPr>
            <p:nvPr/>
          </p:nvSpPr>
          <p:spPr bwMode="auto">
            <a:xfrm>
              <a:off x="2883" y="2399"/>
              <a:ext cx="32" cy="15"/>
            </a:xfrm>
            <a:custGeom>
              <a:avLst/>
              <a:gdLst>
                <a:gd name="T0" fmla="*/ 4 w 32"/>
                <a:gd name="T1" fmla="*/ 8 h 15"/>
                <a:gd name="T2" fmla="*/ 0 w 32"/>
                <a:gd name="T3" fmla="*/ 8 h 15"/>
                <a:gd name="T4" fmla="*/ 4 w 32"/>
                <a:gd name="T5" fmla="*/ 11 h 15"/>
                <a:gd name="T6" fmla="*/ 7 w 32"/>
                <a:gd name="T7" fmla="*/ 11 h 15"/>
                <a:gd name="T8" fmla="*/ 14 w 32"/>
                <a:gd name="T9" fmla="*/ 15 h 15"/>
                <a:gd name="T10" fmla="*/ 25 w 32"/>
                <a:gd name="T11" fmla="*/ 15 h 15"/>
                <a:gd name="T12" fmla="*/ 29 w 32"/>
                <a:gd name="T13" fmla="*/ 11 h 15"/>
                <a:gd name="T14" fmla="*/ 32 w 32"/>
                <a:gd name="T15" fmla="*/ 11 h 15"/>
                <a:gd name="T16" fmla="*/ 29 w 32"/>
                <a:gd name="T17" fmla="*/ 4 h 15"/>
                <a:gd name="T18" fmla="*/ 25 w 32"/>
                <a:gd name="T19" fmla="*/ 8 h 15"/>
                <a:gd name="T20" fmla="*/ 14 w 32"/>
                <a:gd name="T21" fmla="*/ 8 h 15"/>
                <a:gd name="T22" fmla="*/ 11 w 32"/>
                <a:gd name="T23" fmla="*/ 4 h 15"/>
                <a:gd name="T24" fmla="*/ 7 w 32"/>
                <a:gd name="T25" fmla="*/ 4 h 15"/>
                <a:gd name="T26" fmla="*/ 4 w 32"/>
                <a:gd name="T27" fmla="*/ 0 h 15"/>
                <a:gd name="T28" fmla="*/ 4 w 32"/>
                <a:gd name="T29" fmla="*/ 8 h 1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2"/>
                <a:gd name="T46" fmla="*/ 0 h 15"/>
                <a:gd name="T47" fmla="*/ 32 w 32"/>
                <a:gd name="T48" fmla="*/ 15 h 1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2" h="15">
                  <a:moveTo>
                    <a:pt x="4" y="8"/>
                  </a:moveTo>
                  <a:lnTo>
                    <a:pt x="0" y="8"/>
                  </a:lnTo>
                  <a:lnTo>
                    <a:pt x="4" y="11"/>
                  </a:lnTo>
                  <a:lnTo>
                    <a:pt x="7" y="11"/>
                  </a:lnTo>
                  <a:lnTo>
                    <a:pt x="14" y="15"/>
                  </a:lnTo>
                  <a:lnTo>
                    <a:pt x="25" y="15"/>
                  </a:lnTo>
                  <a:lnTo>
                    <a:pt x="29" y="11"/>
                  </a:lnTo>
                  <a:lnTo>
                    <a:pt x="32" y="11"/>
                  </a:lnTo>
                  <a:lnTo>
                    <a:pt x="29" y="4"/>
                  </a:lnTo>
                  <a:lnTo>
                    <a:pt x="25" y="8"/>
                  </a:lnTo>
                  <a:lnTo>
                    <a:pt x="14" y="8"/>
                  </a:lnTo>
                  <a:lnTo>
                    <a:pt x="11" y="4"/>
                  </a:lnTo>
                  <a:lnTo>
                    <a:pt x="7" y="4"/>
                  </a:lnTo>
                  <a:lnTo>
                    <a:pt x="4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40" name="Freeform 468"/>
            <p:cNvSpPr>
              <a:spLocks/>
            </p:cNvSpPr>
            <p:nvPr/>
          </p:nvSpPr>
          <p:spPr bwMode="auto">
            <a:xfrm>
              <a:off x="2876" y="2378"/>
              <a:ext cx="11" cy="29"/>
            </a:xfrm>
            <a:custGeom>
              <a:avLst/>
              <a:gdLst>
                <a:gd name="T0" fmla="*/ 7 w 11"/>
                <a:gd name="T1" fmla="*/ 0 h 29"/>
                <a:gd name="T2" fmla="*/ 4 w 11"/>
                <a:gd name="T3" fmla="*/ 0 h 29"/>
                <a:gd name="T4" fmla="*/ 4 w 11"/>
                <a:gd name="T5" fmla="*/ 7 h 29"/>
                <a:gd name="T6" fmla="*/ 0 w 11"/>
                <a:gd name="T7" fmla="*/ 14 h 29"/>
                <a:gd name="T8" fmla="*/ 0 w 11"/>
                <a:gd name="T9" fmla="*/ 21 h 29"/>
                <a:gd name="T10" fmla="*/ 11 w 11"/>
                <a:gd name="T11" fmla="*/ 29 h 29"/>
                <a:gd name="T12" fmla="*/ 11 w 11"/>
                <a:gd name="T13" fmla="*/ 21 h 29"/>
                <a:gd name="T14" fmla="*/ 7 w 11"/>
                <a:gd name="T15" fmla="*/ 18 h 29"/>
                <a:gd name="T16" fmla="*/ 7 w 11"/>
                <a:gd name="T17" fmla="*/ 14 h 29"/>
                <a:gd name="T18" fmla="*/ 11 w 11"/>
                <a:gd name="T19" fmla="*/ 11 h 29"/>
                <a:gd name="T20" fmla="*/ 11 w 11"/>
                <a:gd name="T21" fmla="*/ 3 h 29"/>
                <a:gd name="T22" fmla="*/ 7 w 11"/>
                <a:gd name="T23" fmla="*/ 0 h 29"/>
                <a:gd name="T24" fmla="*/ 4 w 11"/>
                <a:gd name="T25" fmla="*/ 0 h 29"/>
                <a:gd name="T26" fmla="*/ 7 w 11"/>
                <a:gd name="T27" fmla="*/ 0 h 2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1"/>
                <a:gd name="T43" fmla="*/ 0 h 29"/>
                <a:gd name="T44" fmla="*/ 11 w 11"/>
                <a:gd name="T45" fmla="*/ 29 h 29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1" h="29">
                  <a:moveTo>
                    <a:pt x="7" y="0"/>
                  </a:moveTo>
                  <a:lnTo>
                    <a:pt x="4" y="0"/>
                  </a:lnTo>
                  <a:lnTo>
                    <a:pt x="4" y="7"/>
                  </a:lnTo>
                  <a:lnTo>
                    <a:pt x="0" y="14"/>
                  </a:lnTo>
                  <a:lnTo>
                    <a:pt x="0" y="21"/>
                  </a:lnTo>
                  <a:lnTo>
                    <a:pt x="11" y="29"/>
                  </a:lnTo>
                  <a:lnTo>
                    <a:pt x="11" y="21"/>
                  </a:lnTo>
                  <a:lnTo>
                    <a:pt x="7" y="18"/>
                  </a:lnTo>
                  <a:lnTo>
                    <a:pt x="7" y="14"/>
                  </a:lnTo>
                  <a:lnTo>
                    <a:pt x="11" y="11"/>
                  </a:lnTo>
                  <a:lnTo>
                    <a:pt x="11" y="3"/>
                  </a:lnTo>
                  <a:lnTo>
                    <a:pt x="7" y="0"/>
                  </a:lnTo>
                  <a:lnTo>
                    <a:pt x="4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41" name="Freeform 469"/>
            <p:cNvSpPr>
              <a:spLocks/>
            </p:cNvSpPr>
            <p:nvPr/>
          </p:nvSpPr>
          <p:spPr bwMode="auto">
            <a:xfrm>
              <a:off x="2883" y="2371"/>
              <a:ext cx="40" cy="14"/>
            </a:xfrm>
            <a:custGeom>
              <a:avLst/>
              <a:gdLst>
                <a:gd name="T0" fmla="*/ 40 w 40"/>
                <a:gd name="T1" fmla="*/ 10 h 14"/>
                <a:gd name="T2" fmla="*/ 32 w 40"/>
                <a:gd name="T3" fmla="*/ 3 h 14"/>
                <a:gd name="T4" fmla="*/ 25 w 40"/>
                <a:gd name="T5" fmla="*/ 0 h 14"/>
                <a:gd name="T6" fmla="*/ 7 w 40"/>
                <a:gd name="T7" fmla="*/ 0 h 14"/>
                <a:gd name="T8" fmla="*/ 0 w 40"/>
                <a:gd name="T9" fmla="*/ 7 h 14"/>
                <a:gd name="T10" fmla="*/ 4 w 40"/>
                <a:gd name="T11" fmla="*/ 10 h 14"/>
                <a:gd name="T12" fmla="*/ 7 w 40"/>
                <a:gd name="T13" fmla="*/ 7 h 14"/>
                <a:gd name="T14" fmla="*/ 25 w 40"/>
                <a:gd name="T15" fmla="*/ 7 h 14"/>
                <a:gd name="T16" fmla="*/ 29 w 40"/>
                <a:gd name="T17" fmla="*/ 10 h 14"/>
                <a:gd name="T18" fmla="*/ 32 w 40"/>
                <a:gd name="T19" fmla="*/ 10 h 14"/>
                <a:gd name="T20" fmla="*/ 36 w 40"/>
                <a:gd name="T21" fmla="*/ 14 h 14"/>
                <a:gd name="T22" fmla="*/ 40 w 40"/>
                <a:gd name="T23" fmla="*/ 10 h 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0"/>
                <a:gd name="T37" fmla="*/ 0 h 14"/>
                <a:gd name="T38" fmla="*/ 40 w 40"/>
                <a:gd name="T39" fmla="*/ 14 h 1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0" h="14">
                  <a:moveTo>
                    <a:pt x="40" y="10"/>
                  </a:moveTo>
                  <a:lnTo>
                    <a:pt x="32" y="3"/>
                  </a:lnTo>
                  <a:lnTo>
                    <a:pt x="25" y="0"/>
                  </a:lnTo>
                  <a:lnTo>
                    <a:pt x="7" y="0"/>
                  </a:lnTo>
                  <a:lnTo>
                    <a:pt x="0" y="7"/>
                  </a:lnTo>
                  <a:lnTo>
                    <a:pt x="4" y="10"/>
                  </a:lnTo>
                  <a:lnTo>
                    <a:pt x="7" y="7"/>
                  </a:lnTo>
                  <a:lnTo>
                    <a:pt x="25" y="7"/>
                  </a:lnTo>
                  <a:lnTo>
                    <a:pt x="29" y="10"/>
                  </a:lnTo>
                  <a:lnTo>
                    <a:pt x="32" y="10"/>
                  </a:lnTo>
                  <a:lnTo>
                    <a:pt x="36" y="14"/>
                  </a:lnTo>
                  <a:lnTo>
                    <a:pt x="40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42" name="Freeform 470"/>
            <p:cNvSpPr>
              <a:spLocks/>
            </p:cNvSpPr>
            <p:nvPr/>
          </p:nvSpPr>
          <p:spPr bwMode="auto">
            <a:xfrm>
              <a:off x="2772" y="2381"/>
              <a:ext cx="50" cy="65"/>
            </a:xfrm>
            <a:custGeom>
              <a:avLst/>
              <a:gdLst>
                <a:gd name="T0" fmla="*/ 32 w 50"/>
                <a:gd name="T1" fmla="*/ 65 h 65"/>
                <a:gd name="T2" fmla="*/ 28 w 50"/>
                <a:gd name="T3" fmla="*/ 62 h 65"/>
                <a:gd name="T4" fmla="*/ 25 w 50"/>
                <a:gd name="T5" fmla="*/ 62 h 65"/>
                <a:gd name="T6" fmla="*/ 18 w 50"/>
                <a:gd name="T7" fmla="*/ 58 h 65"/>
                <a:gd name="T8" fmla="*/ 10 w 50"/>
                <a:gd name="T9" fmla="*/ 54 h 65"/>
                <a:gd name="T10" fmla="*/ 7 w 50"/>
                <a:gd name="T11" fmla="*/ 51 h 65"/>
                <a:gd name="T12" fmla="*/ 3 w 50"/>
                <a:gd name="T13" fmla="*/ 51 h 65"/>
                <a:gd name="T14" fmla="*/ 0 w 50"/>
                <a:gd name="T15" fmla="*/ 47 h 65"/>
                <a:gd name="T16" fmla="*/ 7 w 50"/>
                <a:gd name="T17" fmla="*/ 44 h 65"/>
                <a:gd name="T18" fmla="*/ 14 w 50"/>
                <a:gd name="T19" fmla="*/ 40 h 65"/>
                <a:gd name="T20" fmla="*/ 18 w 50"/>
                <a:gd name="T21" fmla="*/ 33 h 65"/>
                <a:gd name="T22" fmla="*/ 25 w 50"/>
                <a:gd name="T23" fmla="*/ 29 h 65"/>
                <a:gd name="T24" fmla="*/ 39 w 50"/>
                <a:gd name="T25" fmla="*/ 15 h 65"/>
                <a:gd name="T26" fmla="*/ 43 w 50"/>
                <a:gd name="T27" fmla="*/ 8 h 65"/>
                <a:gd name="T28" fmla="*/ 50 w 50"/>
                <a:gd name="T29" fmla="*/ 0 h 65"/>
                <a:gd name="T30" fmla="*/ 46 w 50"/>
                <a:gd name="T31" fmla="*/ 11 h 65"/>
                <a:gd name="T32" fmla="*/ 46 w 50"/>
                <a:gd name="T33" fmla="*/ 18 h 65"/>
                <a:gd name="T34" fmla="*/ 43 w 50"/>
                <a:gd name="T35" fmla="*/ 26 h 65"/>
                <a:gd name="T36" fmla="*/ 39 w 50"/>
                <a:gd name="T37" fmla="*/ 33 h 65"/>
                <a:gd name="T38" fmla="*/ 39 w 50"/>
                <a:gd name="T39" fmla="*/ 40 h 65"/>
                <a:gd name="T40" fmla="*/ 36 w 50"/>
                <a:gd name="T41" fmla="*/ 51 h 65"/>
                <a:gd name="T42" fmla="*/ 32 w 50"/>
                <a:gd name="T43" fmla="*/ 58 h 65"/>
                <a:gd name="T44" fmla="*/ 32 w 50"/>
                <a:gd name="T45" fmla="*/ 65 h 6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50"/>
                <a:gd name="T70" fmla="*/ 0 h 65"/>
                <a:gd name="T71" fmla="*/ 50 w 50"/>
                <a:gd name="T72" fmla="*/ 65 h 6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50" h="65">
                  <a:moveTo>
                    <a:pt x="32" y="65"/>
                  </a:moveTo>
                  <a:lnTo>
                    <a:pt x="28" y="62"/>
                  </a:lnTo>
                  <a:lnTo>
                    <a:pt x="25" y="62"/>
                  </a:lnTo>
                  <a:lnTo>
                    <a:pt x="18" y="58"/>
                  </a:lnTo>
                  <a:lnTo>
                    <a:pt x="10" y="54"/>
                  </a:lnTo>
                  <a:lnTo>
                    <a:pt x="7" y="51"/>
                  </a:lnTo>
                  <a:lnTo>
                    <a:pt x="3" y="51"/>
                  </a:lnTo>
                  <a:lnTo>
                    <a:pt x="0" y="47"/>
                  </a:lnTo>
                  <a:lnTo>
                    <a:pt x="7" y="44"/>
                  </a:lnTo>
                  <a:lnTo>
                    <a:pt x="14" y="40"/>
                  </a:lnTo>
                  <a:lnTo>
                    <a:pt x="18" y="33"/>
                  </a:lnTo>
                  <a:lnTo>
                    <a:pt x="25" y="29"/>
                  </a:lnTo>
                  <a:lnTo>
                    <a:pt x="39" y="15"/>
                  </a:lnTo>
                  <a:lnTo>
                    <a:pt x="43" y="8"/>
                  </a:lnTo>
                  <a:lnTo>
                    <a:pt x="50" y="0"/>
                  </a:lnTo>
                  <a:lnTo>
                    <a:pt x="46" y="11"/>
                  </a:lnTo>
                  <a:lnTo>
                    <a:pt x="46" y="18"/>
                  </a:lnTo>
                  <a:lnTo>
                    <a:pt x="43" y="26"/>
                  </a:lnTo>
                  <a:lnTo>
                    <a:pt x="39" y="33"/>
                  </a:lnTo>
                  <a:lnTo>
                    <a:pt x="39" y="40"/>
                  </a:lnTo>
                  <a:lnTo>
                    <a:pt x="36" y="51"/>
                  </a:lnTo>
                  <a:lnTo>
                    <a:pt x="32" y="58"/>
                  </a:lnTo>
                  <a:lnTo>
                    <a:pt x="32" y="65"/>
                  </a:lnTo>
                  <a:close/>
                </a:path>
              </a:pathLst>
            </a:custGeom>
            <a:solidFill>
              <a:srgbClr val="004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43" name="Freeform 471"/>
            <p:cNvSpPr>
              <a:spLocks/>
            </p:cNvSpPr>
            <p:nvPr/>
          </p:nvSpPr>
          <p:spPr bwMode="auto">
            <a:xfrm>
              <a:off x="2764" y="2425"/>
              <a:ext cx="44" cy="25"/>
            </a:xfrm>
            <a:custGeom>
              <a:avLst/>
              <a:gdLst>
                <a:gd name="T0" fmla="*/ 8 w 44"/>
                <a:gd name="T1" fmla="*/ 0 h 25"/>
                <a:gd name="T2" fmla="*/ 4 w 44"/>
                <a:gd name="T3" fmla="*/ 7 h 25"/>
                <a:gd name="T4" fmla="*/ 8 w 44"/>
                <a:gd name="T5" fmla="*/ 10 h 25"/>
                <a:gd name="T6" fmla="*/ 15 w 44"/>
                <a:gd name="T7" fmla="*/ 10 h 25"/>
                <a:gd name="T8" fmla="*/ 22 w 44"/>
                <a:gd name="T9" fmla="*/ 18 h 25"/>
                <a:gd name="T10" fmla="*/ 26 w 44"/>
                <a:gd name="T11" fmla="*/ 18 h 25"/>
                <a:gd name="T12" fmla="*/ 29 w 44"/>
                <a:gd name="T13" fmla="*/ 21 h 25"/>
                <a:gd name="T14" fmla="*/ 33 w 44"/>
                <a:gd name="T15" fmla="*/ 21 h 25"/>
                <a:gd name="T16" fmla="*/ 40 w 44"/>
                <a:gd name="T17" fmla="*/ 25 h 25"/>
                <a:gd name="T18" fmla="*/ 44 w 44"/>
                <a:gd name="T19" fmla="*/ 18 h 25"/>
                <a:gd name="T20" fmla="*/ 36 w 44"/>
                <a:gd name="T21" fmla="*/ 14 h 25"/>
                <a:gd name="T22" fmla="*/ 33 w 44"/>
                <a:gd name="T23" fmla="*/ 14 h 25"/>
                <a:gd name="T24" fmla="*/ 29 w 44"/>
                <a:gd name="T25" fmla="*/ 10 h 25"/>
                <a:gd name="T26" fmla="*/ 26 w 44"/>
                <a:gd name="T27" fmla="*/ 10 h 25"/>
                <a:gd name="T28" fmla="*/ 22 w 44"/>
                <a:gd name="T29" fmla="*/ 7 h 25"/>
                <a:gd name="T30" fmla="*/ 18 w 44"/>
                <a:gd name="T31" fmla="*/ 7 h 25"/>
                <a:gd name="T32" fmla="*/ 11 w 44"/>
                <a:gd name="T33" fmla="*/ 3 h 25"/>
                <a:gd name="T34" fmla="*/ 8 w 44"/>
                <a:gd name="T35" fmla="*/ 0 h 25"/>
                <a:gd name="T36" fmla="*/ 8 w 44"/>
                <a:gd name="T37" fmla="*/ 7 h 25"/>
                <a:gd name="T38" fmla="*/ 8 w 44"/>
                <a:gd name="T39" fmla="*/ 0 h 25"/>
                <a:gd name="T40" fmla="*/ 0 w 44"/>
                <a:gd name="T41" fmla="*/ 3 h 25"/>
                <a:gd name="T42" fmla="*/ 4 w 44"/>
                <a:gd name="T43" fmla="*/ 7 h 25"/>
                <a:gd name="T44" fmla="*/ 8 w 44"/>
                <a:gd name="T45" fmla="*/ 0 h 2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44"/>
                <a:gd name="T70" fmla="*/ 0 h 25"/>
                <a:gd name="T71" fmla="*/ 44 w 44"/>
                <a:gd name="T72" fmla="*/ 25 h 2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44" h="25">
                  <a:moveTo>
                    <a:pt x="8" y="0"/>
                  </a:moveTo>
                  <a:lnTo>
                    <a:pt x="4" y="7"/>
                  </a:lnTo>
                  <a:lnTo>
                    <a:pt x="8" y="10"/>
                  </a:lnTo>
                  <a:lnTo>
                    <a:pt x="15" y="10"/>
                  </a:lnTo>
                  <a:lnTo>
                    <a:pt x="22" y="18"/>
                  </a:lnTo>
                  <a:lnTo>
                    <a:pt x="26" y="18"/>
                  </a:lnTo>
                  <a:lnTo>
                    <a:pt x="29" y="21"/>
                  </a:lnTo>
                  <a:lnTo>
                    <a:pt x="33" y="21"/>
                  </a:lnTo>
                  <a:lnTo>
                    <a:pt x="40" y="25"/>
                  </a:lnTo>
                  <a:lnTo>
                    <a:pt x="44" y="18"/>
                  </a:lnTo>
                  <a:lnTo>
                    <a:pt x="36" y="14"/>
                  </a:lnTo>
                  <a:lnTo>
                    <a:pt x="33" y="14"/>
                  </a:lnTo>
                  <a:lnTo>
                    <a:pt x="29" y="10"/>
                  </a:lnTo>
                  <a:lnTo>
                    <a:pt x="26" y="10"/>
                  </a:lnTo>
                  <a:lnTo>
                    <a:pt x="22" y="7"/>
                  </a:lnTo>
                  <a:lnTo>
                    <a:pt x="18" y="7"/>
                  </a:lnTo>
                  <a:lnTo>
                    <a:pt x="11" y="3"/>
                  </a:lnTo>
                  <a:lnTo>
                    <a:pt x="8" y="0"/>
                  </a:lnTo>
                  <a:lnTo>
                    <a:pt x="8" y="7"/>
                  </a:lnTo>
                  <a:lnTo>
                    <a:pt x="8" y="0"/>
                  </a:lnTo>
                  <a:lnTo>
                    <a:pt x="0" y="3"/>
                  </a:lnTo>
                  <a:lnTo>
                    <a:pt x="4" y="7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44" name="Freeform 472"/>
            <p:cNvSpPr>
              <a:spLocks/>
            </p:cNvSpPr>
            <p:nvPr/>
          </p:nvSpPr>
          <p:spPr bwMode="auto">
            <a:xfrm>
              <a:off x="2772" y="2371"/>
              <a:ext cx="57" cy="61"/>
            </a:xfrm>
            <a:custGeom>
              <a:avLst/>
              <a:gdLst>
                <a:gd name="T0" fmla="*/ 54 w 57"/>
                <a:gd name="T1" fmla="*/ 14 h 61"/>
                <a:gd name="T2" fmla="*/ 46 w 57"/>
                <a:gd name="T3" fmla="*/ 10 h 61"/>
                <a:gd name="T4" fmla="*/ 28 w 57"/>
                <a:gd name="T5" fmla="*/ 28 h 61"/>
                <a:gd name="T6" fmla="*/ 25 w 57"/>
                <a:gd name="T7" fmla="*/ 36 h 61"/>
                <a:gd name="T8" fmla="*/ 18 w 57"/>
                <a:gd name="T9" fmla="*/ 43 h 61"/>
                <a:gd name="T10" fmla="*/ 10 w 57"/>
                <a:gd name="T11" fmla="*/ 46 h 61"/>
                <a:gd name="T12" fmla="*/ 3 w 57"/>
                <a:gd name="T13" fmla="*/ 50 h 61"/>
                <a:gd name="T14" fmla="*/ 0 w 57"/>
                <a:gd name="T15" fmla="*/ 54 h 61"/>
                <a:gd name="T16" fmla="*/ 0 w 57"/>
                <a:gd name="T17" fmla="*/ 61 h 61"/>
                <a:gd name="T18" fmla="*/ 7 w 57"/>
                <a:gd name="T19" fmla="*/ 57 h 61"/>
                <a:gd name="T20" fmla="*/ 14 w 57"/>
                <a:gd name="T21" fmla="*/ 54 h 61"/>
                <a:gd name="T22" fmla="*/ 21 w 57"/>
                <a:gd name="T23" fmla="*/ 46 h 61"/>
                <a:gd name="T24" fmla="*/ 28 w 57"/>
                <a:gd name="T25" fmla="*/ 43 h 61"/>
                <a:gd name="T26" fmla="*/ 36 w 57"/>
                <a:gd name="T27" fmla="*/ 36 h 61"/>
                <a:gd name="T28" fmla="*/ 39 w 57"/>
                <a:gd name="T29" fmla="*/ 28 h 61"/>
                <a:gd name="T30" fmla="*/ 54 w 57"/>
                <a:gd name="T31" fmla="*/ 14 h 61"/>
                <a:gd name="T32" fmla="*/ 46 w 57"/>
                <a:gd name="T33" fmla="*/ 10 h 61"/>
                <a:gd name="T34" fmla="*/ 54 w 57"/>
                <a:gd name="T35" fmla="*/ 14 h 61"/>
                <a:gd name="T36" fmla="*/ 57 w 57"/>
                <a:gd name="T37" fmla="*/ 0 h 61"/>
                <a:gd name="T38" fmla="*/ 46 w 57"/>
                <a:gd name="T39" fmla="*/ 10 h 61"/>
                <a:gd name="T40" fmla="*/ 54 w 57"/>
                <a:gd name="T41" fmla="*/ 14 h 6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57"/>
                <a:gd name="T64" fmla="*/ 0 h 61"/>
                <a:gd name="T65" fmla="*/ 57 w 57"/>
                <a:gd name="T66" fmla="*/ 61 h 6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57" h="61">
                  <a:moveTo>
                    <a:pt x="54" y="14"/>
                  </a:moveTo>
                  <a:lnTo>
                    <a:pt x="46" y="10"/>
                  </a:lnTo>
                  <a:lnTo>
                    <a:pt x="28" y="28"/>
                  </a:lnTo>
                  <a:lnTo>
                    <a:pt x="25" y="36"/>
                  </a:lnTo>
                  <a:lnTo>
                    <a:pt x="18" y="43"/>
                  </a:lnTo>
                  <a:lnTo>
                    <a:pt x="10" y="46"/>
                  </a:lnTo>
                  <a:lnTo>
                    <a:pt x="3" y="50"/>
                  </a:lnTo>
                  <a:lnTo>
                    <a:pt x="0" y="54"/>
                  </a:lnTo>
                  <a:lnTo>
                    <a:pt x="0" y="61"/>
                  </a:lnTo>
                  <a:lnTo>
                    <a:pt x="7" y="57"/>
                  </a:lnTo>
                  <a:lnTo>
                    <a:pt x="14" y="54"/>
                  </a:lnTo>
                  <a:lnTo>
                    <a:pt x="21" y="46"/>
                  </a:lnTo>
                  <a:lnTo>
                    <a:pt x="28" y="43"/>
                  </a:lnTo>
                  <a:lnTo>
                    <a:pt x="36" y="36"/>
                  </a:lnTo>
                  <a:lnTo>
                    <a:pt x="39" y="28"/>
                  </a:lnTo>
                  <a:lnTo>
                    <a:pt x="54" y="14"/>
                  </a:lnTo>
                  <a:lnTo>
                    <a:pt x="46" y="10"/>
                  </a:lnTo>
                  <a:lnTo>
                    <a:pt x="54" y="14"/>
                  </a:lnTo>
                  <a:lnTo>
                    <a:pt x="57" y="0"/>
                  </a:lnTo>
                  <a:lnTo>
                    <a:pt x="46" y="10"/>
                  </a:lnTo>
                  <a:lnTo>
                    <a:pt x="54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45" name="Freeform 473"/>
            <p:cNvSpPr>
              <a:spLocks/>
            </p:cNvSpPr>
            <p:nvPr/>
          </p:nvSpPr>
          <p:spPr bwMode="auto">
            <a:xfrm>
              <a:off x="2800" y="2381"/>
              <a:ext cx="26" cy="72"/>
            </a:xfrm>
            <a:custGeom>
              <a:avLst/>
              <a:gdLst>
                <a:gd name="T0" fmla="*/ 4 w 26"/>
                <a:gd name="T1" fmla="*/ 69 h 72"/>
                <a:gd name="T2" fmla="*/ 8 w 26"/>
                <a:gd name="T3" fmla="*/ 65 h 72"/>
                <a:gd name="T4" fmla="*/ 8 w 26"/>
                <a:gd name="T5" fmla="*/ 58 h 72"/>
                <a:gd name="T6" fmla="*/ 11 w 26"/>
                <a:gd name="T7" fmla="*/ 51 h 72"/>
                <a:gd name="T8" fmla="*/ 11 w 26"/>
                <a:gd name="T9" fmla="*/ 44 h 72"/>
                <a:gd name="T10" fmla="*/ 15 w 26"/>
                <a:gd name="T11" fmla="*/ 33 h 72"/>
                <a:gd name="T12" fmla="*/ 18 w 26"/>
                <a:gd name="T13" fmla="*/ 26 h 72"/>
                <a:gd name="T14" fmla="*/ 22 w 26"/>
                <a:gd name="T15" fmla="*/ 18 h 72"/>
                <a:gd name="T16" fmla="*/ 22 w 26"/>
                <a:gd name="T17" fmla="*/ 11 h 72"/>
                <a:gd name="T18" fmla="*/ 26 w 26"/>
                <a:gd name="T19" fmla="*/ 4 h 72"/>
                <a:gd name="T20" fmla="*/ 18 w 26"/>
                <a:gd name="T21" fmla="*/ 0 h 72"/>
                <a:gd name="T22" fmla="*/ 15 w 26"/>
                <a:gd name="T23" fmla="*/ 11 h 72"/>
                <a:gd name="T24" fmla="*/ 15 w 26"/>
                <a:gd name="T25" fmla="*/ 18 h 72"/>
                <a:gd name="T26" fmla="*/ 11 w 26"/>
                <a:gd name="T27" fmla="*/ 26 h 72"/>
                <a:gd name="T28" fmla="*/ 8 w 26"/>
                <a:gd name="T29" fmla="*/ 33 h 72"/>
                <a:gd name="T30" fmla="*/ 8 w 26"/>
                <a:gd name="T31" fmla="*/ 40 h 72"/>
                <a:gd name="T32" fmla="*/ 4 w 26"/>
                <a:gd name="T33" fmla="*/ 47 h 72"/>
                <a:gd name="T34" fmla="*/ 0 w 26"/>
                <a:gd name="T35" fmla="*/ 54 h 72"/>
                <a:gd name="T36" fmla="*/ 0 w 26"/>
                <a:gd name="T37" fmla="*/ 65 h 72"/>
                <a:gd name="T38" fmla="*/ 8 w 26"/>
                <a:gd name="T39" fmla="*/ 62 h 72"/>
                <a:gd name="T40" fmla="*/ 4 w 26"/>
                <a:gd name="T41" fmla="*/ 69 h 72"/>
                <a:gd name="T42" fmla="*/ 8 w 26"/>
                <a:gd name="T43" fmla="*/ 72 h 72"/>
                <a:gd name="T44" fmla="*/ 8 w 26"/>
                <a:gd name="T45" fmla="*/ 65 h 72"/>
                <a:gd name="T46" fmla="*/ 4 w 26"/>
                <a:gd name="T47" fmla="*/ 69 h 7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26"/>
                <a:gd name="T73" fmla="*/ 0 h 72"/>
                <a:gd name="T74" fmla="*/ 26 w 26"/>
                <a:gd name="T75" fmla="*/ 72 h 72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26" h="72">
                  <a:moveTo>
                    <a:pt x="4" y="69"/>
                  </a:moveTo>
                  <a:lnTo>
                    <a:pt x="8" y="65"/>
                  </a:lnTo>
                  <a:lnTo>
                    <a:pt x="8" y="58"/>
                  </a:lnTo>
                  <a:lnTo>
                    <a:pt x="11" y="51"/>
                  </a:lnTo>
                  <a:lnTo>
                    <a:pt x="11" y="44"/>
                  </a:lnTo>
                  <a:lnTo>
                    <a:pt x="15" y="33"/>
                  </a:lnTo>
                  <a:lnTo>
                    <a:pt x="18" y="26"/>
                  </a:lnTo>
                  <a:lnTo>
                    <a:pt x="22" y="18"/>
                  </a:lnTo>
                  <a:lnTo>
                    <a:pt x="22" y="11"/>
                  </a:lnTo>
                  <a:lnTo>
                    <a:pt x="26" y="4"/>
                  </a:lnTo>
                  <a:lnTo>
                    <a:pt x="18" y="0"/>
                  </a:lnTo>
                  <a:lnTo>
                    <a:pt x="15" y="11"/>
                  </a:lnTo>
                  <a:lnTo>
                    <a:pt x="15" y="18"/>
                  </a:lnTo>
                  <a:lnTo>
                    <a:pt x="11" y="26"/>
                  </a:lnTo>
                  <a:lnTo>
                    <a:pt x="8" y="33"/>
                  </a:lnTo>
                  <a:lnTo>
                    <a:pt x="8" y="40"/>
                  </a:lnTo>
                  <a:lnTo>
                    <a:pt x="4" y="47"/>
                  </a:lnTo>
                  <a:lnTo>
                    <a:pt x="0" y="54"/>
                  </a:lnTo>
                  <a:lnTo>
                    <a:pt x="0" y="65"/>
                  </a:lnTo>
                  <a:lnTo>
                    <a:pt x="8" y="62"/>
                  </a:lnTo>
                  <a:lnTo>
                    <a:pt x="4" y="69"/>
                  </a:lnTo>
                  <a:lnTo>
                    <a:pt x="8" y="72"/>
                  </a:lnTo>
                  <a:lnTo>
                    <a:pt x="8" y="65"/>
                  </a:lnTo>
                  <a:lnTo>
                    <a:pt x="4" y="6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46" name="Freeform 474"/>
            <p:cNvSpPr>
              <a:spLocks/>
            </p:cNvSpPr>
            <p:nvPr/>
          </p:nvSpPr>
          <p:spPr bwMode="auto">
            <a:xfrm>
              <a:off x="2890" y="2385"/>
              <a:ext cx="22" cy="14"/>
            </a:xfrm>
            <a:custGeom>
              <a:avLst/>
              <a:gdLst>
                <a:gd name="T0" fmla="*/ 22 w 22"/>
                <a:gd name="T1" fmla="*/ 11 h 14"/>
                <a:gd name="T2" fmla="*/ 18 w 22"/>
                <a:gd name="T3" fmla="*/ 14 h 14"/>
                <a:gd name="T4" fmla="*/ 7 w 22"/>
                <a:gd name="T5" fmla="*/ 14 h 14"/>
                <a:gd name="T6" fmla="*/ 4 w 22"/>
                <a:gd name="T7" fmla="*/ 11 h 14"/>
                <a:gd name="T8" fmla="*/ 0 w 22"/>
                <a:gd name="T9" fmla="*/ 11 h 14"/>
                <a:gd name="T10" fmla="*/ 0 w 22"/>
                <a:gd name="T11" fmla="*/ 4 h 14"/>
                <a:gd name="T12" fmla="*/ 4 w 22"/>
                <a:gd name="T13" fmla="*/ 0 h 14"/>
                <a:gd name="T14" fmla="*/ 11 w 22"/>
                <a:gd name="T15" fmla="*/ 0 h 14"/>
                <a:gd name="T16" fmla="*/ 18 w 22"/>
                <a:gd name="T17" fmla="*/ 4 h 14"/>
                <a:gd name="T18" fmla="*/ 22 w 22"/>
                <a:gd name="T19" fmla="*/ 7 h 14"/>
                <a:gd name="T20" fmla="*/ 22 w 22"/>
                <a:gd name="T21" fmla="*/ 11 h 1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"/>
                <a:gd name="T34" fmla="*/ 0 h 14"/>
                <a:gd name="T35" fmla="*/ 22 w 22"/>
                <a:gd name="T36" fmla="*/ 14 h 1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" h="14">
                  <a:moveTo>
                    <a:pt x="22" y="11"/>
                  </a:moveTo>
                  <a:lnTo>
                    <a:pt x="18" y="14"/>
                  </a:lnTo>
                  <a:lnTo>
                    <a:pt x="7" y="14"/>
                  </a:lnTo>
                  <a:lnTo>
                    <a:pt x="4" y="11"/>
                  </a:lnTo>
                  <a:lnTo>
                    <a:pt x="0" y="11"/>
                  </a:lnTo>
                  <a:lnTo>
                    <a:pt x="0" y="4"/>
                  </a:lnTo>
                  <a:lnTo>
                    <a:pt x="4" y="0"/>
                  </a:lnTo>
                  <a:lnTo>
                    <a:pt x="11" y="0"/>
                  </a:lnTo>
                  <a:lnTo>
                    <a:pt x="18" y="4"/>
                  </a:lnTo>
                  <a:lnTo>
                    <a:pt x="22" y="7"/>
                  </a:lnTo>
                  <a:lnTo>
                    <a:pt x="22" y="1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47" name="Freeform 475"/>
            <p:cNvSpPr>
              <a:spLocks/>
            </p:cNvSpPr>
            <p:nvPr/>
          </p:nvSpPr>
          <p:spPr bwMode="auto">
            <a:xfrm>
              <a:off x="2887" y="2392"/>
              <a:ext cx="25" cy="11"/>
            </a:xfrm>
            <a:custGeom>
              <a:avLst/>
              <a:gdLst>
                <a:gd name="T0" fmla="*/ 0 w 25"/>
                <a:gd name="T1" fmla="*/ 4 h 11"/>
                <a:gd name="T2" fmla="*/ 3 w 25"/>
                <a:gd name="T3" fmla="*/ 4 h 11"/>
                <a:gd name="T4" fmla="*/ 3 w 25"/>
                <a:gd name="T5" fmla="*/ 7 h 11"/>
                <a:gd name="T6" fmla="*/ 7 w 25"/>
                <a:gd name="T7" fmla="*/ 7 h 11"/>
                <a:gd name="T8" fmla="*/ 10 w 25"/>
                <a:gd name="T9" fmla="*/ 11 h 11"/>
                <a:gd name="T10" fmla="*/ 21 w 25"/>
                <a:gd name="T11" fmla="*/ 11 h 11"/>
                <a:gd name="T12" fmla="*/ 25 w 25"/>
                <a:gd name="T13" fmla="*/ 7 h 11"/>
                <a:gd name="T14" fmla="*/ 21 w 25"/>
                <a:gd name="T15" fmla="*/ 0 h 11"/>
                <a:gd name="T16" fmla="*/ 21 w 25"/>
                <a:gd name="T17" fmla="*/ 4 h 11"/>
                <a:gd name="T18" fmla="*/ 10 w 25"/>
                <a:gd name="T19" fmla="*/ 4 h 11"/>
                <a:gd name="T20" fmla="*/ 7 w 25"/>
                <a:gd name="T21" fmla="*/ 0 h 11"/>
                <a:gd name="T22" fmla="*/ 3 w 25"/>
                <a:gd name="T23" fmla="*/ 0 h 11"/>
                <a:gd name="T24" fmla="*/ 7 w 25"/>
                <a:gd name="T25" fmla="*/ 4 h 11"/>
                <a:gd name="T26" fmla="*/ 0 w 25"/>
                <a:gd name="T27" fmla="*/ 4 h 1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5"/>
                <a:gd name="T43" fmla="*/ 0 h 11"/>
                <a:gd name="T44" fmla="*/ 25 w 25"/>
                <a:gd name="T45" fmla="*/ 11 h 1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5" h="11">
                  <a:moveTo>
                    <a:pt x="0" y="4"/>
                  </a:moveTo>
                  <a:lnTo>
                    <a:pt x="3" y="4"/>
                  </a:lnTo>
                  <a:lnTo>
                    <a:pt x="3" y="7"/>
                  </a:lnTo>
                  <a:lnTo>
                    <a:pt x="7" y="7"/>
                  </a:lnTo>
                  <a:lnTo>
                    <a:pt x="10" y="11"/>
                  </a:lnTo>
                  <a:lnTo>
                    <a:pt x="21" y="11"/>
                  </a:lnTo>
                  <a:lnTo>
                    <a:pt x="25" y="7"/>
                  </a:lnTo>
                  <a:lnTo>
                    <a:pt x="21" y="0"/>
                  </a:lnTo>
                  <a:lnTo>
                    <a:pt x="21" y="4"/>
                  </a:lnTo>
                  <a:lnTo>
                    <a:pt x="10" y="4"/>
                  </a:lnTo>
                  <a:lnTo>
                    <a:pt x="7" y="0"/>
                  </a:lnTo>
                  <a:lnTo>
                    <a:pt x="3" y="0"/>
                  </a:lnTo>
                  <a:lnTo>
                    <a:pt x="7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48" name="Freeform 476"/>
            <p:cNvSpPr>
              <a:spLocks/>
            </p:cNvSpPr>
            <p:nvPr/>
          </p:nvSpPr>
          <p:spPr bwMode="auto">
            <a:xfrm>
              <a:off x="2887" y="2381"/>
              <a:ext cx="28" cy="18"/>
            </a:xfrm>
            <a:custGeom>
              <a:avLst/>
              <a:gdLst>
                <a:gd name="T0" fmla="*/ 25 w 28"/>
                <a:gd name="T1" fmla="*/ 18 h 18"/>
                <a:gd name="T2" fmla="*/ 28 w 28"/>
                <a:gd name="T3" fmla="*/ 18 h 18"/>
                <a:gd name="T4" fmla="*/ 28 w 28"/>
                <a:gd name="T5" fmla="*/ 11 h 18"/>
                <a:gd name="T6" fmla="*/ 25 w 28"/>
                <a:gd name="T7" fmla="*/ 8 h 18"/>
                <a:gd name="T8" fmla="*/ 21 w 28"/>
                <a:gd name="T9" fmla="*/ 0 h 18"/>
                <a:gd name="T10" fmla="*/ 3 w 28"/>
                <a:gd name="T11" fmla="*/ 0 h 18"/>
                <a:gd name="T12" fmla="*/ 0 w 28"/>
                <a:gd name="T13" fmla="*/ 8 h 18"/>
                <a:gd name="T14" fmla="*/ 0 w 28"/>
                <a:gd name="T15" fmla="*/ 15 h 18"/>
                <a:gd name="T16" fmla="*/ 7 w 28"/>
                <a:gd name="T17" fmla="*/ 15 h 18"/>
                <a:gd name="T18" fmla="*/ 7 w 28"/>
                <a:gd name="T19" fmla="*/ 8 h 18"/>
                <a:gd name="T20" fmla="*/ 14 w 28"/>
                <a:gd name="T21" fmla="*/ 8 h 18"/>
                <a:gd name="T22" fmla="*/ 18 w 28"/>
                <a:gd name="T23" fmla="*/ 11 h 18"/>
                <a:gd name="T24" fmla="*/ 21 w 28"/>
                <a:gd name="T25" fmla="*/ 11 h 18"/>
                <a:gd name="T26" fmla="*/ 21 w 28"/>
                <a:gd name="T27" fmla="*/ 15 h 18"/>
                <a:gd name="T28" fmla="*/ 21 w 28"/>
                <a:gd name="T29" fmla="*/ 11 h 18"/>
                <a:gd name="T30" fmla="*/ 25 w 28"/>
                <a:gd name="T31" fmla="*/ 18 h 18"/>
                <a:gd name="T32" fmla="*/ 28 w 28"/>
                <a:gd name="T33" fmla="*/ 18 h 18"/>
                <a:gd name="T34" fmla="*/ 25 w 28"/>
                <a:gd name="T35" fmla="*/ 18 h 1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8"/>
                <a:gd name="T55" fmla="*/ 0 h 18"/>
                <a:gd name="T56" fmla="*/ 28 w 28"/>
                <a:gd name="T57" fmla="*/ 18 h 1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8" h="18">
                  <a:moveTo>
                    <a:pt x="25" y="18"/>
                  </a:moveTo>
                  <a:lnTo>
                    <a:pt x="28" y="18"/>
                  </a:lnTo>
                  <a:lnTo>
                    <a:pt x="28" y="11"/>
                  </a:lnTo>
                  <a:lnTo>
                    <a:pt x="25" y="8"/>
                  </a:lnTo>
                  <a:lnTo>
                    <a:pt x="21" y="0"/>
                  </a:lnTo>
                  <a:lnTo>
                    <a:pt x="3" y="0"/>
                  </a:lnTo>
                  <a:lnTo>
                    <a:pt x="0" y="8"/>
                  </a:lnTo>
                  <a:lnTo>
                    <a:pt x="0" y="15"/>
                  </a:lnTo>
                  <a:lnTo>
                    <a:pt x="7" y="15"/>
                  </a:lnTo>
                  <a:lnTo>
                    <a:pt x="7" y="8"/>
                  </a:lnTo>
                  <a:lnTo>
                    <a:pt x="14" y="8"/>
                  </a:lnTo>
                  <a:lnTo>
                    <a:pt x="18" y="11"/>
                  </a:lnTo>
                  <a:lnTo>
                    <a:pt x="21" y="11"/>
                  </a:lnTo>
                  <a:lnTo>
                    <a:pt x="21" y="15"/>
                  </a:lnTo>
                  <a:lnTo>
                    <a:pt x="21" y="11"/>
                  </a:lnTo>
                  <a:lnTo>
                    <a:pt x="25" y="18"/>
                  </a:lnTo>
                  <a:lnTo>
                    <a:pt x="28" y="18"/>
                  </a:lnTo>
                  <a:lnTo>
                    <a:pt x="25" y="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49" name="Freeform 477"/>
            <p:cNvSpPr>
              <a:spLocks/>
            </p:cNvSpPr>
            <p:nvPr/>
          </p:nvSpPr>
          <p:spPr bwMode="auto">
            <a:xfrm>
              <a:off x="2883" y="2439"/>
              <a:ext cx="40" cy="36"/>
            </a:xfrm>
            <a:custGeom>
              <a:avLst/>
              <a:gdLst>
                <a:gd name="T0" fmla="*/ 40 w 40"/>
                <a:gd name="T1" fmla="*/ 11 h 36"/>
                <a:gd name="T2" fmla="*/ 40 w 40"/>
                <a:gd name="T3" fmla="*/ 18 h 36"/>
                <a:gd name="T4" fmla="*/ 36 w 40"/>
                <a:gd name="T5" fmla="*/ 29 h 36"/>
                <a:gd name="T6" fmla="*/ 32 w 40"/>
                <a:gd name="T7" fmla="*/ 32 h 36"/>
                <a:gd name="T8" fmla="*/ 25 w 40"/>
                <a:gd name="T9" fmla="*/ 36 h 36"/>
                <a:gd name="T10" fmla="*/ 18 w 40"/>
                <a:gd name="T11" fmla="*/ 36 h 36"/>
                <a:gd name="T12" fmla="*/ 14 w 40"/>
                <a:gd name="T13" fmla="*/ 32 h 36"/>
                <a:gd name="T14" fmla="*/ 11 w 40"/>
                <a:gd name="T15" fmla="*/ 32 h 36"/>
                <a:gd name="T16" fmla="*/ 7 w 40"/>
                <a:gd name="T17" fmla="*/ 29 h 36"/>
                <a:gd name="T18" fmla="*/ 4 w 40"/>
                <a:gd name="T19" fmla="*/ 29 h 36"/>
                <a:gd name="T20" fmla="*/ 0 w 40"/>
                <a:gd name="T21" fmla="*/ 25 h 36"/>
                <a:gd name="T22" fmla="*/ 0 w 40"/>
                <a:gd name="T23" fmla="*/ 14 h 36"/>
                <a:gd name="T24" fmla="*/ 7 w 40"/>
                <a:gd name="T25" fmla="*/ 7 h 36"/>
                <a:gd name="T26" fmla="*/ 7 w 40"/>
                <a:gd name="T27" fmla="*/ 4 h 36"/>
                <a:gd name="T28" fmla="*/ 11 w 40"/>
                <a:gd name="T29" fmla="*/ 4 h 36"/>
                <a:gd name="T30" fmla="*/ 14 w 40"/>
                <a:gd name="T31" fmla="*/ 0 h 36"/>
                <a:gd name="T32" fmla="*/ 25 w 40"/>
                <a:gd name="T33" fmla="*/ 0 h 36"/>
                <a:gd name="T34" fmla="*/ 29 w 40"/>
                <a:gd name="T35" fmla="*/ 4 h 36"/>
                <a:gd name="T36" fmla="*/ 32 w 40"/>
                <a:gd name="T37" fmla="*/ 4 h 36"/>
                <a:gd name="T38" fmla="*/ 40 w 40"/>
                <a:gd name="T39" fmla="*/ 11 h 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0"/>
                <a:gd name="T61" fmla="*/ 0 h 36"/>
                <a:gd name="T62" fmla="*/ 40 w 40"/>
                <a:gd name="T63" fmla="*/ 36 h 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0" h="36">
                  <a:moveTo>
                    <a:pt x="40" y="11"/>
                  </a:moveTo>
                  <a:lnTo>
                    <a:pt x="40" y="18"/>
                  </a:lnTo>
                  <a:lnTo>
                    <a:pt x="36" y="29"/>
                  </a:lnTo>
                  <a:lnTo>
                    <a:pt x="32" y="32"/>
                  </a:lnTo>
                  <a:lnTo>
                    <a:pt x="25" y="36"/>
                  </a:lnTo>
                  <a:lnTo>
                    <a:pt x="18" y="36"/>
                  </a:lnTo>
                  <a:lnTo>
                    <a:pt x="14" y="32"/>
                  </a:lnTo>
                  <a:lnTo>
                    <a:pt x="11" y="32"/>
                  </a:lnTo>
                  <a:lnTo>
                    <a:pt x="7" y="29"/>
                  </a:lnTo>
                  <a:lnTo>
                    <a:pt x="4" y="29"/>
                  </a:lnTo>
                  <a:lnTo>
                    <a:pt x="0" y="25"/>
                  </a:lnTo>
                  <a:lnTo>
                    <a:pt x="0" y="14"/>
                  </a:lnTo>
                  <a:lnTo>
                    <a:pt x="7" y="7"/>
                  </a:lnTo>
                  <a:lnTo>
                    <a:pt x="7" y="4"/>
                  </a:lnTo>
                  <a:lnTo>
                    <a:pt x="11" y="4"/>
                  </a:lnTo>
                  <a:lnTo>
                    <a:pt x="14" y="0"/>
                  </a:lnTo>
                  <a:lnTo>
                    <a:pt x="25" y="0"/>
                  </a:lnTo>
                  <a:lnTo>
                    <a:pt x="29" y="4"/>
                  </a:lnTo>
                  <a:lnTo>
                    <a:pt x="32" y="4"/>
                  </a:lnTo>
                  <a:lnTo>
                    <a:pt x="40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50" name="Freeform 478"/>
            <p:cNvSpPr>
              <a:spLocks/>
            </p:cNvSpPr>
            <p:nvPr/>
          </p:nvSpPr>
          <p:spPr bwMode="auto">
            <a:xfrm>
              <a:off x="2908" y="2450"/>
              <a:ext cx="18" cy="32"/>
            </a:xfrm>
            <a:custGeom>
              <a:avLst/>
              <a:gdLst>
                <a:gd name="T0" fmla="*/ 0 w 18"/>
                <a:gd name="T1" fmla="*/ 29 h 32"/>
                <a:gd name="T2" fmla="*/ 7 w 18"/>
                <a:gd name="T3" fmla="*/ 25 h 32"/>
                <a:gd name="T4" fmla="*/ 15 w 18"/>
                <a:gd name="T5" fmla="*/ 18 h 32"/>
                <a:gd name="T6" fmla="*/ 18 w 18"/>
                <a:gd name="T7" fmla="*/ 11 h 32"/>
                <a:gd name="T8" fmla="*/ 18 w 18"/>
                <a:gd name="T9" fmla="*/ 0 h 32"/>
                <a:gd name="T10" fmla="*/ 11 w 18"/>
                <a:gd name="T11" fmla="*/ 0 h 32"/>
                <a:gd name="T12" fmla="*/ 11 w 18"/>
                <a:gd name="T13" fmla="*/ 7 h 32"/>
                <a:gd name="T14" fmla="*/ 7 w 18"/>
                <a:gd name="T15" fmla="*/ 14 h 32"/>
                <a:gd name="T16" fmla="*/ 4 w 18"/>
                <a:gd name="T17" fmla="*/ 21 h 32"/>
                <a:gd name="T18" fmla="*/ 0 w 18"/>
                <a:gd name="T19" fmla="*/ 21 h 32"/>
                <a:gd name="T20" fmla="*/ 0 w 18"/>
                <a:gd name="T21" fmla="*/ 32 h 32"/>
                <a:gd name="T22" fmla="*/ 0 w 18"/>
                <a:gd name="T23" fmla="*/ 29 h 3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8"/>
                <a:gd name="T37" fmla="*/ 0 h 32"/>
                <a:gd name="T38" fmla="*/ 18 w 18"/>
                <a:gd name="T39" fmla="*/ 32 h 3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8" h="32">
                  <a:moveTo>
                    <a:pt x="0" y="29"/>
                  </a:moveTo>
                  <a:lnTo>
                    <a:pt x="7" y="25"/>
                  </a:lnTo>
                  <a:lnTo>
                    <a:pt x="15" y="18"/>
                  </a:lnTo>
                  <a:lnTo>
                    <a:pt x="18" y="11"/>
                  </a:lnTo>
                  <a:lnTo>
                    <a:pt x="18" y="0"/>
                  </a:lnTo>
                  <a:lnTo>
                    <a:pt x="11" y="0"/>
                  </a:lnTo>
                  <a:lnTo>
                    <a:pt x="11" y="7"/>
                  </a:lnTo>
                  <a:lnTo>
                    <a:pt x="7" y="14"/>
                  </a:lnTo>
                  <a:lnTo>
                    <a:pt x="4" y="21"/>
                  </a:lnTo>
                  <a:lnTo>
                    <a:pt x="0" y="21"/>
                  </a:lnTo>
                  <a:lnTo>
                    <a:pt x="0" y="32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51" name="Freeform 479"/>
            <p:cNvSpPr>
              <a:spLocks/>
            </p:cNvSpPr>
            <p:nvPr/>
          </p:nvSpPr>
          <p:spPr bwMode="auto">
            <a:xfrm>
              <a:off x="2880" y="2457"/>
              <a:ext cx="28" cy="22"/>
            </a:xfrm>
            <a:custGeom>
              <a:avLst/>
              <a:gdLst>
                <a:gd name="T0" fmla="*/ 0 w 28"/>
                <a:gd name="T1" fmla="*/ 4 h 22"/>
                <a:gd name="T2" fmla="*/ 3 w 28"/>
                <a:gd name="T3" fmla="*/ 7 h 22"/>
                <a:gd name="T4" fmla="*/ 3 w 28"/>
                <a:gd name="T5" fmla="*/ 11 h 22"/>
                <a:gd name="T6" fmla="*/ 10 w 28"/>
                <a:gd name="T7" fmla="*/ 18 h 22"/>
                <a:gd name="T8" fmla="*/ 14 w 28"/>
                <a:gd name="T9" fmla="*/ 18 h 22"/>
                <a:gd name="T10" fmla="*/ 21 w 28"/>
                <a:gd name="T11" fmla="*/ 22 h 22"/>
                <a:gd name="T12" fmla="*/ 28 w 28"/>
                <a:gd name="T13" fmla="*/ 22 h 22"/>
                <a:gd name="T14" fmla="*/ 28 w 28"/>
                <a:gd name="T15" fmla="*/ 14 h 22"/>
                <a:gd name="T16" fmla="*/ 17 w 28"/>
                <a:gd name="T17" fmla="*/ 14 h 22"/>
                <a:gd name="T18" fmla="*/ 14 w 28"/>
                <a:gd name="T19" fmla="*/ 11 h 22"/>
                <a:gd name="T20" fmla="*/ 10 w 28"/>
                <a:gd name="T21" fmla="*/ 11 h 22"/>
                <a:gd name="T22" fmla="*/ 10 w 28"/>
                <a:gd name="T23" fmla="*/ 7 h 22"/>
                <a:gd name="T24" fmla="*/ 7 w 28"/>
                <a:gd name="T25" fmla="*/ 4 h 22"/>
                <a:gd name="T26" fmla="*/ 7 w 28"/>
                <a:gd name="T27" fmla="*/ 0 h 22"/>
                <a:gd name="T28" fmla="*/ 7 w 28"/>
                <a:gd name="T29" fmla="*/ 4 h 22"/>
                <a:gd name="T30" fmla="*/ 0 w 28"/>
                <a:gd name="T31" fmla="*/ 4 h 2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8"/>
                <a:gd name="T49" fmla="*/ 0 h 22"/>
                <a:gd name="T50" fmla="*/ 28 w 28"/>
                <a:gd name="T51" fmla="*/ 22 h 22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8" h="22">
                  <a:moveTo>
                    <a:pt x="0" y="4"/>
                  </a:moveTo>
                  <a:lnTo>
                    <a:pt x="3" y="7"/>
                  </a:lnTo>
                  <a:lnTo>
                    <a:pt x="3" y="11"/>
                  </a:lnTo>
                  <a:lnTo>
                    <a:pt x="10" y="18"/>
                  </a:lnTo>
                  <a:lnTo>
                    <a:pt x="14" y="18"/>
                  </a:lnTo>
                  <a:lnTo>
                    <a:pt x="21" y="22"/>
                  </a:lnTo>
                  <a:lnTo>
                    <a:pt x="28" y="22"/>
                  </a:lnTo>
                  <a:lnTo>
                    <a:pt x="28" y="14"/>
                  </a:lnTo>
                  <a:lnTo>
                    <a:pt x="17" y="14"/>
                  </a:lnTo>
                  <a:lnTo>
                    <a:pt x="14" y="11"/>
                  </a:lnTo>
                  <a:lnTo>
                    <a:pt x="10" y="11"/>
                  </a:lnTo>
                  <a:lnTo>
                    <a:pt x="10" y="7"/>
                  </a:lnTo>
                  <a:lnTo>
                    <a:pt x="7" y="4"/>
                  </a:lnTo>
                  <a:lnTo>
                    <a:pt x="7" y="0"/>
                  </a:lnTo>
                  <a:lnTo>
                    <a:pt x="7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52" name="Freeform 480"/>
            <p:cNvSpPr>
              <a:spLocks/>
            </p:cNvSpPr>
            <p:nvPr/>
          </p:nvSpPr>
          <p:spPr bwMode="auto">
            <a:xfrm>
              <a:off x="2880" y="2435"/>
              <a:ext cx="21" cy="26"/>
            </a:xfrm>
            <a:custGeom>
              <a:avLst/>
              <a:gdLst>
                <a:gd name="T0" fmla="*/ 21 w 21"/>
                <a:gd name="T1" fmla="*/ 0 h 26"/>
                <a:gd name="T2" fmla="*/ 17 w 21"/>
                <a:gd name="T3" fmla="*/ 0 h 26"/>
                <a:gd name="T4" fmla="*/ 10 w 21"/>
                <a:gd name="T5" fmla="*/ 4 h 26"/>
                <a:gd name="T6" fmla="*/ 0 w 21"/>
                <a:gd name="T7" fmla="*/ 15 h 26"/>
                <a:gd name="T8" fmla="*/ 0 w 21"/>
                <a:gd name="T9" fmla="*/ 26 h 26"/>
                <a:gd name="T10" fmla="*/ 7 w 21"/>
                <a:gd name="T11" fmla="*/ 26 h 26"/>
                <a:gd name="T12" fmla="*/ 7 w 21"/>
                <a:gd name="T13" fmla="*/ 18 h 26"/>
                <a:gd name="T14" fmla="*/ 17 w 21"/>
                <a:gd name="T15" fmla="*/ 8 h 26"/>
                <a:gd name="T16" fmla="*/ 21 w 21"/>
                <a:gd name="T17" fmla="*/ 8 h 26"/>
                <a:gd name="T18" fmla="*/ 21 w 21"/>
                <a:gd name="T19" fmla="*/ 0 h 2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1"/>
                <a:gd name="T31" fmla="*/ 0 h 26"/>
                <a:gd name="T32" fmla="*/ 21 w 21"/>
                <a:gd name="T33" fmla="*/ 26 h 2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" h="26">
                  <a:moveTo>
                    <a:pt x="21" y="0"/>
                  </a:moveTo>
                  <a:lnTo>
                    <a:pt x="17" y="0"/>
                  </a:lnTo>
                  <a:lnTo>
                    <a:pt x="10" y="4"/>
                  </a:lnTo>
                  <a:lnTo>
                    <a:pt x="0" y="15"/>
                  </a:lnTo>
                  <a:lnTo>
                    <a:pt x="0" y="26"/>
                  </a:lnTo>
                  <a:lnTo>
                    <a:pt x="7" y="26"/>
                  </a:lnTo>
                  <a:lnTo>
                    <a:pt x="7" y="18"/>
                  </a:lnTo>
                  <a:lnTo>
                    <a:pt x="17" y="8"/>
                  </a:lnTo>
                  <a:lnTo>
                    <a:pt x="21" y="8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53" name="Freeform 481"/>
            <p:cNvSpPr>
              <a:spLocks/>
            </p:cNvSpPr>
            <p:nvPr/>
          </p:nvSpPr>
          <p:spPr bwMode="auto">
            <a:xfrm>
              <a:off x="2901" y="2435"/>
              <a:ext cx="25" cy="18"/>
            </a:xfrm>
            <a:custGeom>
              <a:avLst/>
              <a:gdLst>
                <a:gd name="T0" fmla="*/ 25 w 25"/>
                <a:gd name="T1" fmla="*/ 15 h 18"/>
                <a:gd name="T2" fmla="*/ 22 w 25"/>
                <a:gd name="T3" fmla="*/ 11 h 18"/>
                <a:gd name="T4" fmla="*/ 22 w 25"/>
                <a:gd name="T5" fmla="*/ 8 h 18"/>
                <a:gd name="T6" fmla="*/ 18 w 25"/>
                <a:gd name="T7" fmla="*/ 8 h 18"/>
                <a:gd name="T8" fmla="*/ 14 w 25"/>
                <a:gd name="T9" fmla="*/ 4 h 18"/>
                <a:gd name="T10" fmla="*/ 11 w 25"/>
                <a:gd name="T11" fmla="*/ 4 h 18"/>
                <a:gd name="T12" fmla="*/ 7 w 25"/>
                <a:gd name="T13" fmla="*/ 0 h 18"/>
                <a:gd name="T14" fmla="*/ 0 w 25"/>
                <a:gd name="T15" fmla="*/ 0 h 18"/>
                <a:gd name="T16" fmla="*/ 0 w 25"/>
                <a:gd name="T17" fmla="*/ 8 h 18"/>
                <a:gd name="T18" fmla="*/ 7 w 25"/>
                <a:gd name="T19" fmla="*/ 8 h 18"/>
                <a:gd name="T20" fmla="*/ 7 w 25"/>
                <a:gd name="T21" fmla="*/ 11 h 18"/>
                <a:gd name="T22" fmla="*/ 14 w 25"/>
                <a:gd name="T23" fmla="*/ 11 h 18"/>
                <a:gd name="T24" fmla="*/ 14 w 25"/>
                <a:gd name="T25" fmla="*/ 15 h 18"/>
                <a:gd name="T26" fmla="*/ 18 w 25"/>
                <a:gd name="T27" fmla="*/ 15 h 18"/>
                <a:gd name="T28" fmla="*/ 18 w 25"/>
                <a:gd name="T29" fmla="*/ 18 h 18"/>
                <a:gd name="T30" fmla="*/ 18 w 25"/>
                <a:gd name="T31" fmla="*/ 15 h 18"/>
                <a:gd name="T32" fmla="*/ 25 w 25"/>
                <a:gd name="T33" fmla="*/ 15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5"/>
                <a:gd name="T52" fmla="*/ 0 h 18"/>
                <a:gd name="T53" fmla="*/ 25 w 25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5" h="18">
                  <a:moveTo>
                    <a:pt x="25" y="15"/>
                  </a:moveTo>
                  <a:lnTo>
                    <a:pt x="22" y="11"/>
                  </a:lnTo>
                  <a:lnTo>
                    <a:pt x="22" y="8"/>
                  </a:lnTo>
                  <a:lnTo>
                    <a:pt x="18" y="8"/>
                  </a:lnTo>
                  <a:lnTo>
                    <a:pt x="14" y="4"/>
                  </a:lnTo>
                  <a:lnTo>
                    <a:pt x="11" y="4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7" y="8"/>
                  </a:lnTo>
                  <a:lnTo>
                    <a:pt x="7" y="11"/>
                  </a:lnTo>
                  <a:lnTo>
                    <a:pt x="14" y="11"/>
                  </a:lnTo>
                  <a:lnTo>
                    <a:pt x="14" y="15"/>
                  </a:lnTo>
                  <a:lnTo>
                    <a:pt x="18" y="15"/>
                  </a:lnTo>
                  <a:lnTo>
                    <a:pt x="18" y="18"/>
                  </a:lnTo>
                  <a:lnTo>
                    <a:pt x="18" y="15"/>
                  </a:lnTo>
                  <a:lnTo>
                    <a:pt x="25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54" name="Freeform 482"/>
            <p:cNvSpPr>
              <a:spLocks/>
            </p:cNvSpPr>
            <p:nvPr/>
          </p:nvSpPr>
          <p:spPr bwMode="auto">
            <a:xfrm>
              <a:off x="2890" y="2450"/>
              <a:ext cx="22" cy="18"/>
            </a:xfrm>
            <a:custGeom>
              <a:avLst/>
              <a:gdLst>
                <a:gd name="T0" fmla="*/ 22 w 22"/>
                <a:gd name="T1" fmla="*/ 3 h 18"/>
                <a:gd name="T2" fmla="*/ 18 w 22"/>
                <a:gd name="T3" fmla="*/ 14 h 18"/>
                <a:gd name="T4" fmla="*/ 18 w 22"/>
                <a:gd name="T5" fmla="*/ 18 h 18"/>
                <a:gd name="T6" fmla="*/ 11 w 22"/>
                <a:gd name="T7" fmla="*/ 18 h 18"/>
                <a:gd name="T8" fmla="*/ 7 w 22"/>
                <a:gd name="T9" fmla="*/ 14 h 18"/>
                <a:gd name="T10" fmla="*/ 4 w 22"/>
                <a:gd name="T11" fmla="*/ 14 h 18"/>
                <a:gd name="T12" fmla="*/ 4 w 22"/>
                <a:gd name="T13" fmla="*/ 11 h 18"/>
                <a:gd name="T14" fmla="*/ 0 w 22"/>
                <a:gd name="T15" fmla="*/ 7 h 18"/>
                <a:gd name="T16" fmla="*/ 7 w 22"/>
                <a:gd name="T17" fmla="*/ 0 h 18"/>
                <a:gd name="T18" fmla="*/ 18 w 22"/>
                <a:gd name="T19" fmla="*/ 0 h 18"/>
                <a:gd name="T20" fmla="*/ 22 w 22"/>
                <a:gd name="T21" fmla="*/ 3 h 1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"/>
                <a:gd name="T34" fmla="*/ 0 h 18"/>
                <a:gd name="T35" fmla="*/ 22 w 22"/>
                <a:gd name="T36" fmla="*/ 18 h 1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" h="18">
                  <a:moveTo>
                    <a:pt x="22" y="3"/>
                  </a:moveTo>
                  <a:lnTo>
                    <a:pt x="18" y="14"/>
                  </a:lnTo>
                  <a:lnTo>
                    <a:pt x="18" y="18"/>
                  </a:lnTo>
                  <a:lnTo>
                    <a:pt x="11" y="18"/>
                  </a:lnTo>
                  <a:lnTo>
                    <a:pt x="7" y="14"/>
                  </a:lnTo>
                  <a:lnTo>
                    <a:pt x="4" y="14"/>
                  </a:lnTo>
                  <a:lnTo>
                    <a:pt x="4" y="11"/>
                  </a:lnTo>
                  <a:lnTo>
                    <a:pt x="0" y="7"/>
                  </a:lnTo>
                  <a:lnTo>
                    <a:pt x="7" y="0"/>
                  </a:lnTo>
                  <a:lnTo>
                    <a:pt x="18" y="0"/>
                  </a:lnTo>
                  <a:lnTo>
                    <a:pt x="22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55" name="Freeform 483"/>
            <p:cNvSpPr>
              <a:spLocks/>
            </p:cNvSpPr>
            <p:nvPr/>
          </p:nvSpPr>
          <p:spPr bwMode="auto">
            <a:xfrm>
              <a:off x="2905" y="2453"/>
              <a:ext cx="10" cy="15"/>
            </a:xfrm>
            <a:custGeom>
              <a:avLst/>
              <a:gdLst>
                <a:gd name="T0" fmla="*/ 3 w 10"/>
                <a:gd name="T1" fmla="*/ 15 h 15"/>
                <a:gd name="T2" fmla="*/ 7 w 10"/>
                <a:gd name="T3" fmla="*/ 15 h 15"/>
                <a:gd name="T4" fmla="*/ 10 w 10"/>
                <a:gd name="T5" fmla="*/ 0 h 15"/>
                <a:gd name="T6" fmla="*/ 3 w 10"/>
                <a:gd name="T7" fmla="*/ 0 h 15"/>
                <a:gd name="T8" fmla="*/ 0 w 10"/>
                <a:gd name="T9" fmla="*/ 11 h 15"/>
                <a:gd name="T10" fmla="*/ 3 w 10"/>
                <a:gd name="T11" fmla="*/ 8 h 15"/>
                <a:gd name="T12" fmla="*/ 3 w 10"/>
                <a:gd name="T13" fmla="*/ 15 h 15"/>
                <a:gd name="T14" fmla="*/ 7 w 10"/>
                <a:gd name="T15" fmla="*/ 15 h 15"/>
                <a:gd name="T16" fmla="*/ 3 w 10"/>
                <a:gd name="T17" fmla="*/ 15 h 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"/>
                <a:gd name="T28" fmla="*/ 0 h 15"/>
                <a:gd name="T29" fmla="*/ 10 w 10"/>
                <a:gd name="T30" fmla="*/ 15 h 1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" h="15">
                  <a:moveTo>
                    <a:pt x="3" y="15"/>
                  </a:moveTo>
                  <a:lnTo>
                    <a:pt x="7" y="15"/>
                  </a:lnTo>
                  <a:lnTo>
                    <a:pt x="10" y="0"/>
                  </a:lnTo>
                  <a:lnTo>
                    <a:pt x="3" y="0"/>
                  </a:lnTo>
                  <a:lnTo>
                    <a:pt x="0" y="11"/>
                  </a:lnTo>
                  <a:lnTo>
                    <a:pt x="3" y="8"/>
                  </a:lnTo>
                  <a:lnTo>
                    <a:pt x="3" y="15"/>
                  </a:lnTo>
                  <a:lnTo>
                    <a:pt x="7" y="15"/>
                  </a:lnTo>
                  <a:lnTo>
                    <a:pt x="3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56" name="Freeform 484"/>
            <p:cNvSpPr>
              <a:spLocks/>
            </p:cNvSpPr>
            <p:nvPr/>
          </p:nvSpPr>
          <p:spPr bwMode="auto">
            <a:xfrm>
              <a:off x="2887" y="2457"/>
              <a:ext cx="21" cy="14"/>
            </a:xfrm>
            <a:custGeom>
              <a:avLst/>
              <a:gdLst>
                <a:gd name="T0" fmla="*/ 3 w 21"/>
                <a:gd name="T1" fmla="*/ 0 h 14"/>
                <a:gd name="T2" fmla="*/ 3 w 21"/>
                <a:gd name="T3" fmla="*/ 7 h 14"/>
                <a:gd name="T4" fmla="*/ 7 w 21"/>
                <a:gd name="T5" fmla="*/ 11 h 14"/>
                <a:gd name="T6" fmla="*/ 10 w 21"/>
                <a:gd name="T7" fmla="*/ 11 h 14"/>
                <a:gd name="T8" fmla="*/ 14 w 21"/>
                <a:gd name="T9" fmla="*/ 14 h 14"/>
                <a:gd name="T10" fmla="*/ 21 w 21"/>
                <a:gd name="T11" fmla="*/ 14 h 14"/>
                <a:gd name="T12" fmla="*/ 21 w 21"/>
                <a:gd name="T13" fmla="*/ 4 h 14"/>
                <a:gd name="T14" fmla="*/ 21 w 21"/>
                <a:gd name="T15" fmla="*/ 7 h 14"/>
                <a:gd name="T16" fmla="*/ 18 w 21"/>
                <a:gd name="T17" fmla="*/ 4 h 14"/>
                <a:gd name="T18" fmla="*/ 14 w 21"/>
                <a:gd name="T19" fmla="*/ 7 h 14"/>
                <a:gd name="T20" fmla="*/ 14 w 21"/>
                <a:gd name="T21" fmla="*/ 4 h 14"/>
                <a:gd name="T22" fmla="*/ 10 w 21"/>
                <a:gd name="T23" fmla="*/ 4 h 14"/>
                <a:gd name="T24" fmla="*/ 10 w 21"/>
                <a:gd name="T25" fmla="*/ 0 h 14"/>
                <a:gd name="T26" fmla="*/ 0 w 21"/>
                <a:gd name="T27" fmla="*/ 0 h 14"/>
                <a:gd name="T28" fmla="*/ 3 w 21"/>
                <a:gd name="T29" fmla="*/ 0 h 1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1"/>
                <a:gd name="T46" fmla="*/ 0 h 14"/>
                <a:gd name="T47" fmla="*/ 21 w 21"/>
                <a:gd name="T48" fmla="*/ 14 h 1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1" h="14">
                  <a:moveTo>
                    <a:pt x="3" y="0"/>
                  </a:moveTo>
                  <a:lnTo>
                    <a:pt x="3" y="7"/>
                  </a:lnTo>
                  <a:lnTo>
                    <a:pt x="7" y="11"/>
                  </a:lnTo>
                  <a:lnTo>
                    <a:pt x="10" y="11"/>
                  </a:lnTo>
                  <a:lnTo>
                    <a:pt x="14" y="14"/>
                  </a:lnTo>
                  <a:lnTo>
                    <a:pt x="21" y="14"/>
                  </a:lnTo>
                  <a:lnTo>
                    <a:pt x="21" y="4"/>
                  </a:lnTo>
                  <a:lnTo>
                    <a:pt x="21" y="7"/>
                  </a:lnTo>
                  <a:lnTo>
                    <a:pt x="18" y="4"/>
                  </a:lnTo>
                  <a:lnTo>
                    <a:pt x="14" y="7"/>
                  </a:lnTo>
                  <a:lnTo>
                    <a:pt x="14" y="4"/>
                  </a:lnTo>
                  <a:lnTo>
                    <a:pt x="10" y="4"/>
                  </a:lnTo>
                  <a:lnTo>
                    <a:pt x="10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57" name="Freeform 485"/>
            <p:cNvSpPr>
              <a:spLocks/>
            </p:cNvSpPr>
            <p:nvPr/>
          </p:nvSpPr>
          <p:spPr bwMode="auto">
            <a:xfrm>
              <a:off x="2890" y="2446"/>
              <a:ext cx="29" cy="11"/>
            </a:xfrm>
            <a:custGeom>
              <a:avLst/>
              <a:gdLst>
                <a:gd name="T0" fmla="*/ 25 w 29"/>
                <a:gd name="T1" fmla="*/ 7 h 11"/>
                <a:gd name="T2" fmla="*/ 18 w 29"/>
                <a:gd name="T3" fmla="*/ 0 h 11"/>
                <a:gd name="T4" fmla="*/ 7 w 29"/>
                <a:gd name="T5" fmla="*/ 0 h 11"/>
                <a:gd name="T6" fmla="*/ 0 w 29"/>
                <a:gd name="T7" fmla="*/ 7 h 11"/>
                <a:gd name="T8" fmla="*/ 0 w 29"/>
                <a:gd name="T9" fmla="*/ 11 h 11"/>
                <a:gd name="T10" fmla="*/ 4 w 29"/>
                <a:gd name="T11" fmla="*/ 11 h 11"/>
                <a:gd name="T12" fmla="*/ 4 w 29"/>
                <a:gd name="T13" fmla="*/ 7 h 11"/>
                <a:gd name="T14" fmla="*/ 18 w 29"/>
                <a:gd name="T15" fmla="*/ 7 h 11"/>
                <a:gd name="T16" fmla="*/ 18 w 29"/>
                <a:gd name="T17" fmla="*/ 11 h 11"/>
                <a:gd name="T18" fmla="*/ 18 w 29"/>
                <a:gd name="T19" fmla="*/ 7 h 11"/>
                <a:gd name="T20" fmla="*/ 29 w 29"/>
                <a:gd name="T21" fmla="*/ 7 h 11"/>
                <a:gd name="T22" fmla="*/ 25 w 29"/>
                <a:gd name="T23" fmla="*/ 7 h 1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9"/>
                <a:gd name="T37" fmla="*/ 0 h 11"/>
                <a:gd name="T38" fmla="*/ 29 w 29"/>
                <a:gd name="T39" fmla="*/ 11 h 1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9" h="11">
                  <a:moveTo>
                    <a:pt x="25" y="7"/>
                  </a:moveTo>
                  <a:lnTo>
                    <a:pt x="18" y="0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11"/>
                  </a:lnTo>
                  <a:lnTo>
                    <a:pt x="4" y="11"/>
                  </a:lnTo>
                  <a:lnTo>
                    <a:pt x="4" y="7"/>
                  </a:lnTo>
                  <a:lnTo>
                    <a:pt x="18" y="7"/>
                  </a:lnTo>
                  <a:lnTo>
                    <a:pt x="18" y="11"/>
                  </a:lnTo>
                  <a:lnTo>
                    <a:pt x="18" y="7"/>
                  </a:lnTo>
                  <a:lnTo>
                    <a:pt x="29" y="7"/>
                  </a:lnTo>
                  <a:lnTo>
                    <a:pt x="25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58" name="Freeform 486"/>
            <p:cNvSpPr>
              <a:spLocks/>
            </p:cNvSpPr>
            <p:nvPr/>
          </p:nvSpPr>
          <p:spPr bwMode="auto">
            <a:xfrm>
              <a:off x="2649" y="2475"/>
              <a:ext cx="47" cy="29"/>
            </a:xfrm>
            <a:custGeom>
              <a:avLst/>
              <a:gdLst>
                <a:gd name="T0" fmla="*/ 47 w 47"/>
                <a:gd name="T1" fmla="*/ 7 h 29"/>
                <a:gd name="T2" fmla="*/ 43 w 47"/>
                <a:gd name="T3" fmla="*/ 11 h 29"/>
                <a:gd name="T4" fmla="*/ 36 w 47"/>
                <a:gd name="T5" fmla="*/ 14 h 29"/>
                <a:gd name="T6" fmla="*/ 29 w 47"/>
                <a:gd name="T7" fmla="*/ 18 h 29"/>
                <a:gd name="T8" fmla="*/ 25 w 47"/>
                <a:gd name="T9" fmla="*/ 18 h 29"/>
                <a:gd name="T10" fmla="*/ 18 w 47"/>
                <a:gd name="T11" fmla="*/ 22 h 29"/>
                <a:gd name="T12" fmla="*/ 15 w 47"/>
                <a:gd name="T13" fmla="*/ 25 h 29"/>
                <a:gd name="T14" fmla="*/ 7 w 47"/>
                <a:gd name="T15" fmla="*/ 25 h 29"/>
                <a:gd name="T16" fmla="*/ 0 w 47"/>
                <a:gd name="T17" fmla="*/ 29 h 29"/>
                <a:gd name="T18" fmla="*/ 0 w 47"/>
                <a:gd name="T19" fmla="*/ 14 h 29"/>
                <a:gd name="T20" fmla="*/ 4 w 47"/>
                <a:gd name="T21" fmla="*/ 7 h 29"/>
                <a:gd name="T22" fmla="*/ 4 w 47"/>
                <a:gd name="T23" fmla="*/ 0 h 29"/>
                <a:gd name="T24" fmla="*/ 11 w 47"/>
                <a:gd name="T25" fmla="*/ 4 h 29"/>
                <a:gd name="T26" fmla="*/ 36 w 47"/>
                <a:gd name="T27" fmla="*/ 4 h 29"/>
                <a:gd name="T28" fmla="*/ 43 w 47"/>
                <a:gd name="T29" fmla="*/ 7 h 29"/>
                <a:gd name="T30" fmla="*/ 47 w 47"/>
                <a:gd name="T31" fmla="*/ 7 h 2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7"/>
                <a:gd name="T49" fmla="*/ 0 h 29"/>
                <a:gd name="T50" fmla="*/ 47 w 47"/>
                <a:gd name="T51" fmla="*/ 29 h 2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7" h="29">
                  <a:moveTo>
                    <a:pt x="47" y="7"/>
                  </a:moveTo>
                  <a:lnTo>
                    <a:pt x="43" y="11"/>
                  </a:lnTo>
                  <a:lnTo>
                    <a:pt x="36" y="14"/>
                  </a:lnTo>
                  <a:lnTo>
                    <a:pt x="29" y="18"/>
                  </a:lnTo>
                  <a:lnTo>
                    <a:pt x="25" y="18"/>
                  </a:lnTo>
                  <a:lnTo>
                    <a:pt x="18" y="22"/>
                  </a:lnTo>
                  <a:lnTo>
                    <a:pt x="15" y="25"/>
                  </a:lnTo>
                  <a:lnTo>
                    <a:pt x="7" y="25"/>
                  </a:lnTo>
                  <a:lnTo>
                    <a:pt x="0" y="29"/>
                  </a:lnTo>
                  <a:lnTo>
                    <a:pt x="0" y="14"/>
                  </a:lnTo>
                  <a:lnTo>
                    <a:pt x="4" y="7"/>
                  </a:lnTo>
                  <a:lnTo>
                    <a:pt x="4" y="0"/>
                  </a:lnTo>
                  <a:lnTo>
                    <a:pt x="11" y="4"/>
                  </a:lnTo>
                  <a:lnTo>
                    <a:pt x="36" y="4"/>
                  </a:lnTo>
                  <a:lnTo>
                    <a:pt x="43" y="7"/>
                  </a:lnTo>
                  <a:lnTo>
                    <a:pt x="47" y="7"/>
                  </a:lnTo>
                  <a:close/>
                </a:path>
              </a:pathLst>
            </a:custGeom>
            <a:solidFill>
              <a:srgbClr val="004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59" name="Freeform 487"/>
            <p:cNvSpPr>
              <a:spLocks/>
            </p:cNvSpPr>
            <p:nvPr/>
          </p:nvSpPr>
          <p:spPr bwMode="auto">
            <a:xfrm>
              <a:off x="2649" y="2479"/>
              <a:ext cx="51" cy="28"/>
            </a:xfrm>
            <a:custGeom>
              <a:avLst/>
              <a:gdLst>
                <a:gd name="T0" fmla="*/ 0 w 51"/>
                <a:gd name="T1" fmla="*/ 25 h 28"/>
                <a:gd name="T2" fmla="*/ 4 w 51"/>
                <a:gd name="T3" fmla="*/ 28 h 28"/>
                <a:gd name="T4" fmla="*/ 7 w 51"/>
                <a:gd name="T5" fmla="*/ 25 h 28"/>
                <a:gd name="T6" fmla="*/ 15 w 51"/>
                <a:gd name="T7" fmla="*/ 25 h 28"/>
                <a:gd name="T8" fmla="*/ 22 w 51"/>
                <a:gd name="T9" fmla="*/ 21 h 28"/>
                <a:gd name="T10" fmla="*/ 25 w 51"/>
                <a:gd name="T11" fmla="*/ 18 h 28"/>
                <a:gd name="T12" fmla="*/ 33 w 51"/>
                <a:gd name="T13" fmla="*/ 14 h 28"/>
                <a:gd name="T14" fmla="*/ 36 w 51"/>
                <a:gd name="T15" fmla="*/ 14 h 28"/>
                <a:gd name="T16" fmla="*/ 43 w 51"/>
                <a:gd name="T17" fmla="*/ 10 h 28"/>
                <a:gd name="T18" fmla="*/ 51 w 51"/>
                <a:gd name="T19" fmla="*/ 7 h 28"/>
                <a:gd name="T20" fmla="*/ 47 w 51"/>
                <a:gd name="T21" fmla="*/ 0 h 28"/>
                <a:gd name="T22" fmla="*/ 40 w 51"/>
                <a:gd name="T23" fmla="*/ 3 h 28"/>
                <a:gd name="T24" fmla="*/ 36 w 51"/>
                <a:gd name="T25" fmla="*/ 7 h 28"/>
                <a:gd name="T26" fmla="*/ 29 w 51"/>
                <a:gd name="T27" fmla="*/ 10 h 28"/>
                <a:gd name="T28" fmla="*/ 22 w 51"/>
                <a:gd name="T29" fmla="*/ 10 h 28"/>
                <a:gd name="T30" fmla="*/ 18 w 51"/>
                <a:gd name="T31" fmla="*/ 14 h 28"/>
                <a:gd name="T32" fmla="*/ 11 w 51"/>
                <a:gd name="T33" fmla="*/ 18 h 28"/>
                <a:gd name="T34" fmla="*/ 7 w 51"/>
                <a:gd name="T35" fmla="*/ 18 h 28"/>
                <a:gd name="T36" fmla="*/ 0 w 51"/>
                <a:gd name="T37" fmla="*/ 21 h 28"/>
                <a:gd name="T38" fmla="*/ 4 w 51"/>
                <a:gd name="T39" fmla="*/ 25 h 28"/>
                <a:gd name="T40" fmla="*/ 0 w 51"/>
                <a:gd name="T41" fmla="*/ 25 h 28"/>
                <a:gd name="T42" fmla="*/ 0 w 51"/>
                <a:gd name="T43" fmla="*/ 28 h 28"/>
                <a:gd name="T44" fmla="*/ 4 w 51"/>
                <a:gd name="T45" fmla="*/ 28 h 28"/>
                <a:gd name="T46" fmla="*/ 0 w 51"/>
                <a:gd name="T47" fmla="*/ 25 h 2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1"/>
                <a:gd name="T73" fmla="*/ 0 h 28"/>
                <a:gd name="T74" fmla="*/ 51 w 51"/>
                <a:gd name="T75" fmla="*/ 28 h 28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1" h="28">
                  <a:moveTo>
                    <a:pt x="0" y="25"/>
                  </a:moveTo>
                  <a:lnTo>
                    <a:pt x="4" y="28"/>
                  </a:lnTo>
                  <a:lnTo>
                    <a:pt x="7" y="25"/>
                  </a:lnTo>
                  <a:lnTo>
                    <a:pt x="15" y="25"/>
                  </a:lnTo>
                  <a:lnTo>
                    <a:pt x="22" y="21"/>
                  </a:lnTo>
                  <a:lnTo>
                    <a:pt x="25" y="18"/>
                  </a:lnTo>
                  <a:lnTo>
                    <a:pt x="33" y="14"/>
                  </a:lnTo>
                  <a:lnTo>
                    <a:pt x="36" y="14"/>
                  </a:lnTo>
                  <a:lnTo>
                    <a:pt x="43" y="10"/>
                  </a:lnTo>
                  <a:lnTo>
                    <a:pt x="51" y="7"/>
                  </a:lnTo>
                  <a:lnTo>
                    <a:pt x="47" y="0"/>
                  </a:lnTo>
                  <a:lnTo>
                    <a:pt x="40" y="3"/>
                  </a:lnTo>
                  <a:lnTo>
                    <a:pt x="36" y="7"/>
                  </a:lnTo>
                  <a:lnTo>
                    <a:pt x="29" y="10"/>
                  </a:lnTo>
                  <a:lnTo>
                    <a:pt x="22" y="10"/>
                  </a:lnTo>
                  <a:lnTo>
                    <a:pt x="18" y="14"/>
                  </a:lnTo>
                  <a:lnTo>
                    <a:pt x="11" y="18"/>
                  </a:lnTo>
                  <a:lnTo>
                    <a:pt x="7" y="18"/>
                  </a:lnTo>
                  <a:lnTo>
                    <a:pt x="0" y="21"/>
                  </a:lnTo>
                  <a:lnTo>
                    <a:pt x="4" y="25"/>
                  </a:lnTo>
                  <a:lnTo>
                    <a:pt x="0" y="25"/>
                  </a:lnTo>
                  <a:lnTo>
                    <a:pt x="0" y="28"/>
                  </a:lnTo>
                  <a:lnTo>
                    <a:pt x="4" y="28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0" name="Freeform 488"/>
            <p:cNvSpPr>
              <a:spLocks/>
            </p:cNvSpPr>
            <p:nvPr/>
          </p:nvSpPr>
          <p:spPr bwMode="auto">
            <a:xfrm>
              <a:off x="2646" y="2471"/>
              <a:ext cx="10" cy="33"/>
            </a:xfrm>
            <a:custGeom>
              <a:avLst/>
              <a:gdLst>
                <a:gd name="T0" fmla="*/ 10 w 10"/>
                <a:gd name="T1" fmla="*/ 0 h 33"/>
                <a:gd name="T2" fmla="*/ 7 w 10"/>
                <a:gd name="T3" fmla="*/ 4 h 33"/>
                <a:gd name="T4" fmla="*/ 3 w 10"/>
                <a:gd name="T5" fmla="*/ 11 h 33"/>
                <a:gd name="T6" fmla="*/ 0 w 10"/>
                <a:gd name="T7" fmla="*/ 18 h 33"/>
                <a:gd name="T8" fmla="*/ 0 w 10"/>
                <a:gd name="T9" fmla="*/ 26 h 33"/>
                <a:gd name="T10" fmla="*/ 3 w 10"/>
                <a:gd name="T11" fmla="*/ 33 h 33"/>
                <a:gd name="T12" fmla="*/ 7 w 10"/>
                <a:gd name="T13" fmla="*/ 33 h 33"/>
                <a:gd name="T14" fmla="*/ 7 w 10"/>
                <a:gd name="T15" fmla="*/ 18 h 33"/>
                <a:gd name="T16" fmla="*/ 10 w 10"/>
                <a:gd name="T17" fmla="*/ 11 h 33"/>
                <a:gd name="T18" fmla="*/ 10 w 10"/>
                <a:gd name="T19" fmla="*/ 8 h 33"/>
                <a:gd name="T20" fmla="*/ 7 w 10"/>
                <a:gd name="T21" fmla="*/ 8 h 33"/>
                <a:gd name="T22" fmla="*/ 10 w 10"/>
                <a:gd name="T23" fmla="*/ 0 h 33"/>
                <a:gd name="T24" fmla="*/ 7 w 10"/>
                <a:gd name="T25" fmla="*/ 0 h 33"/>
                <a:gd name="T26" fmla="*/ 7 w 10"/>
                <a:gd name="T27" fmla="*/ 4 h 33"/>
                <a:gd name="T28" fmla="*/ 10 w 10"/>
                <a:gd name="T29" fmla="*/ 0 h 3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0"/>
                <a:gd name="T46" fmla="*/ 0 h 33"/>
                <a:gd name="T47" fmla="*/ 10 w 10"/>
                <a:gd name="T48" fmla="*/ 33 h 3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0" h="33">
                  <a:moveTo>
                    <a:pt x="10" y="0"/>
                  </a:moveTo>
                  <a:lnTo>
                    <a:pt x="7" y="4"/>
                  </a:lnTo>
                  <a:lnTo>
                    <a:pt x="3" y="11"/>
                  </a:lnTo>
                  <a:lnTo>
                    <a:pt x="0" y="18"/>
                  </a:lnTo>
                  <a:lnTo>
                    <a:pt x="0" y="26"/>
                  </a:lnTo>
                  <a:lnTo>
                    <a:pt x="3" y="33"/>
                  </a:lnTo>
                  <a:lnTo>
                    <a:pt x="7" y="33"/>
                  </a:lnTo>
                  <a:lnTo>
                    <a:pt x="7" y="18"/>
                  </a:lnTo>
                  <a:lnTo>
                    <a:pt x="10" y="11"/>
                  </a:lnTo>
                  <a:lnTo>
                    <a:pt x="10" y="8"/>
                  </a:lnTo>
                  <a:lnTo>
                    <a:pt x="7" y="8"/>
                  </a:lnTo>
                  <a:lnTo>
                    <a:pt x="10" y="0"/>
                  </a:lnTo>
                  <a:lnTo>
                    <a:pt x="7" y="0"/>
                  </a:lnTo>
                  <a:lnTo>
                    <a:pt x="7" y="4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1" name="Freeform 489"/>
            <p:cNvSpPr>
              <a:spLocks/>
            </p:cNvSpPr>
            <p:nvPr/>
          </p:nvSpPr>
          <p:spPr bwMode="auto">
            <a:xfrm>
              <a:off x="2653" y="2471"/>
              <a:ext cx="54" cy="15"/>
            </a:xfrm>
            <a:custGeom>
              <a:avLst/>
              <a:gdLst>
                <a:gd name="T0" fmla="*/ 47 w 54"/>
                <a:gd name="T1" fmla="*/ 15 h 15"/>
                <a:gd name="T2" fmla="*/ 47 w 54"/>
                <a:gd name="T3" fmla="*/ 8 h 15"/>
                <a:gd name="T4" fmla="*/ 39 w 54"/>
                <a:gd name="T5" fmla="*/ 8 h 15"/>
                <a:gd name="T6" fmla="*/ 36 w 54"/>
                <a:gd name="T7" fmla="*/ 4 h 15"/>
                <a:gd name="T8" fmla="*/ 7 w 54"/>
                <a:gd name="T9" fmla="*/ 4 h 15"/>
                <a:gd name="T10" fmla="*/ 3 w 54"/>
                <a:gd name="T11" fmla="*/ 0 h 15"/>
                <a:gd name="T12" fmla="*/ 0 w 54"/>
                <a:gd name="T13" fmla="*/ 8 h 15"/>
                <a:gd name="T14" fmla="*/ 7 w 54"/>
                <a:gd name="T15" fmla="*/ 11 h 15"/>
                <a:gd name="T16" fmla="*/ 32 w 54"/>
                <a:gd name="T17" fmla="*/ 11 h 15"/>
                <a:gd name="T18" fmla="*/ 36 w 54"/>
                <a:gd name="T19" fmla="*/ 15 h 15"/>
                <a:gd name="T20" fmla="*/ 43 w 54"/>
                <a:gd name="T21" fmla="*/ 15 h 15"/>
                <a:gd name="T22" fmla="*/ 43 w 54"/>
                <a:gd name="T23" fmla="*/ 8 h 15"/>
                <a:gd name="T24" fmla="*/ 47 w 54"/>
                <a:gd name="T25" fmla="*/ 15 h 15"/>
                <a:gd name="T26" fmla="*/ 54 w 54"/>
                <a:gd name="T27" fmla="*/ 11 h 15"/>
                <a:gd name="T28" fmla="*/ 47 w 54"/>
                <a:gd name="T29" fmla="*/ 8 h 15"/>
                <a:gd name="T30" fmla="*/ 47 w 54"/>
                <a:gd name="T31" fmla="*/ 15 h 1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4"/>
                <a:gd name="T49" fmla="*/ 0 h 15"/>
                <a:gd name="T50" fmla="*/ 54 w 54"/>
                <a:gd name="T51" fmla="*/ 15 h 1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4" h="15">
                  <a:moveTo>
                    <a:pt x="47" y="15"/>
                  </a:moveTo>
                  <a:lnTo>
                    <a:pt x="47" y="8"/>
                  </a:lnTo>
                  <a:lnTo>
                    <a:pt x="39" y="8"/>
                  </a:lnTo>
                  <a:lnTo>
                    <a:pt x="36" y="4"/>
                  </a:lnTo>
                  <a:lnTo>
                    <a:pt x="7" y="4"/>
                  </a:lnTo>
                  <a:lnTo>
                    <a:pt x="3" y="0"/>
                  </a:lnTo>
                  <a:lnTo>
                    <a:pt x="0" y="8"/>
                  </a:lnTo>
                  <a:lnTo>
                    <a:pt x="7" y="11"/>
                  </a:lnTo>
                  <a:lnTo>
                    <a:pt x="32" y="11"/>
                  </a:lnTo>
                  <a:lnTo>
                    <a:pt x="36" y="15"/>
                  </a:lnTo>
                  <a:lnTo>
                    <a:pt x="43" y="15"/>
                  </a:lnTo>
                  <a:lnTo>
                    <a:pt x="43" y="8"/>
                  </a:lnTo>
                  <a:lnTo>
                    <a:pt x="47" y="15"/>
                  </a:lnTo>
                  <a:lnTo>
                    <a:pt x="54" y="11"/>
                  </a:lnTo>
                  <a:lnTo>
                    <a:pt x="47" y="8"/>
                  </a:lnTo>
                  <a:lnTo>
                    <a:pt x="47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2" name="Freeform 490"/>
            <p:cNvSpPr>
              <a:spLocks/>
            </p:cNvSpPr>
            <p:nvPr/>
          </p:nvSpPr>
          <p:spPr bwMode="auto">
            <a:xfrm>
              <a:off x="2631" y="2486"/>
              <a:ext cx="148" cy="241"/>
            </a:xfrm>
            <a:custGeom>
              <a:avLst/>
              <a:gdLst>
                <a:gd name="T0" fmla="*/ 148 w 148"/>
                <a:gd name="T1" fmla="*/ 18 h 241"/>
                <a:gd name="T2" fmla="*/ 144 w 148"/>
                <a:gd name="T3" fmla="*/ 54 h 241"/>
                <a:gd name="T4" fmla="*/ 144 w 148"/>
                <a:gd name="T5" fmla="*/ 122 h 241"/>
                <a:gd name="T6" fmla="*/ 141 w 148"/>
                <a:gd name="T7" fmla="*/ 158 h 241"/>
                <a:gd name="T8" fmla="*/ 141 w 148"/>
                <a:gd name="T9" fmla="*/ 219 h 241"/>
                <a:gd name="T10" fmla="*/ 137 w 148"/>
                <a:gd name="T11" fmla="*/ 241 h 241"/>
                <a:gd name="T12" fmla="*/ 126 w 148"/>
                <a:gd name="T13" fmla="*/ 241 h 241"/>
                <a:gd name="T14" fmla="*/ 119 w 148"/>
                <a:gd name="T15" fmla="*/ 237 h 241"/>
                <a:gd name="T16" fmla="*/ 112 w 148"/>
                <a:gd name="T17" fmla="*/ 234 h 241"/>
                <a:gd name="T18" fmla="*/ 105 w 148"/>
                <a:gd name="T19" fmla="*/ 230 h 241"/>
                <a:gd name="T20" fmla="*/ 97 w 148"/>
                <a:gd name="T21" fmla="*/ 227 h 241"/>
                <a:gd name="T22" fmla="*/ 87 w 148"/>
                <a:gd name="T23" fmla="*/ 223 h 241"/>
                <a:gd name="T24" fmla="*/ 79 w 148"/>
                <a:gd name="T25" fmla="*/ 216 h 241"/>
                <a:gd name="T26" fmla="*/ 72 w 148"/>
                <a:gd name="T27" fmla="*/ 212 h 241"/>
                <a:gd name="T28" fmla="*/ 65 w 148"/>
                <a:gd name="T29" fmla="*/ 205 h 241"/>
                <a:gd name="T30" fmla="*/ 58 w 148"/>
                <a:gd name="T31" fmla="*/ 201 h 241"/>
                <a:gd name="T32" fmla="*/ 51 w 148"/>
                <a:gd name="T33" fmla="*/ 198 h 241"/>
                <a:gd name="T34" fmla="*/ 40 w 148"/>
                <a:gd name="T35" fmla="*/ 191 h 241"/>
                <a:gd name="T36" fmla="*/ 33 w 148"/>
                <a:gd name="T37" fmla="*/ 187 h 241"/>
                <a:gd name="T38" fmla="*/ 25 w 148"/>
                <a:gd name="T39" fmla="*/ 183 h 241"/>
                <a:gd name="T40" fmla="*/ 18 w 148"/>
                <a:gd name="T41" fmla="*/ 180 h 241"/>
                <a:gd name="T42" fmla="*/ 7 w 148"/>
                <a:gd name="T43" fmla="*/ 176 h 241"/>
                <a:gd name="T44" fmla="*/ 0 w 148"/>
                <a:gd name="T45" fmla="*/ 169 h 241"/>
                <a:gd name="T46" fmla="*/ 11 w 148"/>
                <a:gd name="T47" fmla="*/ 97 h 241"/>
                <a:gd name="T48" fmla="*/ 15 w 148"/>
                <a:gd name="T49" fmla="*/ 97 h 241"/>
                <a:gd name="T50" fmla="*/ 15 w 148"/>
                <a:gd name="T51" fmla="*/ 83 h 241"/>
                <a:gd name="T52" fmla="*/ 22 w 148"/>
                <a:gd name="T53" fmla="*/ 79 h 241"/>
                <a:gd name="T54" fmla="*/ 33 w 148"/>
                <a:gd name="T55" fmla="*/ 75 h 241"/>
                <a:gd name="T56" fmla="*/ 43 w 148"/>
                <a:gd name="T57" fmla="*/ 72 h 241"/>
                <a:gd name="T58" fmla="*/ 54 w 148"/>
                <a:gd name="T59" fmla="*/ 68 h 241"/>
                <a:gd name="T60" fmla="*/ 61 w 148"/>
                <a:gd name="T61" fmla="*/ 68 h 241"/>
                <a:gd name="T62" fmla="*/ 69 w 148"/>
                <a:gd name="T63" fmla="*/ 61 h 241"/>
                <a:gd name="T64" fmla="*/ 76 w 148"/>
                <a:gd name="T65" fmla="*/ 57 h 241"/>
                <a:gd name="T66" fmla="*/ 79 w 148"/>
                <a:gd name="T67" fmla="*/ 47 h 241"/>
                <a:gd name="T68" fmla="*/ 79 w 148"/>
                <a:gd name="T69" fmla="*/ 0 h 241"/>
                <a:gd name="T70" fmla="*/ 105 w 148"/>
                <a:gd name="T71" fmla="*/ 0 h 241"/>
                <a:gd name="T72" fmla="*/ 115 w 148"/>
                <a:gd name="T73" fmla="*/ 3 h 241"/>
                <a:gd name="T74" fmla="*/ 126 w 148"/>
                <a:gd name="T75" fmla="*/ 7 h 241"/>
                <a:gd name="T76" fmla="*/ 133 w 148"/>
                <a:gd name="T77" fmla="*/ 7 h 241"/>
                <a:gd name="T78" fmla="*/ 141 w 148"/>
                <a:gd name="T79" fmla="*/ 14 h 241"/>
                <a:gd name="T80" fmla="*/ 148 w 148"/>
                <a:gd name="T81" fmla="*/ 18 h 241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48"/>
                <a:gd name="T124" fmla="*/ 0 h 241"/>
                <a:gd name="T125" fmla="*/ 148 w 148"/>
                <a:gd name="T126" fmla="*/ 241 h 241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48" h="241">
                  <a:moveTo>
                    <a:pt x="148" y="18"/>
                  </a:moveTo>
                  <a:lnTo>
                    <a:pt x="144" y="54"/>
                  </a:lnTo>
                  <a:lnTo>
                    <a:pt x="144" y="122"/>
                  </a:lnTo>
                  <a:lnTo>
                    <a:pt x="141" y="158"/>
                  </a:lnTo>
                  <a:lnTo>
                    <a:pt x="141" y="219"/>
                  </a:lnTo>
                  <a:lnTo>
                    <a:pt x="137" y="241"/>
                  </a:lnTo>
                  <a:lnTo>
                    <a:pt x="126" y="241"/>
                  </a:lnTo>
                  <a:lnTo>
                    <a:pt x="119" y="237"/>
                  </a:lnTo>
                  <a:lnTo>
                    <a:pt x="112" y="234"/>
                  </a:lnTo>
                  <a:lnTo>
                    <a:pt x="105" y="230"/>
                  </a:lnTo>
                  <a:lnTo>
                    <a:pt x="97" y="227"/>
                  </a:lnTo>
                  <a:lnTo>
                    <a:pt x="87" y="223"/>
                  </a:lnTo>
                  <a:lnTo>
                    <a:pt x="79" y="216"/>
                  </a:lnTo>
                  <a:lnTo>
                    <a:pt x="72" y="212"/>
                  </a:lnTo>
                  <a:lnTo>
                    <a:pt x="65" y="205"/>
                  </a:lnTo>
                  <a:lnTo>
                    <a:pt x="58" y="201"/>
                  </a:lnTo>
                  <a:lnTo>
                    <a:pt x="51" y="198"/>
                  </a:lnTo>
                  <a:lnTo>
                    <a:pt x="40" y="191"/>
                  </a:lnTo>
                  <a:lnTo>
                    <a:pt x="33" y="187"/>
                  </a:lnTo>
                  <a:lnTo>
                    <a:pt x="25" y="183"/>
                  </a:lnTo>
                  <a:lnTo>
                    <a:pt x="18" y="180"/>
                  </a:lnTo>
                  <a:lnTo>
                    <a:pt x="7" y="176"/>
                  </a:lnTo>
                  <a:lnTo>
                    <a:pt x="0" y="169"/>
                  </a:lnTo>
                  <a:lnTo>
                    <a:pt x="11" y="97"/>
                  </a:lnTo>
                  <a:lnTo>
                    <a:pt x="15" y="97"/>
                  </a:lnTo>
                  <a:lnTo>
                    <a:pt x="15" y="83"/>
                  </a:lnTo>
                  <a:lnTo>
                    <a:pt x="22" y="79"/>
                  </a:lnTo>
                  <a:lnTo>
                    <a:pt x="33" y="75"/>
                  </a:lnTo>
                  <a:lnTo>
                    <a:pt x="43" y="72"/>
                  </a:lnTo>
                  <a:lnTo>
                    <a:pt x="54" y="68"/>
                  </a:lnTo>
                  <a:lnTo>
                    <a:pt x="61" y="68"/>
                  </a:lnTo>
                  <a:lnTo>
                    <a:pt x="69" y="61"/>
                  </a:lnTo>
                  <a:lnTo>
                    <a:pt x="76" y="57"/>
                  </a:lnTo>
                  <a:lnTo>
                    <a:pt x="79" y="47"/>
                  </a:lnTo>
                  <a:lnTo>
                    <a:pt x="79" y="0"/>
                  </a:lnTo>
                  <a:lnTo>
                    <a:pt x="105" y="0"/>
                  </a:lnTo>
                  <a:lnTo>
                    <a:pt x="115" y="3"/>
                  </a:lnTo>
                  <a:lnTo>
                    <a:pt x="126" y="7"/>
                  </a:lnTo>
                  <a:lnTo>
                    <a:pt x="133" y="7"/>
                  </a:lnTo>
                  <a:lnTo>
                    <a:pt x="141" y="14"/>
                  </a:lnTo>
                  <a:lnTo>
                    <a:pt x="148" y="18"/>
                  </a:lnTo>
                  <a:close/>
                </a:path>
              </a:pathLst>
            </a:custGeom>
            <a:solidFill>
              <a:srgbClr val="004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3" name="Freeform 491"/>
            <p:cNvSpPr>
              <a:spLocks/>
            </p:cNvSpPr>
            <p:nvPr/>
          </p:nvSpPr>
          <p:spPr bwMode="auto">
            <a:xfrm>
              <a:off x="2772" y="2504"/>
              <a:ext cx="10" cy="140"/>
            </a:xfrm>
            <a:custGeom>
              <a:avLst/>
              <a:gdLst>
                <a:gd name="T0" fmla="*/ 3 w 10"/>
                <a:gd name="T1" fmla="*/ 140 h 140"/>
                <a:gd name="T2" fmla="*/ 7 w 10"/>
                <a:gd name="T3" fmla="*/ 104 h 140"/>
                <a:gd name="T4" fmla="*/ 7 w 10"/>
                <a:gd name="T5" fmla="*/ 36 h 140"/>
                <a:gd name="T6" fmla="*/ 10 w 10"/>
                <a:gd name="T7" fmla="*/ 0 h 140"/>
                <a:gd name="T8" fmla="*/ 3 w 10"/>
                <a:gd name="T9" fmla="*/ 0 h 140"/>
                <a:gd name="T10" fmla="*/ 0 w 10"/>
                <a:gd name="T11" fmla="*/ 36 h 140"/>
                <a:gd name="T12" fmla="*/ 0 w 10"/>
                <a:gd name="T13" fmla="*/ 140 h 140"/>
                <a:gd name="T14" fmla="*/ 3 w 10"/>
                <a:gd name="T15" fmla="*/ 140 h 1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"/>
                <a:gd name="T25" fmla="*/ 0 h 140"/>
                <a:gd name="T26" fmla="*/ 10 w 10"/>
                <a:gd name="T27" fmla="*/ 140 h 14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" h="140">
                  <a:moveTo>
                    <a:pt x="3" y="140"/>
                  </a:moveTo>
                  <a:lnTo>
                    <a:pt x="7" y="104"/>
                  </a:lnTo>
                  <a:lnTo>
                    <a:pt x="7" y="36"/>
                  </a:lnTo>
                  <a:lnTo>
                    <a:pt x="10" y="0"/>
                  </a:lnTo>
                  <a:lnTo>
                    <a:pt x="3" y="0"/>
                  </a:lnTo>
                  <a:lnTo>
                    <a:pt x="0" y="36"/>
                  </a:lnTo>
                  <a:lnTo>
                    <a:pt x="0" y="140"/>
                  </a:lnTo>
                  <a:lnTo>
                    <a:pt x="3" y="14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4" name="Freeform 492"/>
            <p:cNvSpPr>
              <a:spLocks/>
            </p:cNvSpPr>
            <p:nvPr/>
          </p:nvSpPr>
          <p:spPr bwMode="auto">
            <a:xfrm>
              <a:off x="2764" y="2644"/>
              <a:ext cx="11" cy="87"/>
            </a:xfrm>
            <a:custGeom>
              <a:avLst/>
              <a:gdLst>
                <a:gd name="T0" fmla="*/ 4 w 11"/>
                <a:gd name="T1" fmla="*/ 87 h 87"/>
                <a:gd name="T2" fmla="*/ 8 w 11"/>
                <a:gd name="T3" fmla="*/ 83 h 87"/>
                <a:gd name="T4" fmla="*/ 11 w 11"/>
                <a:gd name="T5" fmla="*/ 61 h 87"/>
                <a:gd name="T6" fmla="*/ 11 w 11"/>
                <a:gd name="T7" fmla="*/ 0 h 87"/>
                <a:gd name="T8" fmla="*/ 8 w 11"/>
                <a:gd name="T9" fmla="*/ 0 h 87"/>
                <a:gd name="T10" fmla="*/ 4 w 11"/>
                <a:gd name="T11" fmla="*/ 22 h 87"/>
                <a:gd name="T12" fmla="*/ 4 w 11"/>
                <a:gd name="T13" fmla="*/ 61 h 87"/>
                <a:gd name="T14" fmla="*/ 0 w 11"/>
                <a:gd name="T15" fmla="*/ 83 h 87"/>
                <a:gd name="T16" fmla="*/ 4 w 11"/>
                <a:gd name="T17" fmla="*/ 79 h 87"/>
                <a:gd name="T18" fmla="*/ 4 w 11"/>
                <a:gd name="T19" fmla="*/ 87 h 87"/>
                <a:gd name="T20" fmla="*/ 8 w 11"/>
                <a:gd name="T21" fmla="*/ 87 h 87"/>
                <a:gd name="T22" fmla="*/ 8 w 11"/>
                <a:gd name="T23" fmla="*/ 83 h 87"/>
                <a:gd name="T24" fmla="*/ 4 w 11"/>
                <a:gd name="T25" fmla="*/ 87 h 8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1"/>
                <a:gd name="T40" fmla="*/ 0 h 87"/>
                <a:gd name="T41" fmla="*/ 11 w 11"/>
                <a:gd name="T42" fmla="*/ 87 h 8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1" h="87">
                  <a:moveTo>
                    <a:pt x="4" y="87"/>
                  </a:moveTo>
                  <a:lnTo>
                    <a:pt x="8" y="83"/>
                  </a:lnTo>
                  <a:lnTo>
                    <a:pt x="11" y="61"/>
                  </a:lnTo>
                  <a:lnTo>
                    <a:pt x="11" y="0"/>
                  </a:lnTo>
                  <a:lnTo>
                    <a:pt x="8" y="0"/>
                  </a:lnTo>
                  <a:lnTo>
                    <a:pt x="4" y="22"/>
                  </a:lnTo>
                  <a:lnTo>
                    <a:pt x="4" y="61"/>
                  </a:lnTo>
                  <a:lnTo>
                    <a:pt x="0" y="83"/>
                  </a:lnTo>
                  <a:lnTo>
                    <a:pt x="4" y="79"/>
                  </a:lnTo>
                  <a:lnTo>
                    <a:pt x="4" y="87"/>
                  </a:lnTo>
                  <a:lnTo>
                    <a:pt x="8" y="87"/>
                  </a:lnTo>
                  <a:lnTo>
                    <a:pt x="8" y="83"/>
                  </a:lnTo>
                  <a:lnTo>
                    <a:pt x="4" y="8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5" name="Freeform 493"/>
            <p:cNvSpPr>
              <a:spLocks/>
            </p:cNvSpPr>
            <p:nvPr/>
          </p:nvSpPr>
          <p:spPr bwMode="auto">
            <a:xfrm>
              <a:off x="2635" y="2659"/>
              <a:ext cx="133" cy="72"/>
            </a:xfrm>
            <a:custGeom>
              <a:avLst/>
              <a:gdLst>
                <a:gd name="T0" fmla="*/ 0 w 133"/>
                <a:gd name="T1" fmla="*/ 7 h 72"/>
                <a:gd name="T2" fmla="*/ 3 w 133"/>
                <a:gd name="T3" fmla="*/ 7 h 72"/>
                <a:gd name="T4" fmla="*/ 14 w 133"/>
                <a:gd name="T5" fmla="*/ 10 h 72"/>
                <a:gd name="T6" fmla="*/ 21 w 133"/>
                <a:gd name="T7" fmla="*/ 14 h 72"/>
                <a:gd name="T8" fmla="*/ 29 w 133"/>
                <a:gd name="T9" fmla="*/ 18 h 72"/>
                <a:gd name="T10" fmla="*/ 36 w 133"/>
                <a:gd name="T11" fmla="*/ 21 h 72"/>
                <a:gd name="T12" fmla="*/ 43 w 133"/>
                <a:gd name="T13" fmla="*/ 25 h 72"/>
                <a:gd name="T14" fmla="*/ 50 w 133"/>
                <a:gd name="T15" fmla="*/ 32 h 72"/>
                <a:gd name="T16" fmla="*/ 57 w 133"/>
                <a:gd name="T17" fmla="*/ 36 h 72"/>
                <a:gd name="T18" fmla="*/ 65 w 133"/>
                <a:gd name="T19" fmla="*/ 43 h 72"/>
                <a:gd name="T20" fmla="*/ 75 w 133"/>
                <a:gd name="T21" fmla="*/ 46 h 72"/>
                <a:gd name="T22" fmla="*/ 83 w 133"/>
                <a:gd name="T23" fmla="*/ 54 h 72"/>
                <a:gd name="T24" fmla="*/ 90 w 133"/>
                <a:gd name="T25" fmla="*/ 57 h 72"/>
                <a:gd name="T26" fmla="*/ 97 w 133"/>
                <a:gd name="T27" fmla="*/ 61 h 72"/>
                <a:gd name="T28" fmla="*/ 108 w 133"/>
                <a:gd name="T29" fmla="*/ 64 h 72"/>
                <a:gd name="T30" fmla="*/ 115 w 133"/>
                <a:gd name="T31" fmla="*/ 68 h 72"/>
                <a:gd name="T32" fmla="*/ 122 w 133"/>
                <a:gd name="T33" fmla="*/ 72 h 72"/>
                <a:gd name="T34" fmla="*/ 133 w 133"/>
                <a:gd name="T35" fmla="*/ 72 h 72"/>
                <a:gd name="T36" fmla="*/ 133 w 133"/>
                <a:gd name="T37" fmla="*/ 64 h 72"/>
                <a:gd name="T38" fmla="*/ 126 w 133"/>
                <a:gd name="T39" fmla="*/ 64 h 72"/>
                <a:gd name="T40" fmla="*/ 115 w 133"/>
                <a:gd name="T41" fmla="*/ 61 h 72"/>
                <a:gd name="T42" fmla="*/ 108 w 133"/>
                <a:gd name="T43" fmla="*/ 57 h 72"/>
                <a:gd name="T44" fmla="*/ 101 w 133"/>
                <a:gd name="T45" fmla="*/ 54 h 72"/>
                <a:gd name="T46" fmla="*/ 93 w 133"/>
                <a:gd name="T47" fmla="*/ 50 h 72"/>
                <a:gd name="T48" fmla="*/ 86 w 133"/>
                <a:gd name="T49" fmla="*/ 46 h 72"/>
                <a:gd name="T50" fmla="*/ 75 w 133"/>
                <a:gd name="T51" fmla="*/ 43 h 72"/>
                <a:gd name="T52" fmla="*/ 72 w 133"/>
                <a:gd name="T53" fmla="*/ 36 h 72"/>
                <a:gd name="T54" fmla="*/ 65 w 133"/>
                <a:gd name="T55" fmla="*/ 32 h 72"/>
                <a:gd name="T56" fmla="*/ 54 w 133"/>
                <a:gd name="T57" fmla="*/ 25 h 72"/>
                <a:gd name="T58" fmla="*/ 47 w 133"/>
                <a:gd name="T59" fmla="*/ 21 h 72"/>
                <a:gd name="T60" fmla="*/ 39 w 133"/>
                <a:gd name="T61" fmla="*/ 14 h 72"/>
                <a:gd name="T62" fmla="*/ 32 w 133"/>
                <a:gd name="T63" fmla="*/ 10 h 72"/>
                <a:gd name="T64" fmla="*/ 21 w 133"/>
                <a:gd name="T65" fmla="*/ 7 h 72"/>
                <a:gd name="T66" fmla="*/ 14 w 133"/>
                <a:gd name="T67" fmla="*/ 3 h 72"/>
                <a:gd name="T68" fmla="*/ 7 w 133"/>
                <a:gd name="T69" fmla="*/ 0 h 72"/>
                <a:gd name="T70" fmla="*/ 0 w 133"/>
                <a:gd name="T71" fmla="*/ 7 h 72"/>
                <a:gd name="T72" fmla="*/ 3 w 133"/>
                <a:gd name="T73" fmla="*/ 7 h 72"/>
                <a:gd name="T74" fmla="*/ 0 w 133"/>
                <a:gd name="T75" fmla="*/ 7 h 7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33"/>
                <a:gd name="T115" fmla="*/ 0 h 72"/>
                <a:gd name="T116" fmla="*/ 133 w 133"/>
                <a:gd name="T117" fmla="*/ 72 h 7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33" h="72">
                  <a:moveTo>
                    <a:pt x="0" y="7"/>
                  </a:moveTo>
                  <a:lnTo>
                    <a:pt x="3" y="7"/>
                  </a:lnTo>
                  <a:lnTo>
                    <a:pt x="14" y="10"/>
                  </a:lnTo>
                  <a:lnTo>
                    <a:pt x="21" y="14"/>
                  </a:lnTo>
                  <a:lnTo>
                    <a:pt x="29" y="18"/>
                  </a:lnTo>
                  <a:lnTo>
                    <a:pt x="36" y="21"/>
                  </a:lnTo>
                  <a:lnTo>
                    <a:pt x="43" y="25"/>
                  </a:lnTo>
                  <a:lnTo>
                    <a:pt x="50" y="32"/>
                  </a:lnTo>
                  <a:lnTo>
                    <a:pt x="57" y="36"/>
                  </a:lnTo>
                  <a:lnTo>
                    <a:pt x="65" y="43"/>
                  </a:lnTo>
                  <a:lnTo>
                    <a:pt x="75" y="46"/>
                  </a:lnTo>
                  <a:lnTo>
                    <a:pt x="83" y="54"/>
                  </a:lnTo>
                  <a:lnTo>
                    <a:pt x="90" y="57"/>
                  </a:lnTo>
                  <a:lnTo>
                    <a:pt x="97" y="61"/>
                  </a:lnTo>
                  <a:lnTo>
                    <a:pt x="108" y="64"/>
                  </a:lnTo>
                  <a:lnTo>
                    <a:pt x="115" y="68"/>
                  </a:lnTo>
                  <a:lnTo>
                    <a:pt x="122" y="72"/>
                  </a:lnTo>
                  <a:lnTo>
                    <a:pt x="133" y="72"/>
                  </a:lnTo>
                  <a:lnTo>
                    <a:pt x="133" y="64"/>
                  </a:lnTo>
                  <a:lnTo>
                    <a:pt x="126" y="64"/>
                  </a:lnTo>
                  <a:lnTo>
                    <a:pt x="115" y="61"/>
                  </a:lnTo>
                  <a:lnTo>
                    <a:pt x="108" y="57"/>
                  </a:lnTo>
                  <a:lnTo>
                    <a:pt x="101" y="54"/>
                  </a:lnTo>
                  <a:lnTo>
                    <a:pt x="93" y="50"/>
                  </a:lnTo>
                  <a:lnTo>
                    <a:pt x="86" y="46"/>
                  </a:lnTo>
                  <a:lnTo>
                    <a:pt x="75" y="43"/>
                  </a:lnTo>
                  <a:lnTo>
                    <a:pt x="72" y="36"/>
                  </a:lnTo>
                  <a:lnTo>
                    <a:pt x="65" y="32"/>
                  </a:lnTo>
                  <a:lnTo>
                    <a:pt x="54" y="25"/>
                  </a:lnTo>
                  <a:lnTo>
                    <a:pt x="47" y="21"/>
                  </a:lnTo>
                  <a:lnTo>
                    <a:pt x="39" y="14"/>
                  </a:lnTo>
                  <a:lnTo>
                    <a:pt x="32" y="10"/>
                  </a:lnTo>
                  <a:lnTo>
                    <a:pt x="21" y="7"/>
                  </a:lnTo>
                  <a:lnTo>
                    <a:pt x="14" y="3"/>
                  </a:lnTo>
                  <a:lnTo>
                    <a:pt x="7" y="0"/>
                  </a:lnTo>
                  <a:lnTo>
                    <a:pt x="0" y="7"/>
                  </a:lnTo>
                  <a:lnTo>
                    <a:pt x="3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6" name="Freeform 494"/>
            <p:cNvSpPr>
              <a:spLocks/>
            </p:cNvSpPr>
            <p:nvPr/>
          </p:nvSpPr>
          <p:spPr bwMode="auto">
            <a:xfrm>
              <a:off x="2631" y="2651"/>
              <a:ext cx="11" cy="15"/>
            </a:xfrm>
            <a:custGeom>
              <a:avLst/>
              <a:gdLst>
                <a:gd name="T0" fmla="*/ 0 w 11"/>
                <a:gd name="T1" fmla="*/ 4 h 15"/>
                <a:gd name="T2" fmla="*/ 0 w 11"/>
                <a:gd name="T3" fmla="*/ 8 h 15"/>
                <a:gd name="T4" fmla="*/ 4 w 11"/>
                <a:gd name="T5" fmla="*/ 15 h 15"/>
                <a:gd name="T6" fmla="*/ 11 w 11"/>
                <a:gd name="T7" fmla="*/ 8 h 15"/>
                <a:gd name="T8" fmla="*/ 4 w 11"/>
                <a:gd name="T9" fmla="*/ 0 h 15"/>
                <a:gd name="T10" fmla="*/ 4 w 11"/>
                <a:gd name="T11" fmla="*/ 4 h 15"/>
                <a:gd name="T12" fmla="*/ 0 w 11"/>
                <a:gd name="T13" fmla="*/ 4 h 15"/>
                <a:gd name="T14" fmla="*/ 0 w 11"/>
                <a:gd name="T15" fmla="*/ 8 h 15"/>
                <a:gd name="T16" fmla="*/ 0 w 11"/>
                <a:gd name="T17" fmla="*/ 4 h 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"/>
                <a:gd name="T28" fmla="*/ 0 h 15"/>
                <a:gd name="T29" fmla="*/ 11 w 11"/>
                <a:gd name="T30" fmla="*/ 15 h 1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" h="15">
                  <a:moveTo>
                    <a:pt x="0" y="4"/>
                  </a:moveTo>
                  <a:lnTo>
                    <a:pt x="0" y="8"/>
                  </a:lnTo>
                  <a:lnTo>
                    <a:pt x="4" y="15"/>
                  </a:lnTo>
                  <a:lnTo>
                    <a:pt x="11" y="8"/>
                  </a:lnTo>
                  <a:lnTo>
                    <a:pt x="4" y="0"/>
                  </a:lnTo>
                  <a:lnTo>
                    <a:pt x="4" y="4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7" name="Freeform 495"/>
            <p:cNvSpPr>
              <a:spLocks/>
            </p:cNvSpPr>
            <p:nvPr/>
          </p:nvSpPr>
          <p:spPr bwMode="auto">
            <a:xfrm>
              <a:off x="2631" y="2579"/>
              <a:ext cx="15" cy="76"/>
            </a:xfrm>
            <a:custGeom>
              <a:avLst/>
              <a:gdLst>
                <a:gd name="T0" fmla="*/ 11 w 15"/>
                <a:gd name="T1" fmla="*/ 0 h 76"/>
                <a:gd name="T2" fmla="*/ 7 w 15"/>
                <a:gd name="T3" fmla="*/ 4 h 76"/>
                <a:gd name="T4" fmla="*/ 0 w 15"/>
                <a:gd name="T5" fmla="*/ 76 h 76"/>
                <a:gd name="T6" fmla="*/ 4 w 15"/>
                <a:gd name="T7" fmla="*/ 76 h 76"/>
                <a:gd name="T8" fmla="*/ 15 w 15"/>
                <a:gd name="T9" fmla="*/ 4 h 76"/>
                <a:gd name="T10" fmla="*/ 11 w 15"/>
                <a:gd name="T11" fmla="*/ 8 h 76"/>
                <a:gd name="T12" fmla="*/ 11 w 15"/>
                <a:gd name="T13" fmla="*/ 0 h 76"/>
                <a:gd name="T14" fmla="*/ 7 w 15"/>
                <a:gd name="T15" fmla="*/ 4 h 76"/>
                <a:gd name="T16" fmla="*/ 11 w 15"/>
                <a:gd name="T17" fmla="*/ 0 h 7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"/>
                <a:gd name="T28" fmla="*/ 0 h 76"/>
                <a:gd name="T29" fmla="*/ 15 w 15"/>
                <a:gd name="T30" fmla="*/ 76 h 7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5" h="76">
                  <a:moveTo>
                    <a:pt x="11" y="0"/>
                  </a:moveTo>
                  <a:lnTo>
                    <a:pt x="7" y="4"/>
                  </a:lnTo>
                  <a:lnTo>
                    <a:pt x="0" y="76"/>
                  </a:lnTo>
                  <a:lnTo>
                    <a:pt x="4" y="76"/>
                  </a:lnTo>
                  <a:lnTo>
                    <a:pt x="15" y="4"/>
                  </a:lnTo>
                  <a:lnTo>
                    <a:pt x="11" y="8"/>
                  </a:lnTo>
                  <a:lnTo>
                    <a:pt x="11" y="0"/>
                  </a:lnTo>
                  <a:lnTo>
                    <a:pt x="7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8" name="Freeform 496"/>
            <p:cNvSpPr>
              <a:spLocks/>
            </p:cNvSpPr>
            <p:nvPr/>
          </p:nvSpPr>
          <p:spPr bwMode="auto">
            <a:xfrm>
              <a:off x="2642" y="2569"/>
              <a:ext cx="7" cy="18"/>
            </a:xfrm>
            <a:custGeom>
              <a:avLst/>
              <a:gdLst>
                <a:gd name="T0" fmla="*/ 4 w 7"/>
                <a:gd name="T1" fmla="*/ 0 h 18"/>
                <a:gd name="T2" fmla="*/ 0 w 7"/>
                <a:gd name="T3" fmla="*/ 3 h 18"/>
                <a:gd name="T4" fmla="*/ 0 w 7"/>
                <a:gd name="T5" fmla="*/ 18 h 18"/>
                <a:gd name="T6" fmla="*/ 7 w 7"/>
                <a:gd name="T7" fmla="*/ 14 h 18"/>
                <a:gd name="T8" fmla="*/ 7 w 7"/>
                <a:gd name="T9" fmla="*/ 0 h 18"/>
                <a:gd name="T10" fmla="*/ 7 w 7"/>
                <a:gd name="T11" fmla="*/ 3 h 18"/>
                <a:gd name="T12" fmla="*/ 4 w 7"/>
                <a:gd name="T13" fmla="*/ 0 h 18"/>
                <a:gd name="T14" fmla="*/ 0 w 7"/>
                <a:gd name="T15" fmla="*/ 0 h 18"/>
                <a:gd name="T16" fmla="*/ 0 w 7"/>
                <a:gd name="T17" fmla="*/ 3 h 18"/>
                <a:gd name="T18" fmla="*/ 4 w 7"/>
                <a:gd name="T19" fmla="*/ 0 h 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"/>
                <a:gd name="T31" fmla="*/ 0 h 18"/>
                <a:gd name="T32" fmla="*/ 7 w 7"/>
                <a:gd name="T33" fmla="*/ 18 h 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" h="18">
                  <a:moveTo>
                    <a:pt x="4" y="0"/>
                  </a:moveTo>
                  <a:lnTo>
                    <a:pt x="0" y="3"/>
                  </a:lnTo>
                  <a:lnTo>
                    <a:pt x="0" y="18"/>
                  </a:lnTo>
                  <a:lnTo>
                    <a:pt x="7" y="14"/>
                  </a:lnTo>
                  <a:lnTo>
                    <a:pt x="7" y="0"/>
                  </a:lnTo>
                  <a:lnTo>
                    <a:pt x="7" y="3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9" name="Freeform 497"/>
            <p:cNvSpPr>
              <a:spLocks/>
            </p:cNvSpPr>
            <p:nvPr/>
          </p:nvSpPr>
          <p:spPr bwMode="auto">
            <a:xfrm>
              <a:off x="2646" y="2533"/>
              <a:ext cx="72" cy="39"/>
            </a:xfrm>
            <a:custGeom>
              <a:avLst/>
              <a:gdLst>
                <a:gd name="T0" fmla="*/ 64 w 72"/>
                <a:gd name="T1" fmla="*/ 0 h 39"/>
                <a:gd name="T2" fmla="*/ 57 w 72"/>
                <a:gd name="T3" fmla="*/ 7 h 39"/>
                <a:gd name="T4" fmla="*/ 54 w 72"/>
                <a:gd name="T5" fmla="*/ 14 h 39"/>
                <a:gd name="T6" fmla="*/ 46 w 72"/>
                <a:gd name="T7" fmla="*/ 18 h 39"/>
                <a:gd name="T8" fmla="*/ 36 w 72"/>
                <a:gd name="T9" fmla="*/ 21 h 39"/>
                <a:gd name="T10" fmla="*/ 25 w 72"/>
                <a:gd name="T11" fmla="*/ 21 h 39"/>
                <a:gd name="T12" fmla="*/ 18 w 72"/>
                <a:gd name="T13" fmla="*/ 25 h 39"/>
                <a:gd name="T14" fmla="*/ 7 w 72"/>
                <a:gd name="T15" fmla="*/ 28 h 39"/>
                <a:gd name="T16" fmla="*/ 0 w 72"/>
                <a:gd name="T17" fmla="*/ 36 h 39"/>
                <a:gd name="T18" fmla="*/ 3 w 72"/>
                <a:gd name="T19" fmla="*/ 39 h 39"/>
                <a:gd name="T20" fmla="*/ 10 w 72"/>
                <a:gd name="T21" fmla="*/ 36 h 39"/>
                <a:gd name="T22" fmla="*/ 18 w 72"/>
                <a:gd name="T23" fmla="*/ 32 h 39"/>
                <a:gd name="T24" fmla="*/ 28 w 72"/>
                <a:gd name="T25" fmla="*/ 28 h 39"/>
                <a:gd name="T26" fmla="*/ 39 w 72"/>
                <a:gd name="T27" fmla="*/ 25 h 39"/>
                <a:gd name="T28" fmla="*/ 46 w 72"/>
                <a:gd name="T29" fmla="*/ 21 h 39"/>
                <a:gd name="T30" fmla="*/ 57 w 72"/>
                <a:gd name="T31" fmla="*/ 18 h 39"/>
                <a:gd name="T32" fmla="*/ 64 w 72"/>
                <a:gd name="T33" fmla="*/ 10 h 39"/>
                <a:gd name="T34" fmla="*/ 68 w 72"/>
                <a:gd name="T35" fmla="*/ 0 h 39"/>
                <a:gd name="T36" fmla="*/ 72 w 72"/>
                <a:gd name="T37" fmla="*/ 0 h 39"/>
                <a:gd name="T38" fmla="*/ 68 w 72"/>
                <a:gd name="T39" fmla="*/ 0 h 39"/>
                <a:gd name="T40" fmla="*/ 64 w 72"/>
                <a:gd name="T41" fmla="*/ 0 h 3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2"/>
                <a:gd name="T64" fmla="*/ 0 h 39"/>
                <a:gd name="T65" fmla="*/ 72 w 72"/>
                <a:gd name="T66" fmla="*/ 39 h 3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2" h="39">
                  <a:moveTo>
                    <a:pt x="64" y="0"/>
                  </a:moveTo>
                  <a:lnTo>
                    <a:pt x="57" y="7"/>
                  </a:lnTo>
                  <a:lnTo>
                    <a:pt x="54" y="14"/>
                  </a:lnTo>
                  <a:lnTo>
                    <a:pt x="46" y="18"/>
                  </a:lnTo>
                  <a:lnTo>
                    <a:pt x="36" y="21"/>
                  </a:lnTo>
                  <a:lnTo>
                    <a:pt x="25" y="21"/>
                  </a:lnTo>
                  <a:lnTo>
                    <a:pt x="18" y="25"/>
                  </a:lnTo>
                  <a:lnTo>
                    <a:pt x="7" y="28"/>
                  </a:lnTo>
                  <a:lnTo>
                    <a:pt x="0" y="36"/>
                  </a:lnTo>
                  <a:lnTo>
                    <a:pt x="3" y="39"/>
                  </a:lnTo>
                  <a:lnTo>
                    <a:pt x="10" y="36"/>
                  </a:lnTo>
                  <a:lnTo>
                    <a:pt x="18" y="32"/>
                  </a:lnTo>
                  <a:lnTo>
                    <a:pt x="28" y="28"/>
                  </a:lnTo>
                  <a:lnTo>
                    <a:pt x="39" y="25"/>
                  </a:lnTo>
                  <a:lnTo>
                    <a:pt x="46" y="21"/>
                  </a:lnTo>
                  <a:lnTo>
                    <a:pt x="57" y="18"/>
                  </a:lnTo>
                  <a:lnTo>
                    <a:pt x="64" y="10"/>
                  </a:lnTo>
                  <a:lnTo>
                    <a:pt x="68" y="0"/>
                  </a:lnTo>
                  <a:lnTo>
                    <a:pt x="72" y="0"/>
                  </a:lnTo>
                  <a:lnTo>
                    <a:pt x="68" y="0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0" name="Freeform 498"/>
            <p:cNvSpPr>
              <a:spLocks/>
            </p:cNvSpPr>
            <p:nvPr/>
          </p:nvSpPr>
          <p:spPr bwMode="auto">
            <a:xfrm>
              <a:off x="2707" y="2482"/>
              <a:ext cx="7" cy="51"/>
            </a:xfrm>
            <a:custGeom>
              <a:avLst/>
              <a:gdLst>
                <a:gd name="T0" fmla="*/ 3 w 7"/>
                <a:gd name="T1" fmla="*/ 0 h 51"/>
                <a:gd name="T2" fmla="*/ 0 w 7"/>
                <a:gd name="T3" fmla="*/ 4 h 51"/>
                <a:gd name="T4" fmla="*/ 3 w 7"/>
                <a:gd name="T5" fmla="*/ 51 h 51"/>
                <a:gd name="T6" fmla="*/ 7 w 7"/>
                <a:gd name="T7" fmla="*/ 51 h 51"/>
                <a:gd name="T8" fmla="*/ 7 w 7"/>
                <a:gd name="T9" fmla="*/ 4 h 51"/>
                <a:gd name="T10" fmla="*/ 3 w 7"/>
                <a:gd name="T11" fmla="*/ 7 h 51"/>
                <a:gd name="T12" fmla="*/ 3 w 7"/>
                <a:gd name="T13" fmla="*/ 0 h 51"/>
                <a:gd name="T14" fmla="*/ 0 w 7"/>
                <a:gd name="T15" fmla="*/ 0 h 51"/>
                <a:gd name="T16" fmla="*/ 0 w 7"/>
                <a:gd name="T17" fmla="*/ 4 h 51"/>
                <a:gd name="T18" fmla="*/ 3 w 7"/>
                <a:gd name="T19" fmla="*/ 0 h 5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"/>
                <a:gd name="T31" fmla="*/ 0 h 51"/>
                <a:gd name="T32" fmla="*/ 7 w 7"/>
                <a:gd name="T33" fmla="*/ 51 h 5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" h="51">
                  <a:moveTo>
                    <a:pt x="3" y="0"/>
                  </a:moveTo>
                  <a:lnTo>
                    <a:pt x="0" y="4"/>
                  </a:lnTo>
                  <a:lnTo>
                    <a:pt x="3" y="51"/>
                  </a:lnTo>
                  <a:lnTo>
                    <a:pt x="7" y="51"/>
                  </a:lnTo>
                  <a:lnTo>
                    <a:pt x="7" y="4"/>
                  </a:lnTo>
                  <a:lnTo>
                    <a:pt x="3" y="7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1" name="Freeform 499"/>
            <p:cNvSpPr>
              <a:spLocks/>
            </p:cNvSpPr>
            <p:nvPr/>
          </p:nvSpPr>
          <p:spPr bwMode="auto">
            <a:xfrm>
              <a:off x="2710" y="2482"/>
              <a:ext cx="72" cy="25"/>
            </a:xfrm>
            <a:custGeom>
              <a:avLst/>
              <a:gdLst>
                <a:gd name="T0" fmla="*/ 72 w 72"/>
                <a:gd name="T1" fmla="*/ 22 h 25"/>
                <a:gd name="T2" fmla="*/ 72 w 72"/>
                <a:gd name="T3" fmla="*/ 18 h 25"/>
                <a:gd name="T4" fmla="*/ 65 w 72"/>
                <a:gd name="T5" fmla="*/ 15 h 25"/>
                <a:gd name="T6" fmla="*/ 54 w 72"/>
                <a:gd name="T7" fmla="*/ 11 h 25"/>
                <a:gd name="T8" fmla="*/ 47 w 72"/>
                <a:gd name="T9" fmla="*/ 7 h 25"/>
                <a:gd name="T10" fmla="*/ 36 w 72"/>
                <a:gd name="T11" fmla="*/ 4 h 25"/>
                <a:gd name="T12" fmla="*/ 29 w 72"/>
                <a:gd name="T13" fmla="*/ 0 h 25"/>
                <a:gd name="T14" fmla="*/ 0 w 72"/>
                <a:gd name="T15" fmla="*/ 0 h 25"/>
                <a:gd name="T16" fmla="*/ 0 w 72"/>
                <a:gd name="T17" fmla="*/ 7 h 25"/>
                <a:gd name="T18" fmla="*/ 26 w 72"/>
                <a:gd name="T19" fmla="*/ 7 h 25"/>
                <a:gd name="T20" fmla="*/ 36 w 72"/>
                <a:gd name="T21" fmla="*/ 11 h 25"/>
                <a:gd name="T22" fmla="*/ 44 w 72"/>
                <a:gd name="T23" fmla="*/ 15 h 25"/>
                <a:gd name="T24" fmla="*/ 54 w 72"/>
                <a:gd name="T25" fmla="*/ 15 h 25"/>
                <a:gd name="T26" fmla="*/ 62 w 72"/>
                <a:gd name="T27" fmla="*/ 18 h 25"/>
                <a:gd name="T28" fmla="*/ 65 w 72"/>
                <a:gd name="T29" fmla="*/ 25 h 25"/>
                <a:gd name="T30" fmla="*/ 65 w 72"/>
                <a:gd name="T31" fmla="*/ 22 h 25"/>
                <a:gd name="T32" fmla="*/ 72 w 72"/>
                <a:gd name="T33" fmla="*/ 22 h 25"/>
                <a:gd name="T34" fmla="*/ 72 w 72"/>
                <a:gd name="T35" fmla="*/ 18 h 25"/>
                <a:gd name="T36" fmla="*/ 72 w 72"/>
                <a:gd name="T37" fmla="*/ 22 h 2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2"/>
                <a:gd name="T58" fmla="*/ 0 h 25"/>
                <a:gd name="T59" fmla="*/ 72 w 72"/>
                <a:gd name="T60" fmla="*/ 25 h 2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2" h="25">
                  <a:moveTo>
                    <a:pt x="72" y="22"/>
                  </a:moveTo>
                  <a:lnTo>
                    <a:pt x="72" y="18"/>
                  </a:lnTo>
                  <a:lnTo>
                    <a:pt x="65" y="15"/>
                  </a:lnTo>
                  <a:lnTo>
                    <a:pt x="54" y="11"/>
                  </a:lnTo>
                  <a:lnTo>
                    <a:pt x="47" y="7"/>
                  </a:lnTo>
                  <a:lnTo>
                    <a:pt x="36" y="4"/>
                  </a:lnTo>
                  <a:lnTo>
                    <a:pt x="29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26" y="7"/>
                  </a:lnTo>
                  <a:lnTo>
                    <a:pt x="36" y="11"/>
                  </a:lnTo>
                  <a:lnTo>
                    <a:pt x="44" y="15"/>
                  </a:lnTo>
                  <a:lnTo>
                    <a:pt x="54" y="15"/>
                  </a:lnTo>
                  <a:lnTo>
                    <a:pt x="62" y="18"/>
                  </a:lnTo>
                  <a:lnTo>
                    <a:pt x="65" y="25"/>
                  </a:lnTo>
                  <a:lnTo>
                    <a:pt x="65" y="22"/>
                  </a:lnTo>
                  <a:lnTo>
                    <a:pt x="72" y="22"/>
                  </a:lnTo>
                  <a:lnTo>
                    <a:pt x="72" y="18"/>
                  </a:lnTo>
                  <a:lnTo>
                    <a:pt x="72" y="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2" name="Freeform 500"/>
            <p:cNvSpPr>
              <a:spLocks/>
            </p:cNvSpPr>
            <p:nvPr/>
          </p:nvSpPr>
          <p:spPr bwMode="auto">
            <a:xfrm>
              <a:off x="2646" y="2493"/>
              <a:ext cx="57" cy="61"/>
            </a:xfrm>
            <a:custGeom>
              <a:avLst/>
              <a:gdLst>
                <a:gd name="T0" fmla="*/ 54 w 57"/>
                <a:gd name="T1" fmla="*/ 47 h 61"/>
                <a:gd name="T2" fmla="*/ 46 w 57"/>
                <a:gd name="T3" fmla="*/ 47 h 61"/>
                <a:gd name="T4" fmla="*/ 43 w 57"/>
                <a:gd name="T5" fmla="*/ 50 h 61"/>
                <a:gd name="T6" fmla="*/ 36 w 57"/>
                <a:gd name="T7" fmla="*/ 54 h 61"/>
                <a:gd name="T8" fmla="*/ 28 w 57"/>
                <a:gd name="T9" fmla="*/ 54 h 61"/>
                <a:gd name="T10" fmla="*/ 21 w 57"/>
                <a:gd name="T11" fmla="*/ 58 h 61"/>
                <a:gd name="T12" fmla="*/ 14 w 57"/>
                <a:gd name="T13" fmla="*/ 61 h 61"/>
                <a:gd name="T14" fmla="*/ 0 w 57"/>
                <a:gd name="T15" fmla="*/ 61 h 61"/>
                <a:gd name="T16" fmla="*/ 3 w 57"/>
                <a:gd name="T17" fmla="*/ 54 h 61"/>
                <a:gd name="T18" fmla="*/ 3 w 57"/>
                <a:gd name="T19" fmla="*/ 25 h 61"/>
                <a:gd name="T20" fmla="*/ 54 w 57"/>
                <a:gd name="T21" fmla="*/ 0 h 61"/>
                <a:gd name="T22" fmla="*/ 57 w 57"/>
                <a:gd name="T23" fmla="*/ 14 h 61"/>
                <a:gd name="T24" fmla="*/ 57 w 57"/>
                <a:gd name="T25" fmla="*/ 22 h 61"/>
                <a:gd name="T26" fmla="*/ 54 w 57"/>
                <a:gd name="T27" fmla="*/ 32 h 61"/>
                <a:gd name="T28" fmla="*/ 54 w 57"/>
                <a:gd name="T29" fmla="*/ 47 h 6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57"/>
                <a:gd name="T46" fmla="*/ 0 h 61"/>
                <a:gd name="T47" fmla="*/ 57 w 57"/>
                <a:gd name="T48" fmla="*/ 61 h 6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57" h="61">
                  <a:moveTo>
                    <a:pt x="54" y="47"/>
                  </a:moveTo>
                  <a:lnTo>
                    <a:pt x="46" y="47"/>
                  </a:lnTo>
                  <a:lnTo>
                    <a:pt x="43" y="50"/>
                  </a:lnTo>
                  <a:lnTo>
                    <a:pt x="36" y="54"/>
                  </a:lnTo>
                  <a:lnTo>
                    <a:pt x="28" y="54"/>
                  </a:lnTo>
                  <a:lnTo>
                    <a:pt x="21" y="58"/>
                  </a:lnTo>
                  <a:lnTo>
                    <a:pt x="14" y="61"/>
                  </a:lnTo>
                  <a:lnTo>
                    <a:pt x="0" y="61"/>
                  </a:lnTo>
                  <a:lnTo>
                    <a:pt x="3" y="54"/>
                  </a:lnTo>
                  <a:lnTo>
                    <a:pt x="3" y="25"/>
                  </a:lnTo>
                  <a:lnTo>
                    <a:pt x="54" y="0"/>
                  </a:lnTo>
                  <a:lnTo>
                    <a:pt x="57" y="14"/>
                  </a:lnTo>
                  <a:lnTo>
                    <a:pt x="57" y="22"/>
                  </a:lnTo>
                  <a:lnTo>
                    <a:pt x="54" y="32"/>
                  </a:lnTo>
                  <a:lnTo>
                    <a:pt x="54" y="47"/>
                  </a:lnTo>
                  <a:close/>
                </a:path>
              </a:pathLst>
            </a:custGeom>
            <a:solidFill>
              <a:srgbClr val="004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3" name="Freeform 501"/>
            <p:cNvSpPr>
              <a:spLocks/>
            </p:cNvSpPr>
            <p:nvPr/>
          </p:nvSpPr>
          <p:spPr bwMode="auto">
            <a:xfrm>
              <a:off x="2642" y="2536"/>
              <a:ext cx="58" cy="25"/>
            </a:xfrm>
            <a:custGeom>
              <a:avLst/>
              <a:gdLst>
                <a:gd name="T0" fmla="*/ 0 w 58"/>
                <a:gd name="T1" fmla="*/ 18 h 25"/>
                <a:gd name="T2" fmla="*/ 7 w 58"/>
                <a:gd name="T3" fmla="*/ 22 h 25"/>
                <a:gd name="T4" fmla="*/ 11 w 58"/>
                <a:gd name="T5" fmla="*/ 22 h 25"/>
                <a:gd name="T6" fmla="*/ 22 w 58"/>
                <a:gd name="T7" fmla="*/ 18 h 25"/>
                <a:gd name="T8" fmla="*/ 25 w 58"/>
                <a:gd name="T9" fmla="*/ 18 h 25"/>
                <a:gd name="T10" fmla="*/ 32 w 58"/>
                <a:gd name="T11" fmla="*/ 15 h 25"/>
                <a:gd name="T12" fmla="*/ 40 w 58"/>
                <a:gd name="T13" fmla="*/ 15 h 25"/>
                <a:gd name="T14" fmla="*/ 47 w 58"/>
                <a:gd name="T15" fmla="*/ 11 h 25"/>
                <a:gd name="T16" fmla="*/ 54 w 58"/>
                <a:gd name="T17" fmla="*/ 7 h 25"/>
                <a:gd name="T18" fmla="*/ 58 w 58"/>
                <a:gd name="T19" fmla="*/ 7 h 25"/>
                <a:gd name="T20" fmla="*/ 58 w 58"/>
                <a:gd name="T21" fmla="*/ 0 h 25"/>
                <a:gd name="T22" fmla="*/ 50 w 58"/>
                <a:gd name="T23" fmla="*/ 0 h 25"/>
                <a:gd name="T24" fmla="*/ 43 w 58"/>
                <a:gd name="T25" fmla="*/ 4 h 25"/>
                <a:gd name="T26" fmla="*/ 36 w 58"/>
                <a:gd name="T27" fmla="*/ 7 h 25"/>
                <a:gd name="T28" fmla="*/ 29 w 58"/>
                <a:gd name="T29" fmla="*/ 7 h 25"/>
                <a:gd name="T30" fmla="*/ 25 w 58"/>
                <a:gd name="T31" fmla="*/ 11 h 25"/>
                <a:gd name="T32" fmla="*/ 18 w 58"/>
                <a:gd name="T33" fmla="*/ 15 h 25"/>
                <a:gd name="T34" fmla="*/ 11 w 58"/>
                <a:gd name="T35" fmla="*/ 15 h 25"/>
                <a:gd name="T36" fmla="*/ 4 w 58"/>
                <a:gd name="T37" fmla="*/ 18 h 25"/>
                <a:gd name="T38" fmla="*/ 7 w 58"/>
                <a:gd name="T39" fmla="*/ 18 h 25"/>
                <a:gd name="T40" fmla="*/ 0 w 58"/>
                <a:gd name="T41" fmla="*/ 18 h 25"/>
                <a:gd name="T42" fmla="*/ 0 w 58"/>
                <a:gd name="T43" fmla="*/ 25 h 25"/>
                <a:gd name="T44" fmla="*/ 7 w 58"/>
                <a:gd name="T45" fmla="*/ 22 h 25"/>
                <a:gd name="T46" fmla="*/ 0 w 58"/>
                <a:gd name="T47" fmla="*/ 18 h 2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8"/>
                <a:gd name="T73" fmla="*/ 0 h 25"/>
                <a:gd name="T74" fmla="*/ 58 w 58"/>
                <a:gd name="T75" fmla="*/ 25 h 25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8" h="25">
                  <a:moveTo>
                    <a:pt x="0" y="18"/>
                  </a:moveTo>
                  <a:lnTo>
                    <a:pt x="7" y="22"/>
                  </a:lnTo>
                  <a:lnTo>
                    <a:pt x="11" y="22"/>
                  </a:lnTo>
                  <a:lnTo>
                    <a:pt x="22" y="18"/>
                  </a:lnTo>
                  <a:lnTo>
                    <a:pt x="25" y="18"/>
                  </a:lnTo>
                  <a:lnTo>
                    <a:pt x="32" y="15"/>
                  </a:lnTo>
                  <a:lnTo>
                    <a:pt x="40" y="15"/>
                  </a:lnTo>
                  <a:lnTo>
                    <a:pt x="47" y="11"/>
                  </a:lnTo>
                  <a:lnTo>
                    <a:pt x="54" y="7"/>
                  </a:lnTo>
                  <a:lnTo>
                    <a:pt x="58" y="7"/>
                  </a:lnTo>
                  <a:lnTo>
                    <a:pt x="58" y="0"/>
                  </a:lnTo>
                  <a:lnTo>
                    <a:pt x="50" y="0"/>
                  </a:lnTo>
                  <a:lnTo>
                    <a:pt x="43" y="4"/>
                  </a:lnTo>
                  <a:lnTo>
                    <a:pt x="36" y="7"/>
                  </a:lnTo>
                  <a:lnTo>
                    <a:pt x="29" y="7"/>
                  </a:lnTo>
                  <a:lnTo>
                    <a:pt x="25" y="11"/>
                  </a:lnTo>
                  <a:lnTo>
                    <a:pt x="18" y="15"/>
                  </a:lnTo>
                  <a:lnTo>
                    <a:pt x="11" y="15"/>
                  </a:lnTo>
                  <a:lnTo>
                    <a:pt x="4" y="18"/>
                  </a:lnTo>
                  <a:lnTo>
                    <a:pt x="7" y="18"/>
                  </a:lnTo>
                  <a:lnTo>
                    <a:pt x="0" y="18"/>
                  </a:lnTo>
                  <a:lnTo>
                    <a:pt x="0" y="25"/>
                  </a:lnTo>
                  <a:lnTo>
                    <a:pt x="7" y="22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4" name="Freeform 502"/>
            <p:cNvSpPr>
              <a:spLocks/>
            </p:cNvSpPr>
            <p:nvPr/>
          </p:nvSpPr>
          <p:spPr bwMode="auto">
            <a:xfrm>
              <a:off x="2642" y="2515"/>
              <a:ext cx="11" cy="39"/>
            </a:xfrm>
            <a:custGeom>
              <a:avLst/>
              <a:gdLst>
                <a:gd name="T0" fmla="*/ 7 w 11"/>
                <a:gd name="T1" fmla="*/ 0 h 39"/>
                <a:gd name="T2" fmla="*/ 4 w 11"/>
                <a:gd name="T3" fmla="*/ 3 h 39"/>
                <a:gd name="T4" fmla="*/ 4 w 11"/>
                <a:gd name="T5" fmla="*/ 32 h 39"/>
                <a:gd name="T6" fmla="*/ 0 w 11"/>
                <a:gd name="T7" fmla="*/ 39 h 39"/>
                <a:gd name="T8" fmla="*/ 7 w 11"/>
                <a:gd name="T9" fmla="*/ 39 h 39"/>
                <a:gd name="T10" fmla="*/ 11 w 11"/>
                <a:gd name="T11" fmla="*/ 32 h 39"/>
                <a:gd name="T12" fmla="*/ 11 w 11"/>
                <a:gd name="T13" fmla="*/ 3 h 39"/>
                <a:gd name="T14" fmla="*/ 7 w 11"/>
                <a:gd name="T15" fmla="*/ 7 h 39"/>
                <a:gd name="T16" fmla="*/ 7 w 11"/>
                <a:gd name="T17" fmla="*/ 0 h 39"/>
                <a:gd name="T18" fmla="*/ 4 w 11"/>
                <a:gd name="T19" fmla="*/ 0 h 39"/>
                <a:gd name="T20" fmla="*/ 4 w 11"/>
                <a:gd name="T21" fmla="*/ 3 h 39"/>
                <a:gd name="T22" fmla="*/ 7 w 11"/>
                <a:gd name="T23" fmla="*/ 0 h 3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1"/>
                <a:gd name="T37" fmla="*/ 0 h 39"/>
                <a:gd name="T38" fmla="*/ 11 w 11"/>
                <a:gd name="T39" fmla="*/ 39 h 3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1" h="39">
                  <a:moveTo>
                    <a:pt x="7" y="0"/>
                  </a:moveTo>
                  <a:lnTo>
                    <a:pt x="4" y="3"/>
                  </a:lnTo>
                  <a:lnTo>
                    <a:pt x="4" y="32"/>
                  </a:lnTo>
                  <a:lnTo>
                    <a:pt x="0" y="39"/>
                  </a:lnTo>
                  <a:lnTo>
                    <a:pt x="7" y="39"/>
                  </a:lnTo>
                  <a:lnTo>
                    <a:pt x="11" y="32"/>
                  </a:lnTo>
                  <a:lnTo>
                    <a:pt x="11" y="3"/>
                  </a:lnTo>
                  <a:lnTo>
                    <a:pt x="7" y="7"/>
                  </a:lnTo>
                  <a:lnTo>
                    <a:pt x="7" y="0"/>
                  </a:lnTo>
                  <a:lnTo>
                    <a:pt x="4" y="0"/>
                  </a:lnTo>
                  <a:lnTo>
                    <a:pt x="4" y="3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5" name="Freeform 503"/>
            <p:cNvSpPr>
              <a:spLocks/>
            </p:cNvSpPr>
            <p:nvPr/>
          </p:nvSpPr>
          <p:spPr bwMode="auto">
            <a:xfrm>
              <a:off x="2649" y="2489"/>
              <a:ext cx="54" cy="33"/>
            </a:xfrm>
            <a:custGeom>
              <a:avLst/>
              <a:gdLst>
                <a:gd name="T0" fmla="*/ 54 w 54"/>
                <a:gd name="T1" fmla="*/ 4 h 33"/>
                <a:gd name="T2" fmla="*/ 51 w 54"/>
                <a:gd name="T3" fmla="*/ 0 h 33"/>
                <a:gd name="T4" fmla="*/ 0 w 54"/>
                <a:gd name="T5" fmla="*/ 26 h 33"/>
                <a:gd name="T6" fmla="*/ 0 w 54"/>
                <a:gd name="T7" fmla="*/ 33 h 33"/>
                <a:gd name="T8" fmla="*/ 54 w 54"/>
                <a:gd name="T9" fmla="*/ 8 h 33"/>
                <a:gd name="T10" fmla="*/ 47 w 54"/>
                <a:gd name="T11" fmla="*/ 8 h 33"/>
                <a:gd name="T12" fmla="*/ 54 w 54"/>
                <a:gd name="T13" fmla="*/ 4 h 33"/>
                <a:gd name="T14" fmla="*/ 51 w 54"/>
                <a:gd name="T15" fmla="*/ 0 h 33"/>
                <a:gd name="T16" fmla="*/ 54 w 54"/>
                <a:gd name="T17" fmla="*/ 4 h 3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4"/>
                <a:gd name="T28" fmla="*/ 0 h 33"/>
                <a:gd name="T29" fmla="*/ 54 w 54"/>
                <a:gd name="T30" fmla="*/ 33 h 3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4" h="33">
                  <a:moveTo>
                    <a:pt x="54" y="4"/>
                  </a:moveTo>
                  <a:lnTo>
                    <a:pt x="51" y="0"/>
                  </a:lnTo>
                  <a:lnTo>
                    <a:pt x="0" y="26"/>
                  </a:lnTo>
                  <a:lnTo>
                    <a:pt x="0" y="33"/>
                  </a:lnTo>
                  <a:lnTo>
                    <a:pt x="54" y="8"/>
                  </a:lnTo>
                  <a:lnTo>
                    <a:pt x="47" y="8"/>
                  </a:lnTo>
                  <a:lnTo>
                    <a:pt x="54" y="4"/>
                  </a:lnTo>
                  <a:lnTo>
                    <a:pt x="51" y="0"/>
                  </a:lnTo>
                  <a:lnTo>
                    <a:pt x="54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6" name="Freeform 504"/>
            <p:cNvSpPr>
              <a:spLocks/>
            </p:cNvSpPr>
            <p:nvPr/>
          </p:nvSpPr>
          <p:spPr bwMode="auto">
            <a:xfrm>
              <a:off x="2696" y="2493"/>
              <a:ext cx="11" cy="50"/>
            </a:xfrm>
            <a:custGeom>
              <a:avLst/>
              <a:gdLst>
                <a:gd name="T0" fmla="*/ 4 w 11"/>
                <a:gd name="T1" fmla="*/ 50 h 50"/>
                <a:gd name="T2" fmla="*/ 7 w 11"/>
                <a:gd name="T3" fmla="*/ 47 h 50"/>
                <a:gd name="T4" fmla="*/ 7 w 11"/>
                <a:gd name="T5" fmla="*/ 32 h 50"/>
                <a:gd name="T6" fmla="*/ 11 w 11"/>
                <a:gd name="T7" fmla="*/ 22 h 50"/>
                <a:gd name="T8" fmla="*/ 11 w 11"/>
                <a:gd name="T9" fmla="*/ 11 h 50"/>
                <a:gd name="T10" fmla="*/ 7 w 11"/>
                <a:gd name="T11" fmla="*/ 0 h 50"/>
                <a:gd name="T12" fmla="*/ 0 w 11"/>
                <a:gd name="T13" fmla="*/ 4 h 50"/>
                <a:gd name="T14" fmla="*/ 4 w 11"/>
                <a:gd name="T15" fmla="*/ 14 h 50"/>
                <a:gd name="T16" fmla="*/ 4 w 11"/>
                <a:gd name="T17" fmla="*/ 22 h 50"/>
                <a:gd name="T18" fmla="*/ 0 w 11"/>
                <a:gd name="T19" fmla="*/ 32 h 50"/>
                <a:gd name="T20" fmla="*/ 0 w 11"/>
                <a:gd name="T21" fmla="*/ 47 h 50"/>
                <a:gd name="T22" fmla="*/ 4 w 11"/>
                <a:gd name="T23" fmla="*/ 43 h 50"/>
                <a:gd name="T24" fmla="*/ 4 w 11"/>
                <a:gd name="T25" fmla="*/ 50 h 50"/>
                <a:gd name="T26" fmla="*/ 7 w 11"/>
                <a:gd name="T27" fmla="*/ 47 h 50"/>
                <a:gd name="T28" fmla="*/ 4 w 11"/>
                <a:gd name="T29" fmla="*/ 50 h 5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1"/>
                <a:gd name="T46" fmla="*/ 0 h 50"/>
                <a:gd name="T47" fmla="*/ 11 w 11"/>
                <a:gd name="T48" fmla="*/ 50 h 5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1" h="50">
                  <a:moveTo>
                    <a:pt x="4" y="50"/>
                  </a:moveTo>
                  <a:lnTo>
                    <a:pt x="7" y="47"/>
                  </a:lnTo>
                  <a:lnTo>
                    <a:pt x="7" y="32"/>
                  </a:lnTo>
                  <a:lnTo>
                    <a:pt x="11" y="22"/>
                  </a:lnTo>
                  <a:lnTo>
                    <a:pt x="11" y="11"/>
                  </a:lnTo>
                  <a:lnTo>
                    <a:pt x="7" y="0"/>
                  </a:lnTo>
                  <a:lnTo>
                    <a:pt x="0" y="4"/>
                  </a:lnTo>
                  <a:lnTo>
                    <a:pt x="4" y="14"/>
                  </a:lnTo>
                  <a:lnTo>
                    <a:pt x="4" y="22"/>
                  </a:lnTo>
                  <a:lnTo>
                    <a:pt x="0" y="32"/>
                  </a:lnTo>
                  <a:lnTo>
                    <a:pt x="0" y="47"/>
                  </a:lnTo>
                  <a:lnTo>
                    <a:pt x="4" y="43"/>
                  </a:lnTo>
                  <a:lnTo>
                    <a:pt x="4" y="50"/>
                  </a:lnTo>
                  <a:lnTo>
                    <a:pt x="7" y="47"/>
                  </a:lnTo>
                  <a:lnTo>
                    <a:pt x="4" y="5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7" name="Freeform 505"/>
            <p:cNvSpPr>
              <a:spLocks/>
            </p:cNvSpPr>
            <p:nvPr/>
          </p:nvSpPr>
          <p:spPr bwMode="auto">
            <a:xfrm>
              <a:off x="3225" y="2493"/>
              <a:ext cx="104" cy="36"/>
            </a:xfrm>
            <a:custGeom>
              <a:avLst/>
              <a:gdLst>
                <a:gd name="T0" fmla="*/ 104 w 104"/>
                <a:gd name="T1" fmla="*/ 36 h 36"/>
                <a:gd name="T2" fmla="*/ 97 w 104"/>
                <a:gd name="T3" fmla="*/ 32 h 36"/>
                <a:gd name="T4" fmla="*/ 65 w 104"/>
                <a:gd name="T5" fmla="*/ 32 h 36"/>
                <a:gd name="T6" fmla="*/ 58 w 104"/>
                <a:gd name="T7" fmla="*/ 36 h 36"/>
                <a:gd name="T8" fmla="*/ 36 w 104"/>
                <a:gd name="T9" fmla="*/ 36 h 36"/>
                <a:gd name="T10" fmla="*/ 25 w 104"/>
                <a:gd name="T11" fmla="*/ 32 h 36"/>
                <a:gd name="T12" fmla="*/ 22 w 104"/>
                <a:gd name="T13" fmla="*/ 32 h 36"/>
                <a:gd name="T14" fmla="*/ 14 w 104"/>
                <a:gd name="T15" fmla="*/ 29 h 36"/>
                <a:gd name="T16" fmla="*/ 11 w 104"/>
                <a:gd name="T17" fmla="*/ 22 h 36"/>
                <a:gd name="T18" fmla="*/ 7 w 104"/>
                <a:gd name="T19" fmla="*/ 18 h 36"/>
                <a:gd name="T20" fmla="*/ 4 w 104"/>
                <a:gd name="T21" fmla="*/ 11 h 36"/>
                <a:gd name="T22" fmla="*/ 0 w 104"/>
                <a:gd name="T23" fmla="*/ 0 h 36"/>
                <a:gd name="T24" fmla="*/ 7 w 104"/>
                <a:gd name="T25" fmla="*/ 4 h 36"/>
                <a:gd name="T26" fmla="*/ 79 w 104"/>
                <a:gd name="T27" fmla="*/ 4 h 36"/>
                <a:gd name="T28" fmla="*/ 83 w 104"/>
                <a:gd name="T29" fmla="*/ 7 h 36"/>
                <a:gd name="T30" fmla="*/ 90 w 104"/>
                <a:gd name="T31" fmla="*/ 11 h 36"/>
                <a:gd name="T32" fmla="*/ 97 w 104"/>
                <a:gd name="T33" fmla="*/ 14 h 36"/>
                <a:gd name="T34" fmla="*/ 101 w 104"/>
                <a:gd name="T35" fmla="*/ 18 h 36"/>
                <a:gd name="T36" fmla="*/ 101 w 104"/>
                <a:gd name="T37" fmla="*/ 25 h 36"/>
                <a:gd name="T38" fmla="*/ 104 w 104"/>
                <a:gd name="T39" fmla="*/ 36 h 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04"/>
                <a:gd name="T61" fmla="*/ 0 h 36"/>
                <a:gd name="T62" fmla="*/ 104 w 104"/>
                <a:gd name="T63" fmla="*/ 36 h 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04" h="36">
                  <a:moveTo>
                    <a:pt x="104" y="36"/>
                  </a:moveTo>
                  <a:lnTo>
                    <a:pt x="97" y="32"/>
                  </a:lnTo>
                  <a:lnTo>
                    <a:pt x="65" y="32"/>
                  </a:lnTo>
                  <a:lnTo>
                    <a:pt x="58" y="36"/>
                  </a:lnTo>
                  <a:lnTo>
                    <a:pt x="36" y="36"/>
                  </a:lnTo>
                  <a:lnTo>
                    <a:pt x="25" y="32"/>
                  </a:lnTo>
                  <a:lnTo>
                    <a:pt x="22" y="32"/>
                  </a:lnTo>
                  <a:lnTo>
                    <a:pt x="14" y="29"/>
                  </a:lnTo>
                  <a:lnTo>
                    <a:pt x="11" y="22"/>
                  </a:lnTo>
                  <a:lnTo>
                    <a:pt x="7" y="18"/>
                  </a:lnTo>
                  <a:lnTo>
                    <a:pt x="4" y="11"/>
                  </a:lnTo>
                  <a:lnTo>
                    <a:pt x="0" y="0"/>
                  </a:lnTo>
                  <a:lnTo>
                    <a:pt x="7" y="4"/>
                  </a:lnTo>
                  <a:lnTo>
                    <a:pt x="79" y="4"/>
                  </a:lnTo>
                  <a:lnTo>
                    <a:pt x="83" y="7"/>
                  </a:lnTo>
                  <a:lnTo>
                    <a:pt x="90" y="11"/>
                  </a:lnTo>
                  <a:lnTo>
                    <a:pt x="97" y="14"/>
                  </a:lnTo>
                  <a:lnTo>
                    <a:pt x="101" y="18"/>
                  </a:lnTo>
                  <a:lnTo>
                    <a:pt x="101" y="25"/>
                  </a:lnTo>
                  <a:lnTo>
                    <a:pt x="104" y="36"/>
                  </a:lnTo>
                  <a:close/>
                </a:path>
              </a:pathLst>
            </a:custGeom>
            <a:solidFill>
              <a:srgbClr val="004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8" name="Freeform 506"/>
            <p:cNvSpPr>
              <a:spLocks/>
            </p:cNvSpPr>
            <p:nvPr/>
          </p:nvSpPr>
          <p:spPr bwMode="auto">
            <a:xfrm>
              <a:off x="3221" y="2489"/>
              <a:ext cx="108" cy="44"/>
            </a:xfrm>
            <a:custGeom>
              <a:avLst/>
              <a:gdLst>
                <a:gd name="T0" fmla="*/ 4 w 108"/>
                <a:gd name="T1" fmla="*/ 0 h 44"/>
                <a:gd name="T2" fmla="*/ 0 w 108"/>
                <a:gd name="T3" fmla="*/ 4 h 44"/>
                <a:gd name="T4" fmla="*/ 4 w 108"/>
                <a:gd name="T5" fmla="*/ 15 h 44"/>
                <a:gd name="T6" fmla="*/ 4 w 108"/>
                <a:gd name="T7" fmla="*/ 22 h 44"/>
                <a:gd name="T8" fmla="*/ 18 w 108"/>
                <a:gd name="T9" fmla="*/ 36 h 44"/>
                <a:gd name="T10" fmla="*/ 26 w 108"/>
                <a:gd name="T11" fmla="*/ 40 h 44"/>
                <a:gd name="T12" fmla="*/ 29 w 108"/>
                <a:gd name="T13" fmla="*/ 40 h 44"/>
                <a:gd name="T14" fmla="*/ 40 w 108"/>
                <a:gd name="T15" fmla="*/ 44 h 44"/>
                <a:gd name="T16" fmla="*/ 69 w 108"/>
                <a:gd name="T17" fmla="*/ 44 h 44"/>
                <a:gd name="T18" fmla="*/ 80 w 108"/>
                <a:gd name="T19" fmla="*/ 40 h 44"/>
                <a:gd name="T20" fmla="*/ 94 w 108"/>
                <a:gd name="T21" fmla="*/ 40 h 44"/>
                <a:gd name="T22" fmla="*/ 101 w 108"/>
                <a:gd name="T23" fmla="*/ 44 h 44"/>
                <a:gd name="T24" fmla="*/ 105 w 108"/>
                <a:gd name="T25" fmla="*/ 44 h 44"/>
                <a:gd name="T26" fmla="*/ 108 w 108"/>
                <a:gd name="T27" fmla="*/ 36 h 44"/>
                <a:gd name="T28" fmla="*/ 101 w 108"/>
                <a:gd name="T29" fmla="*/ 33 h 44"/>
                <a:gd name="T30" fmla="*/ 44 w 108"/>
                <a:gd name="T31" fmla="*/ 33 h 44"/>
                <a:gd name="T32" fmla="*/ 40 w 108"/>
                <a:gd name="T33" fmla="*/ 36 h 44"/>
                <a:gd name="T34" fmla="*/ 33 w 108"/>
                <a:gd name="T35" fmla="*/ 33 h 44"/>
                <a:gd name="T36" fmla="*/ 26 w 108"/>
                <a:gd name="T37" fmla="*/ 33 h 44"/>
                <a:gd name="T38" fmla="*/ 15 w 108"/>
                <a:gd name="T39" fmla="*/ 22 h 44"/>
                <a:gd name="T40" fmla="*/ 11 w 108"/>
                <a:gd name="T41" fmla="*/ 15 h 44"/>
                <a:gd name="T42" fmla="*/ 8 w 108"/>
                <a:gd name="T43" fmla="*/ 4 h 44"/>
                <a:gd name="T44" fmla="*/ 4 w 108"/>
                <a:gd name="T45" fmla="*/ 8 h 44"/>
                <a:gd name="T46" fmla="*/ 4 w 108"/>
                <a:gd name="T47" fmla="*/ 0 h 44"/>
                <a:gd name="T48" fmla="*/ 0 w 108"/>
                <a:gd name="T49" fmla="*/ 0 h 44"/>
                <a:gd name="T50" fmla="*/ 0 w 108"/>
                <a:gd name="T51" fmla="*/ 4 h 44"/>
                <a:gd name="T52" fmla="*/ 4 w 108"/>
                <a:gd name="T53" fmla="*/ 0 h 4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08"/>
                <a:gd name="T82" fmla="*/ 0 h 44"/>
                <a:gd name="T83" fmla="*/ 108 w 108"/>
                <a:gd name="T84" fmla="*/ 44 h 44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08" h="44">
                  <a:moveTo>
                    <a:pt x="4" y="0"/>
                  </a:moveTo>
                  <a:lnTo>
                    <a:pt x="0" y="4"/>
                  </a:lnTo>
                  <a:lnTo>
                    <a:pt x="4" y="15"/>
                  </a:lnTo>
                  <a:lnTo>
                    <a:pt x="4" y="22"/>
                  </a:lnTo>
                  <a:lnTo>
                    <a:pt x="18" y="36"/>
                  </a:lnTo>
                  <a:lnTo>
                    <a:pt x="26" y="40"/>
                  </a:lnTo>
                  <a:lnTo>
                    <a:pt x="29" y="40"/>
                  </a:lnTo>
                  <a:lnTo>
                    <a:pt x="40" y="44"/>
                  </a:lnTo>
                  <a:lnTo>
                    <a:pt x="69" y="44"/>
                  </a:lnTo>
                  <a:lnTo>
                    <a:pt x="80" y="40"/>
                  </a:lnTo>
                  <a:lnTo>
                    <a:pt x="94" y="40"/>
                  </a:lnTo>
                  <a:lnTo>
                    <a:pt x="101" y="44"/>
                  </a:lnTo>
                  <a:lnTo>
                    <a:pt x="105" y="44"/>
                  </a:lnTo>
                  <a:lnTo>
                    <a:pt x="108" y="36"/>
                  </a:lnTo>
                  <a:lnTo>
                    <a:pt x="101" y="33"/>
                  </a:lnTo>
                  <a:lnTo>
                    <a:pt x="44" y="33"/>
                  </a:lnTo>
                  <a:lnTo>
                    <a:pt x="40" y="36"/>
                  </a:lnTo>
                  <a:lnTo>
                    <a:pt x="33" y="33"/>
                  </a:lnTo>
                  <a:lnTo>
                    <a:pt x="26" y="33"/>
                  </a:lnTo>
                  <a:lnTo>
                    <a:pt x="15" y="22"/>
                  </a:lnTo>
                  <a:lnTo>
                    <a:pt x="11" y="15"/>
                  </a:lnTo>
                  <a:lnTo>
                    <a:pt x="8" y="4"/>
                  </a:lnTo>
                  <a:lnTo>
                    <a:pt x="4" y="8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9" name="Freeform 507"/>
            <p:cNvSpPr>
              <a:spLocks/>
            </p:cNvSpPr>
            <p:nvPr/>
          </p:nvSpPr>
          <p:spPr bwMode="auto">
            <a:xfrm>
              <a:off x="3225" y="2489"/>
              <a:ext cx="108" cy="44"/>
            </a:xfrm>
            <a:custGeom>
              <a:avLst/>
              <a:gdLst>
                <a:gd name="T0" fmla="*/ 101 w 108"/>
                <a:gd name="T1" fmla="*/ 44 h 44"/>
                <a:gd name="T2" fmla="*/ 108 w 108"/>
                <a:gd name="T3" fmla="*/ 40 h 44"/>
                <a:gd name="T4" fmla="*/ 104 w 108"/>
                <a:gd name="T5" fmla="*/ 29 h 44"/>
                <a:gd name="T6" fmla="*/ 101 w 108"/>
                <a:gd name="T7" fmla="*/ 22 h 44"/>
                <a:gd name="T8" fmla="*/ 97 w 108"/>
                <a:gd name="T9" fmla="*/ 15 h 44"/>
                <a:gd name="T10" fmla="*/ 94 w 108"/>
                <a:gd name="T11" fmla="*/ 11 h 44"/>
                <a:gd name="T12" fmla="*/ 86 w 108"/>
                <a:gd name="T13" fmla="*/ 8 h 44"/>
                <a:gd name="T14" fmla="*/ 79 w 108"/>
                <a:gd name="T15" fmla="*/ 4 h 44"/>
                <a:gd name="T16" fmla="*/ 7 w 108"/>
                <a:gd name="T17" fmla="*/ 4 h 44"/>
                <a:gd name="T18" fmla="*/ 0 w 108"/>
                <a:gd name="T19" fmla="*/ 0 h 44"/>
                <a:gd name="T20" fmla="*/ 0 w 108"/>
                <a:gd name="T21" fmla="*/ 8 h 44"/>
                <a:gd name="T22" fmla="*/ 7 w 108"/>
                <a:gd name="T23" fmla="*/ 11 h 44"/>
                <a:gd name="T24" fmla="*/ 79 w 108"/>
                <a:gd name="T25" fmla="*/ 11 h 44"/>
                <a:gd name="T26" fmla="*/ 83 w 108"/>
                <a:gd name="T27" fmla="*/ 15 h 44"/>
                <a:gd name="T28" fmla="*/ 90 w 108"/>
                <a:gd name="T29" fmla="*/ 18 h 44"/>
                <a:gd name="T30" fmla="*/ 101 w 108"/>
                <a:gd name="T31" fmla="*/ 29 h 44"/>
                <a:gd name="T32" fmla="*/ 101 w 108"/>
                <a:gd name="T33" fmla="*/ 40 h 44"/>
                <a:gd name="T34" fmla="*/ 104 w 108"/>
                <a:gd name="T35" fmla="*/ 36 h 44"/>
                <a:gd name="T36" fmla="*/ 101 w 108"/>
                <a:gd name="T37" fmla="*/ 44 h 44"/>
                <a:gd name="T38" fmla="*/ 108 w 108"/>
                <a:gd name="T39" fmla="*/ 44 h 44"/>
                <a:gd name="T40" fmla="*/ 108 w 108"/>
                <a:gd name="T41" fmla="*/ 40 h 44"/>
                <a:gd name="T42" fmla="*/ 101 w 108"/>
                <a:gd name="T43" fmla="*/ 44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08"/>
                <a:gd name="T67" fmla="*/ 0 h 44"/>
                <a:gd name="T68" fmla="*/ 108 w 108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08" h="44">
                  <a:moveTo>
                    <a:pt x="101" y="44"/>
                  </a:moveTo>
                  <a:lnTo>
                    <a:pt x="108" y="40"/>
                  </a:lnTo>
                  <a:lnTo>
                    <a:pt x="104" y="29"/>
                  </a:lnTo>
                  <a:lnTo>
                    <a:pt x="101" y="22"/>
                  </a:lnTo>
                  <a:lnTo>
                    <a:pt x="97" y="15"/>
                  </a:lnTo>
                  <a:lnTo>
                    <a:pt x="94" y="11"/>
                  </a:lnTo>
                  <a:lnTo>
                    <a:pt x="86" y="8"/>
                  </a:lnTo>
                  <a:lnTo>
                    <a:pt x="79" y="4"/>
                  </a:lnTo>
                  <a:lnTo>
                    <a:pt x="7" y="4"/>
                  </a:lnTo>
                  <a:lnTo>
                    <a:pt x="0" y="0"/>
                  </a:lnTo>
                  <a:lnTo>
                    <a:pt x="0" y="8"/>
                  </a:lnTo>
                  <a:lnTo>
                    <a:pt x="7" y="11"/>
                  </a:lnTo>
                  <a:lnTo>
                    <a:pt x="79" y="11"/>
                  </a:lnTo>
                  <a:lnTo>
                    <a:pt x="83" y="15"/>
                  </a:lnTo>
                  <a:lnTo>
                    <a:pt x="90" y="18"/>
                  </a:lnTo>
                  <a:lnTo>
                    <a:pt x="101" y="29"/>
                  </a:lnTo>
                  <a:lnTo>
                    <a:pt x="101" y="40"/>
                  </a:lnTo>
                  <a:lnTo>
                    <a:pt x="104" y="36"/>
                  </a:lnTo>
                  <a:lnTo>
                    <a:pt x="101" y="44"/>
                  </a:lnTo>
                  <a:lnTo>
                    <a:pt x="108" y="44"/>
                  </a:lnTo>
                  <a:lnTo>
                    <a:pt x="108" y="40"/>
                  </a:lnTo>
                  <a:lnTo>
                    <a:pt x="101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0" name="Freeform 508"/>
            <p:cNvSpPr>
              <a:spLocks/>
            </p:cNvSpPr>
            <p:nvPr/>
          </p:nvSpPr>
          <p:spPr bwMode="auto">
            <a:xfrm>
              <a:off x="3081" y="2511"/>
              <a:ext cx="29" cy="36"/>
            </a:xfrm>
            <a:custGeom>
              <a:avLst/>
              <a:gdLst>
                <a:gd name="T0" fmla="*/ 29 w 29"/>
                <a:gd name="T1" fmla="*/ 29 h 36"/>
                <a:gd name="T2" fmla="*/ 25 w 29"/>
                <a:gd name="T3" fmla="*/ 36 h 36"/>
                <a:gd name="T4" fmla="*/ 0 w 29"/>
                <a:gd name="T5" fmla="*/ 25 h 36"/>
                <a:gd name="T6" fmla="*/ 4 w 29"/>
                <a:gd name="T7" fmla="*/ 22 h 36"/>
                <a:gd name="T8" fmla="*/ 7 w 29"/>
                <a:gd name="T9" fmla="*/ 22 h 36"/>
                <a:gd name="T10" fmla="*/ 7 w 29"/>
                <a:gd name="T11" fmla="*/ 11 h 36"/>
                <a:gd name="T12" fmla="*/ 18 w 29"/>
                <a:gd name="T13" fmla="*/ 0 h 36"/>
                <a:gd name="T14" fmla="*/ 22 w 29"/>
                <a:gd name="T15" fmla="*/ 0 h 36"/>
                <a:gd name="T16" fmla="*/ 29 w 29"/>
                <a:gd name="T17" fmla="*/ 29 h 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9"/>
                <a:gd name="T28" fmla="*/ 0 h 36"/>
                <a:gd name="T29" fmla="*/ 29 w 29"/>
                <a:gd name="T30" fmla="*/ 36 h 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9" h="36">
                  <a:moveTo>
                    <a:pt x="29" y="29"/>
                  </a:moveTo>
                  <a:lnTo>
                    <a:pt x="25" y="36"/>
                  </a:lnTo>
                  <a:lnTo>
                    <a:pt x="0" y="25"/>
                  </a:lnTo>
                  <a:lnTo>
                    <a:pt x="4" y="22"/>
                  </a:lnTo>
                  <a:lnTo>
                    <a:pt x="7" y="22"/>
                  </a:lnTo>
                  <a:lnTo>
                    <a:pt x="7" y="11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004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1" name="Freeform 509"/>
            <p:cNvSpPr>
              <a:spLocks/>
            </p:cNvSpPr>
            <p:nvPr/>
          </p:nvSpPr>
          <p:spPr bwMode="auto">
            <a:xfrm>
              <a:off x="3103" y="2540"/>
              <a:ext cx="10" cy="11"/>
            </a:xfrm>
            <a:custGeom>
              <a:avLst/>
              <a:gdLst>
                <a:gd name="T0" fmla="*/ 3 w 10"/>
                <a:gd name="T1" fmla="*/ 11 h 11"/>
                <a:gd name="T2" fmla="*/ 10 w 10"/>
                <a:gd name="T3" fmla="*/ 3 h 11"/>
                <a:gd name="T4" fmla="*/ 3 w 10"/>
                <a:gd name="T5" fmla="*/ 0 h 11"/>
                <a:gd name="T6" fmla="*/ 0 w 10"/>
                <a:gd name="T7" fmla="*/ 3 h 11"/>
                <a:gd name="T8" fmla="*/ 3 w 10"/>
                <a:gd name="T9" fmla="*/ 3 h 11"/>
                <a:gd name="T10" fmla="*/ 3 w 10"/>
                <a:gd name="T11" fmla="*/ 11 h 11"/>
                <a:gd name="T12" fmla="*/ 7 w 10"/>
                <a:gd name="T13" fmla="*/ 7 h 11"/>
                <a:gd name="T14" fmla="*/ 3 w 10"/>
                <a:gd name="T15" fmla="*/ 11 h 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"/>
                <a:gd name="T25" fmla="*/ 0 h 11"/>
                <a:gd name="T26" fmla="*/ 10 w 10"/>
                <a:gd name="T27" fmla="*/ 11 h 1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" h="11">
                  <a:moveTo>
                    <a:pt x="3" y="11"/>
                  </a:moveTo>
                  <a:lnTo>
                    <a:pt x="10" y="3"/>
                  </a:lnTo>
                  <a:lnTo>
                    <a:pt x="3" y="0"/>
                  </a:lnTo>
                  <a:lnTo>
                    <a:pt x="0" y="3"/>
                  </a:lnTo>
                  <a:lnTo>
                    <a:pt x="3" y="3"/>
                  </a:lnTo>
                  <a:lnTo>
                    <a:pt x="3" y="11"/>
                  </a:lnTo>
                  <a:lnTo>
                    <a:pt x="7" y="7"/>
                  </a:lnTo>
                  <a:lnTo>
                    <a:pt x="3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2" name="Freeform 510"/>
            <p:cNvSpPr>
              <a:spLocks/>
            </p:cNvSpPr>
            <p:nvPr/>
          </p:nvSpPr>
          <p:spPr bwMode="auto">
            <a:xfrm>
              <a:off x="3074" y="2533"/>
              <a:ext cx="32" cy="18"/>
            </a:xfrm>
            <a:custGeom>
              <a:avLst/>
              <a:gdLst>
                <a:gd name="T0" fmla="*/ 3 w 32"/>
                <a:gd name="T1" fmla="*/ 0 h 18"/>
                <a:gd name="T2" fmla="*/ 7 w 32"/>
                <a:gd name="T3" fmla="*/ 7 h 18"/>
                <a:gd name="T4" fmla="*/ 32 w 32"/>
                <a:gd name="T5" fmla="*/ 18 h 18"/>
                <a:gd name="T6" fmla="*/ 32 w 32"/>
                <a:gd name="T7" fmla="*/ 10 h 18"/>
                <a:gd name="T8" fmla="*/ 7 w 32"/>
                <a:gd name="T9" fmla="*/ 0 h 18"/>
                <a:gd name="T10" fmla="*/ 11 w 32"/>
                <a:gd name="T11" fmla="*/ 7 h 18"/>
                <a:gd name="T12" fmla="*/ 3 w 32"/>
                <a:gd name="T13" fmla="*/ 0 h 18"/>
                <a:gd name="T14" fmla="*/ 0 w 32"/>
                <a:gd name="T15" fmla="*/ 7 h 18"/>
                <a:gd name="T16" fmla="*/ 7 w 32"/>
                <a:gd name="T17" fmla="*/ 7 h 18"/>
                <a:gd name="T18" fmla="*/ 3 w 32"/>
                <a:gd name="T19" fmla="*/ 0 h 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2"/>
                <a:gd name="T31" fmla="*/ 0 h 18"/>
                <a:gd name="T32" fmla="*/ 32 w 32"/>
                <a:gd name="T33" fmla="*/ 18 h 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2" h="18">
                  <a:moveTo>
                    <a:pt x="3" y="0"/>
                  </a:moveTo>
                  <a:lnTo>
                    <a:pt x="7" y="7"/>
                  </a:lnTo>
                  <a:lnTo>
                    <a:pt x="32" y="18"/>
                  </a:lnTo>
                  <a:lnTo>
                    <a:pt x="32" y="10"/>
                  </a:lnTo>
                  <a:lnTo>
                    <a:pt x="7" y="0"/>
                  </a:lnTo>
                  <a:lnTo>
                    <a:pt x="11" y="7"/>
                  </a:lnTo>
                  <a:lnTo>
                    <a:pt x="3" y="0"/>
                  </a:lnTo>
                  <a:lnTo>
                    <a:pt x="0" y="7"/>
                  </a:lnTo>
                  <a:lnTo>
                    <a:pt x="7" y="7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3" name="Freeform 511"/>
            <p:cNvSpPr>
              <a:spLocks/>
            </p:cNvSpPr>
            <p:nvPr/>
          </p:nvSpPr>
          <p:spPr bwMode="auto">
            <a:xfrm>
              <a:off x="3077" y="2504"/>
              <a:ext cx="29" cy="36"/>
            </a:xfrm>
            <a:custGeom>
              <a:avLst/>
              <a:gdLst>
                <a:gd name="T0" fmla="*/ 29 w 29"/>
                <a:gd name="T1" fmla="*/ 7 h 36"/>
                <a:gd name="T2" fmla="*/ 22 w 29"/>
                <a:gd name="T3" fmla="*/ 3 h 36"/>
                <a:gd name="T4" fmla="*/ 18 w 29"/>
                <a:gd name="T5" fmla="*/ 7 h 36"/>
                <a:gd name="T6" fmla="*/ 15 w 29"/>
                <a:gd name="T7" fmla="*/ 7 h 36"/>
                <a:gd name="T8" fmla="*/ 11 w 29"/>
                <a:gd name="T9" fmla="*/ 14 h 36"/>
                <a:gd name="T10" fmla="*/ 11 w 29"/>
                <a:gd name="T11" fmla="*/ 18 h 36"/>
                <a:gd name="T12" fmla="*/ 4 w 29"/>
                <a:gd name="T13" fmla="*/ 25 h 36"/>
                <a:gd name="T14" fmla="*/ 4 w 29"/>
                <a:gd name="T15" fmla="*/ 29 h 36"/>
                <a:gd name="T16" fmla="*/ 0 w 29"/>
                <a:gd name="T17" fmla="*/ 29 h 36"/>
                <a:gd name="T18" fmla="*/ 8 w 29"/>
                <a:gd name="T19" fmla="*/ 36 h 36"/>
                <a:gd name="T20" fmla="*/ 11 w 29"/>
                <a:gd name="T21" fmla="*/ 32 h 36"/>
                <a:gd name="T22" fmla="*/ 11 w 29"/>
                <a:gd name="T23" fmla="*/ 29 h 36"/>
                <a:gd name="T24" fmla="*/ 15 w 29"/>
                <a:gd name="T25" fmla="*/ 25 h 36"/>
                <a:gd name="T26" fmla="*/ 15 w 29"/>
                <a:gd name="T27" fmla="*/ 21 h 36"/>
                <a:gd name="T28" fmla="*/ 22 w 29"/>
                <a:gd name="T29" fmla="*/ 14 h 36"/>
                <a:gd name="T30" fmla="*/ 22 w 29"/>
                <a:gd name="T31" fmla="*/ 11 h 36"/>
                <a:gd name="T32" fmla="*/ 26 w 29"/>
                <a:gd name="T33" fmla="*/ 7 h 36"/>
                <a:gd name="T34" fmla="*/ 22 w 29"/>
                <a:gd name="T35" fmla="*/ 7 h 36"/>
                <a:gd name="T36" fmla="*/ 29 w 29"/>
                <a:gd name="T37" fmla="*/ 7 h 36"/>
                <a:gd name="T38" fmla="*/ 26 w 29"/>
                <a:gd name="T39" fmla="*/ 0 h 36"/>
                <a:gd name="T40" fmla="*/ 22 w 29"/>
                <a:gd name="T41" fmla="*/ 3 h 36"/>
                <a:gd name="T42" fmla="*/ 29 w 29"/>
                <a:gd name="T43" fmla="*/ 7 h 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9"/>
                <a:gd name="T67" fmla="*/ 0 h 36"/>
                <a:gd name="T68" fmla="*/ 29 w 29"/>
                <a:gd name="T69" fmla="*/ 36 h 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9" h="36">
                  <a:moveTo>
                    <a:pt x="29" y="7"/>
                  </a:moveTo>
                  <a:lnTo>
                    <a:pt x="22" y="3"/>
                  </a:lnTo>
                  <a:lnTo>
                    <a:pt x="18" y="7"/>
                  </a:lnTo>
                  <a:lnTo>
                    <a:pt x="15" y="7"/>
                  </a:lnTo>
                  <a:lnTo>
                    <a:pt x="11" y="14"/>
                  </a:lnTo>
                  <a:lnTo>
                    <a:pt x="11" y="18"/>
                  </a:lnTo>
                  <a:lnTo>
                    <a:pt x="4" y="25"/>
                  </a:lnTo>
                  <a:lnTo>
                    <a:pt x="4" y="29"/>
                  </a:lnTo>
                  <a:lnTo>
                    <a:pt x="0" y="29"/>
                  </a:lnTo>
                  <a:lnTo>
                    <a:pt x="8" y="36"/>
                  </a:lnTo>
                  <a:lnTo>
                    <a:pt x="11" y="32"/>
                  </a:lnTo>
                  <a:lnTo>
                    <a:pt x="11" y="29"/>
                  </a:lnTo>
                  <a:lnTo>
                    <a:pt x="15" y="25"/>
                  </a:lnTo>
                  <a:lnTo>
                    <a:pt x="15" y="21"/>
                  </a:lnTo>
                  <a:lnTo>
                    <a:pt x="22" y="14"/>
                  </a:lnTo>
                  <a:lnTo>
                    <a:pt x="22" y="11"/>
                  </a:lnTo>
                  <a:lnTo>
                    <a:pt x="26" y="7"/>
                  </a:lnTo>
                  <a:lnTo>
                    <a:pt x="22" y="7"/>
                  </a:lnTo>
                  <a:lnTo>
                    <a:pt x="29" y="7"/>
                  </a:lnTo>
                  <a:lnTo>
                    <a:pt x="26" y="0"/>
                  </a:lnTo>
                  <a:lnTo>
                    <a:pt x="22" y="3"/>
                  </a:lnTo>
                  <a:lnTo>
                    <a:pt x="29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4" name="Freeform 512"/>
            <p:cNvSpPr>
              <a:spLocks/>
            </p:cNvSpPr>
            <p:nvPr/>
          </p:nvSpPr>
          <p:spPr bwMode="auto">
            <a:xfrm>
              <a:off x="3099" y="2511"/>
              <a:ext cx="14" cy="32"/>
            </a:xfrm>
            <a:custGeom>
              <a:avLst/>
              <a:gdLst>
                <a:gd name="T0" fmla="*/ 14 w 14"/>
                <a:gd name="T1" fmla="*/ 32 h 32"/>
                <a:gd name="T2" fmla="*/ 14 w 14"/>
                <a:gd name="T3" fmla="*/ 29 h 32"/>
                <a:gd name="T4" fmla="*/ 7 w 14"/>
                <a:gd name="T5" fmla="*/ 0 h 32"/>
                <a:gd name="T6" fmla="*/ 0 w 14"/>
                <a:gd name="T7" fmla="*/ 0 h 32"/>
                <a:gd name="T8" fmla="*/ 7 w 14"/>
                <a:gd name="T9" fmla="*/ 29 h 32"/>
                <a:gd name="T10" fmla="*/ 14 w 14"/>
                <a:gd name="T11" fmla="*/ 32 h 32"/>
                <a:gd name="T12" fmla="*/ 14 w 14"/>
                <a:gd name="T13" fmla="*/ 29 h 32"/>
                <a:gd name="T14" fmla="*/ 14 w 14"/>
                <a:gd name="T15" fmla="*/ 32 h 3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4"/>
                <a:gd name="T25" fmla="*/ 0 h 32"/>
                <a:gd name="T26" fmla="*/ 14 w 14"/>
                <a:gd name="T27" fmla="*/ 32 h 3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4" h="32">
                  <a:moveTo>
                    <a:pt x="14" y="32"/>
                  </a:moveTo>
                  <a:lnTo>
                    <a:pt x="14" y="29"/>
                  </a:lnTo>
                  <a:lnTo>
                    <a:pt x="7" y="0"/>
                  </a:lnTo>
                  <a:lnTo>
                    <a:pt x="0" y="0"/>
                  </a:lnTo>
                  <a:lnTo>
                    <a:pt x="7" y="29"/>
                  </a:lnTo>
                  <a:lnTo>
                    <a:pt x="14" y="32"/>
                  </a:lnTo>
                  <a:lnTo>
                    <a:pt x="14" y="29"/>
                  </a:lnTo>
                  <a:lnTo>
                    <a:pt x="14" y="3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5" name="Freeform 513"/>
            <p:cNvSpPr>
              <a:spLocks/>
            </p:cNvSpPr>
            <p:nvPr/>
          </p:nvSpPr>
          <p:spPr bwMode="auto">
            <a:xfrm>
              <a:off x="2901" y="2540"/>
              <a:ext cx="29" cy="21"/>
            </a:xfrm>
            <a:custGeom>
              <a:avLst/>
              <a:gdLst>
                <a:gd name="T0" fmla="*/ 29 w 29"/>
                <a:gd name="T1" fmla="*/ 18 h 21"/>
                <a:gd name="T2" fmla="*/ 25 w 29"/>
                <a:gd name="T3" fmla="*/ 18 h 21"/>
                <a:gd name="T4" fmla="*/ 22 w 29"/>
                <a:gd name="T5" fmla="*/ 21 h 21"/>
                <a:gd name="T6" fmla="*/ 0 w 29"/>
                <a:gd name="T7" fmla="*/ 21 h 21"/>
                <a:gd name="T8" fmla="*/ 11 w 29"/>
                <a:gd name="T9" fmla="*/ 0 h 21"/>
                <a:gd name="T10" fmla="*/ 18 w 29"/>
                <a:gd name="T11" fmla="*/ 3 h 21"/>
                <a:gd name="T12" fmla="*/ 25 w 29"/>
                <a:gd name="T13" fmla="*/ 11 h 21"/>
                <a:gd name="T14" fmla="*/ 29 w 29"/>
                <a:gd name="T15" fmla="*/ 18 h 2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9"/>
                <a:gd name="T25" fmla="*/ 0 h 21"/>
                <a:gd name="T26" fmla="*/ 29 w 29"/>
                <a:gd name="T27" fmla="*/ 21 h 2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9" h="21">
                  <a:moveTo>
                    <a:pt x="29" y="18"/>
                  </a:moveTo>
                  <a:lnTo>
                    <a:pt x="25" y="18"/>
                  </a:lnTo>
                  <a:lnTo>
                    <a:pt x="22" y="21"/>
                  </a:lnTo>
                  <a:lnTo>
                    <a:pt x="0" y="21"/>
                  </a:lnTo>
                  <a:lnTo>
                    <a:pt x="11" y="0"/>
                  </a:lnTo>
                  <a:lnTo>
                    <a:pt x="18" y="3"/>
                  </a:lnTo>
                  <a:lnTo>
                    <a:pt x="25" y="11"/>
                  </a:lnTo>
                  <a:lnTo>
                    <a:pt x="29" y="18"/>
                  </a:lnTo>
                  <a:close/>
                </a:path>
              </a:pathLst>
            </a:custGeom>
            <a:solidFill>
              <a:srgbClr val="004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6" name="Freeform 514"/>
            <p:cNvSpPr>
              <a:spLocks/>
            </p:cNvSpPr>
            <p:nvPr/>
          </p:nvSpPr>
          <p:spPr bwMode="auto">
            <a:xfrm>
              <a:off x="2894" y="2554"/>
              <a:ext cx="36" cy="15"/>
            </a:xfrm>
            <a:custGeom>
              <a:avLst/>
              <a:gdLst>
                <a:gd name="T0" fmla="*/ 3 w 36"/>
                <a:gd name="T1" fmla="*/ 4 h 15"/>
                <a:gd name="T2" fmla="*/ 7 w 36"/>
                <a:gd name="T3" fmla="*/ 11 h 15"/>
                <a:gd name="T4" fmla="*/ 11 w 36"/>
                <a:gd name="T5" fmla="*/ 11 h 15"/>
                <a:gd name="T6" fmla="*/ 14 w 36"/>
                <a:gd name="T7" fmla="*/ 15 h 15"/>
                <a:gd name="T8" fmla="*/ 18 w 36"/>
                <a:gd name="T9" fmla="*/ 15 h 15"/>
                <a:gd name="T10" fmla="*/ 21 w 36"/>
                <a:gd name="T11" fmla="*/ 11 h 15"/>
                <a:gd name="T12" fmla="*/ 32 w 36"/>
                <a:gd name="T13" fmla="*/ 11 h 15"/>
                <a:gd name="T14" fmla="*/ 36 w 36"/>
                <a:gd name="T15" fmla="*/ 7 h 15"/>
                <a:gd name="T16" fmla="*/ 32 w 36"/>
                <a:gd name="T17" fmla="*/ 0 h 15"/>
                <a:gd name="T18" fmla="*/ 29 w 36"/>
                <a:gd name="T19" fmla="*/ 4 h 15"/>
                <a:gd name="T20" fmla="*/ 7 w 36"/>
                <a:gd name="T21" fmla="*/ 4 h 15"/>
                <a:gd name="T22" fmla="*/ 11 w 36"/>
                <a:gd name="T23" fmla="*/ 7 h 15"/>
                <a:gd name="T24" fmla="*/ 3 w 36"/>
                <a:gd name="T25" fmla="*/ 4 h 15"/>
                <a:gd name="T26" fmla="*/ 0 w 36"/>
                <a:gd name="T27" fmla="*/ 7 h 15"/>
                <a:gd name="T28" fmla="*/ 7 w 36"/>
                <a:gd name="T29" fmla="*/ 11 h 15"/>
                <a:gd name="T30" fmla="*/ 3 w 36"/>
                <a:gd name="T31" fmla="*/ 4 h 1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6"/>
                <a:gd name="T49" fmla="*/ 0 h 15"/>
                <a:gd name="T50" fmla="*/ 36 w 36"/>
                <a:gd name="T51" fmla="*/ 15 h 1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6" h="15">
                  <a:moveTo>
                    <a:pt x="3" y="4"/>
                  </a:moveTo>
                  <a:lnTo>
                    <a:pt x="7" y="11"/>
                  </a:lnTo>
                  <a:lnTo>
                    <a:pt x="11" y="11"/>
                  </a:lnTo>
                  <a:lnTo>
                    <a:pt x="14" y="15"/>
                  </a:lnTo>
                  <a:lnTo>
                    <a:pt x="18" y="15"/>
                  </a:lnTo>
                  <a:lnTo>
                    <a:pt x="21" y="11"/>
                  </a:lnTo>
                  <a:lnTo>
                    <a:pt x="32" y="11"/>
                  </a:lnTo>
                  <a:lnTo>
                    <a:pt x="36" y="7"/>
                  </a:lnTo>
                  <a:lnTo>
                    <a:pt x="32" y="0"/>
                  </a:lnTo>
                  <a:lnTo>
                    <a:pt x="29" y="4"/>
                  </a:lnTo>
                  <a:lnTo>
                    <a:pt x="7" y="4"/>
                  </a:lnTo>
                  <a:lnTo>
                    <a:pt x="11" y="7"/>
                  </a:lnTo>
                  <a:lnTo>
                    <a:pt x="3" y="4"/>
                  </a:lnTo>
                  <a:lnTo>
                    <a:pt x="0" y="7"/>
                  </a:lnTo>
                  <a:lnTo>
                    <a:pt x="7" y="11"/>
                  </a:lnTo>
                  <a:lnTo>
                    <a:pt x="3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7" name="Freeform 515"/>
            <p:cNvSpPr>
              <a:spLocks/>
            </p:cNvSpPr>
            <p:nvPr/>
          </p:nvSpPr>
          <p:spPr bwMode="auto">
            <a:xfrm>
              <a:off x="2897" y="2536"/>
              <a:ext cx="18" cy="25"/>
            </a:xfrm>
            <a:custGeom>
              <a:avLst/>
              <a:gdLst>
                <a:gd name="T0" fmla="*/ 18 w 18"/>
                <a:gd name="T1" fmla="*/ 0 h 25"/>
                <a:gd name="T2" fmla="*/ 11 w 18"/>
                <a:gd name="T3" fmla="*/ 4 h 25"/>
                <a:gd name="T4" fmla="*/ 0 w 18"/>
                <a:gd name="T5" fmla="*/ 22 h 25"/>
                <a:gd name="T6" fmla="*/ 8 w 18"/>
                <a:gd name="T7" fmla="*/ 25 h 25"/>
                <a:gd name="T8" fmla="*/ 18 w 18"/>
                <a:gd name="T9" fmla="*/ 7 h 25"/>
                <a:gd name="T10" fmla="*/ 15 w 18"/>
                <a:gd name="T11" fmla="*/ 7 h 25"/>
                <a:gd name="T12" fmla="*/ 18 w 18"/>
                <a:gd name="T13" fmla="*/ 0 h 25"/>
                <a:gd name="T14" fmla="*/ 15 w 18"/>
                <a:gd name="T15" fmla="*/ 0 h 25"/>
                <a:gd name="T16" fmla="*/ 11 w 18"/>
                <a:gd name="T17" fmla="*/ 4 h 25"/>
                <a:gd name="T18" fmla="*/ 18 w 18"/>
                <a:gd name="T19" fmla="*/ 0 h 2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8"/>
                <a:gd name="T31" fmla="*/ 0 h 25"/>
                <a:gd name="T32" fmla="*/ 18 w 18"/>
                <a:gd name="T33" fmla="*/ 25 h 2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8" h="25">
                  <a:moveTo>
                    <a:pt x="18" y="0"/>
                  </a:moveTo>
                  <a:lnTo>
                    <a:pt x="11" y="4"/>
                  </a:lnTo>
                  <a:lnTo>
                    <a:pt x="0" y="22"/>
                  </a:lnTo>
                  <a:lnTo>
                    <a:pt x="8" y="25"/>
                  </a:lnTo>
                  <a:lnTo>
                    <a:pt x="18" y="7"/>
                  </a:lnTo>
                  <a:lnTo>
                    <a:pt x="15" y="7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1" y="4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8" name="Freeform 516"/>
            <p:cNvSpPr>
              <a:spLocks/>
            </p:cNvSpPr>
            <p:nvPr/>
          </p:nvSpPr>
          <p:spPr bwMode="auto">
            <a:xfrm>
              <a:off x="2912" y="2536"/>
              <a:ext cx="21" cy="25"/>
            </a:xfrm>
            <a:custGeom>
              <a:avLst/>
              <a:gdLst>
                <a:gd name="T0" fmla="*/ 18 w 21"/>
                <a:gd name="T1" fmla="*/ 25 h 25"/>
                <a:gd name="T2" fmla="*/ 21 w 21"/>
                <a:gd name="T3" fmla="*/ 22 h 25"/>
                <a:gd name="T4" fmla="*/ 18 w 21"/>
                <a:gd name="T5" fmla="*/ 15 h 25"/>
                <a:gd name="T6" fmla="*/ 14 w 21"/>
                <a:gd name="T7" fmla="*/ 7 h 25"/>
                <a:gd name="T8" fmla="*/ 7 w 21"/>
                <a:gd name="T9" fmla="*/ 4 h 25"/>
                <a:gd name="T10" fmla="*/ 3 w 21"/>
                <a:gd name="T11" fmla="*/ 0 h 25"/>
                <a:gd name="T12" fmla="*/ 0 w 21"/>
                <a:gd name="T13" fmla="*/ 7 h 25"/>
                <a:gd name="T14" fmla="*/ 3 w 21"/>
                <a:gd name="T15" fmla="*/ 11 h 25"/>
                <a:gd name="T16" fmla="*/ 11 w 21"/>
                <a:gd name="T17" fmla="*/ 15 h 25"/>
                <a:gd name="T18" fmla="*/ 14 w 21"/>
                <a:gd name="T19" fmla="*/ 18 h 25"/>
                <a:gd name="T20" fmla="*/ 14 w 21"/>
                <a:gd name="T21" fmla="*/ 22 h 25"/>
                <a:gd name="T22" fmla="*/ 14 w 21"/>
                <a:gd name="T23" fmla="*/ 18 h 25"/>
                <a:gd name="T24" fmla="*/ 18 w 21"/>
                <a:gd name="T25" fmla="*/ 25 h 25"/>
                <a:gd name="T26" fmla="*/ 21 w 21"/>
                <a:gd name="T27" fmla="*/ 22 h 25"/>
                <a:gd name="T28" fmla="*/ 18 w 21"/>
                <a:gd name="T29" fmla="*/ 25 h 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1"/>
                <a:gd name="T46" fmla="*/ 0 h 25"/>
                <a:gd name="T47" fmla="*/ 21 w 21"/>
                <a:gd name="T48" fmla="*/ 25 h 2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1" h="25">
                  <a:moveTo>
                    <a:pt x="18" y="25"/>
                  </a:moveTo>
                  <a:lnTo>
                    <a:pt x="21" y="22"/>
                  </a:lnTo>
                  <a:lnTo>
                    <a:pt x="18" y="15"/>
                  </a:lnTo>
                  <a:lnTo>
                    <a:pt x="14" y="7"/>
                  </a:lnTo>
                  <a:lnTo>
                    <a:pt x="7" y="4"/>
                  </a:lnTo>
                  <a:lnTo>
                    <a:pt x="3" y="0"/>
                  </a:lnTo>
                  <a:lnTo>
                    <a:pt x="0" y="7"/>
                  </a:lnTo>
                  <a:lnTo>
                    <a:pt x="3" y="11"/>
                  </a:lnTo>
                  <a:lnTo>
                    <a:pt x="11" y="15"/>
                  </a:lnTo>
                  <a:lnTo>
                    <a:pt x="14" y="18"/>
                  </a:lnTo>
                  <a:lnTo>
                    <a:pt x="14" y="22"/>
                  </a:lnTo>
                  <a:lnTo>
                    <a:pt x="14" y="18"/>
                  </a:lnTo>
                  <a:lnTo>
                    <a:pt x="18" y="25"/>
                  </a:lnTo>
                  <a:lnTo>
                    <a:pt x="21" y="22"/>
                  </a:lnTo>
                  <a:lnTo>
                    <a:pt x="18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9" name="Freeform 517"/>
            <p:cNvSpPr>
              <a:spLocks/>
            </p:cNvSpPr>
            <p:nvPr/>
          </p:nvSpPr>
          <p:spPr bwMode="auto">
            <a:xfrm>
              <a:off x="2880" y="2543"/>
              <a:ext cx="215" cy="375"/>
            </a:xfrm>
            <a:custGeom>
              <a:avLst/>
              <a:gdLst>
                <a:gd name="T0" fmla="*/ 183 w 215"/>
                <a:gd name="T1" fmla="*/ 332 h 375"/>
                <a:gd name="T2" fmla="*/ 151 w 215"/>
                <a:gd name="T3" fmla="*/ 328 h 375"/>
                <a:gd name="T4" fmla="*/ 133 w 215"/>
                <a:gd name="T5" fmla="*/ 324 h 375"/>
                <a:gd name="T6" fmla="*/ 111 w 215"/>
                <a:gd name="T7" fmla="*/ 321 h 375"/>
                <a:gd name="T8" fmla="*/ 93 w 215"/>
                <a:gd name="T9" fmla="*/ 317 h 375"/>
                <a:gd name="T10" fmla="*/ 79 w 215"/>
                <a:gd name="T11" fmla="*/ 314 h 375"/>
                <a:gd name="T12" fmla="*/ 75 w 215"/>
                <a:gd name="T13" fmla="*/ 324 h 375"/>
                <a:gd name="T14" fmla="*/ 89 w 215"/>
                <a:gd name="T15" fmla="*/ 328 h 375"/>
                <a:gd name="T16" fmla="*/ 107 w 215"/>
                <a:gd name="T17" fmla="*/ 332 h 375"/>
                <a:gd name="T18" fmla="*/ 125 w 215"/>
                <a:gd name="T19" fmla="*/ 335 h 375"/>
                <a:gd name="T20" fmla="*/ 143 w 215"/>
                <a:gd name="T21" fmla="*/ 342 h 375"/>
                <a:gd name="T22" fmla="*/ 158 w 215"/>
                <a:gd name="T23" fmla="*/ 346 h 375"/>
                <a:gd name="T24" fmla="*/ 179 w 215"/>
                <a:gd name="T25" fmla="*/ 342 h 375"/>
                <a:gd name="T26" fmla="*/ 208 w 215"/>
                <a:gd name="T27" fmla="*/ 346 h 375"/>
                <a:gd name="T28" fmla="*/ 212 w 215"/>
                <a:gd name="T29" fmla="*/ 357 h 375"/>
                <a:gd name="T30" fmla="*/ 208 w 215"/>
                <a:gd name="T31" fmla="*/ 375 h 375"/>
                <a:gd name="T32" fmla="*/ 183 w 215"/>
                <a:gd name="T33" fmla="*/ 371 h 375"/>
                <a:gd name="T34" fmla="*/ 165 w 215"/>
                <a:gd name="T35" fmla="*/ 368 h 375"/>
                <a:gd name="T36" fmla="*/ 133 w 215"/>
                <a:gd name="T37" fmla="*/ 364 h 375"/>
                <a:gd name="T38" fmla="*/ 107 w 215"/>
                <a:gd name="T39" fmla="*/ 360 h 375"/>
                <a:gd name="T40" fmla="*/ 79 w 215"/>
                <a:gd name="T41" fmla="*/ 357 h 375"/>
                <a:gd name="T42" fmla="*/ 68 w 215"/>
                <a:gd name="T43" fmla="*/ 335 h 375"/>
                <a:gd name="T44" fmla="*/ 64 w 215"/>
                <a:gd name="T45" fmla="*/ 296 h 375"/>
                <a:gd name="T46" fmla="*/ 61 w 215"/>
                <a:gd name="T47" fmla="*/ 238 h 375"/>
                <a:gd name="T48" fmla="*/ 53 w 215"/>
                <a:gd name="T49" fmla="*/ 198 h 375"/>
                <a:gd name="T50" fmla="*/ 61 w 215"/>
                <a:gd name="T51" fmla="*/ 180 h 375"/>
                <a:gd name="T52" fmla="*/ 0 w 215"/>
                <a:gd name="T53" fmla="*/ 51 h 375"/>
                <a:gd name="T54" fmla="*/ 10 w 215"/>
                <a:gd name="T55" fmla="*/ 33 h 375"/>
                <a:gd name="T56" fmla="*/ 50 w 215"/>
                <a:gd name="T57" fmla="*/ 29 h 375"/>
                <a:gd name="T58" fmla="*/ 68 w 215"/>
                <a:gd name="T59" fmla="*/ 26 h 375"/>
                <a:gd name="T60" fmla="*/ 86 w 215"/>
                <a:gd name="T61" fmla="*/ 47 h 375"/>
                <a:gd name="T62" fmla="*/ 97 w 215"/>
                <a:gd name="T63" fmla="*/ 58 h 375"/>
                <a:gd name="T64" fmla="*/ 111 w 215"/>
                <a:gd name="T65" fmla="*/ 69 h 375"/>
                <a:gd name="T66" fmla="*/ 133 w 215"/>
                <a:gd name="T67" fmla="*/ 58 h 375"/>
                <a:gd name="T68" fmla="*/ 154 w 215"/>
                <a:gd name="T69" fmla="*/ 40 h 375"/>
                <a:gd name="T70" fmla="*/ 176 w 215"/>
                <a:gd name="T71" fmla="*/ 22 h 375"/>
                <a:gd name="T72" fmla="*/ 190 w 215"/>
                <a:gd name="T73" fmla="*/ 0 h 375"/>
                <a:gd name="T74" fmla="*/ 194 w 215"/>
                <a:gd name="T75" fmla="*/ 83 h 375"/>
                <a:gd name="T76" fmla="*/ 201 w 215"/>
                <a:gd name="T77" fmla="*/ 166 h 375"/>
                <a:gd name="T78" fmla="*/ 205 w 215"/>
                <a:gd name="T79" fmla="*/ 249 h 375"/>
                <a:gd name="T80" fmla="*/ 205 w 215"/>
                <a:gd name="T81" fmla="*/ 332 h 37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15"/>
                <a:gd name="T124" fmla="*/ 0 h 375"/>
                <a:gd name="T125" fmla="*/ 215 w 215"/>
                <a:gd name="T126" fmla="*/ 375 h 375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15" h="375">
                  <a:moveTo>
                    <a:pt x="205" y="332"/>
                  </a:moveTo>
                  <a:lnTo>
                    <a:pt x="183" y="332"/>
                  </a:lnTo>
                  <a:lnTo>
                    <a:pt x="172" y="328"/>
                  </a:lnTo>
                  <a:lnTo>
                    <a:pt x="151" y="328"/>
                  </a:lnTo>
                  <a:lnTo>
                    <a:pt x="143" y="324"/>
                  </a:lnTo>
                  <a:lnTo>
                    <a:pt x="133" y="324"/>
                  </a:lnTo>
                  <a:lnTo>
                    <a:pt x="125" y="321"/>
                  </a:lnTo>
                  <a:lnTo>
                    <a:pt x="111" y="321"/>
                  </a:lnTo>
                  <a:lnTo>
                    <a:pt x="104" y="317"/>
                  </a:lnTo>
                  <a:lnTo>
                    <a:pt x="93" y="317"/>
                  </a:lnTo>
                  <a:lnTo>
                    <a:pt x="86" y="314"/>
                  </a:lnTo>
                  <a:lnTo>
                    <a:pt x="79" y="314"/>
                  </a:lnTo>
                  <a:lnTo>
                    <a:pt x="75" y="317"/>
                  </a:lnTo>
                  <a:lnTo>
                    <a:pt x="75" y="324"/>
                  </a:lnTo>
                  <a:lnTo>
                    <a:pt x="82" y="328"/>
                  </a:lnTo>
                  <a:lnTo>
                    <a:pt x="89" y="328"/>
                  </a:lnTo>
                  <a:lnTo>
                    <a:pt x="100" y="332"/>
                  </a:lnTo>
                  <a:lnTo>
                    <a:pt x="107" y="332"/>
                  </a:lnTo>
                  <a:lnTo>
                    <a:pt x="118" y="335"/>
                  </a:lnTo>
                  <a:lnTo>
                    <a:pt x="125" y="335"/>
                  </a:lnTo>
                  <a:lnTo>
                    <a:pt x="136" y="339"/>
                  </a:lnTo>
                  <a:lnTo>
                    <a:pt x="143" y="342"/>
                  </a:lnTo>
                  <a:lnTo>
                    <a:pt x="151" y="342"/>
                  </a:lnTo>
                  <a:lnTo>
                    <a:pt x="158" y="346"/>
                  </a:lnTo>
                  <a:lnTo>
                    <a:pt x="169" y="346"/>
                  </a:lnTo>
                  <a:lnTo>
                    <a:pt x="179" y="342"/>
                  </a:lnTo>
                  <a:lnTo>
                    <a:pt x="197" y="342"/>
                  </a:lnTo>
                  <a:lnTo>
                    <a:pt x="208" y="346"/>
                  </a:lnTo>
                  <a:lnTo>
                    <a:pt x="215" y="346"/>
                  </a:lnTo>
                  <a:lnTo>
                    <a:pt x="212" y="357"/>
                  </a:lnTo>
                  <a:lnTo>
                    <a:pt x="212" y="371"/>
                  </a:lnTo>
                  <a:lnTo>
                    <a:pt x="208" y="375"/>
                  </a:lnTo>
                  <a:lnTo>
                    <a:pt x="190" y="375"/>
                  </a:lnTo>
                  <a:lnTo>
                    <a:pt x="183" y="371"/>
                  </a:lnTo>
                  <a:lnTo>
                    <a:pt x="176" y="371"/>
                  </a:lnTo>
                  <a:lnTo>
                    <a:pt x="165" y="368"/>
                  </a:lnTo>
                  <a:lnTo>
                    <a:pt x="140" y="368"/>
                  </a:lnTo>
                  <a:lnTo>
                    <a:pt x="133" y="364"/>
                  </a:lnTo>
                  <a:lnTo>
                    <a:pt x="115" y="364"/>
                  </a:lnTo>
                  <a:lnTo>
                    <a:pt x="107" y="360"/>
                  </a:lnTo>
                  <a:lnTo>
                    <a:pt x="89" y="360"/>
                  </a:lnTo>
                  <a:lnTo>
                    <a:pt x="79" y="357"/>
                  </a:lnTo>
                  <a:lnTo>
                    <a:pt x="71" y="357"/>
                  </a:lnTo>
                  <a:lnTo>
                    <a:pt x="68" y="335"/>
                  </a:lnTo>
                  <a:lnTo>
                    <a:pt x="68" y="317"/>
                  </a:lnTo>
                  <a:lnTo>
                    <a:pt x="64" y="296"/>
                  </a:lnTo>
                  <a:lnTo>
                    <a:pt x="64" y="256"/>
                  </a:lnTo>
                  <a:lnTo>
                    <a:pt x="61" y="238"/>
                  </a:lnTo>
                  <a:lnTo>
                    <a:pt x="57" y="220"/>
                  </a:lnTo>
                  <a:lnTo>
                    <a:pt x="53" y="198"/>
                  </a:lnTo>
                  <a:lnTo>
                    <a:pt x="64" y="188"/>
                  </a:lnTo>
                  <a:lnTo>
                    <a:pt x="61" y="180"/>
                  </a:lnTo>
                  <a:lnTo>
                    <a:pt x="3" y="148"/>
                  </a:lnTo>
                  <a:lnTo>
                    <a:pt x="0" y="51"/>
                  </a:lnTo>
                  <a:lnTo>
                    <a:pt x="3" y="36"/>
                  </a:lnTo>
                  <a:lnTo>
                    <a:pt x="10" y="33"/>
                  </a:lnTo>
                  <a:lnTo>
                    <a:pt x="17" y="29"/>
                  </a:lnTo>
                  <a:lnTo>
                    <a:pt x="50" y="29"/>
                  </a:lnTo>
                  <a:lnTo>
                    <a:pt x="61" y="18"/>
                  </a:lnTo>
                  <a:lnTo>
                    <a:pt x="68" y="26"/>
                  </a:lnTo>
                  <a:lnTo>
                    <a:pt x="71" y="33"/>
                  </a:lnTo>
                  <a:lnTo>
                    <a:pt x="86" y="47"/>
                  </a:lnTo>
                  <a:lnTo>
                    <a:pt x="89" y="54"/>
                  </a:lnTo>
                  <a:lnTo>
                    <a:pt x="97" y="58"/>
                  </a:lnTo>
                  <a:lnTo>
                    <a:pt x="104" y="65"/>
                  </a:lnTo>
                  <a:lnTo>
                    <a:pt x="111" y="69"/>
                  </a:lnTo>
                  <a:lnTo>
                    <a:pt x="122" y="65"/>
                  </a:lnTo>
                  <a:lnTo>
                    <a:pt x="133" y="58"/>
                  </a:lnTo>
                  <a:lnTo>
                    <a:pt x="147" y="51"/>
                  </a:lnTo>
                  <a:lnTo>
                    <a:pt x="154" y="40"/>
                  </a:lnTo>
                  <a:lnTo>
                    <a:pt x="165" y="33"/>
                  </a:lnTo>
                  <a:lnTo>
                    <a:pt x="176" y="22"/>
                  </a:lnTo>
                  <a:lnTo>
                    <a:pt x="183" y="11"/>
                  </a:lnTo>
                  <a:lnTo>
                    <a:pt x="190" y="0"/>
                  </a:lnTo>
                  <a:lnTo>
                    <a:pt x="190" y="40"/>
                  </a:lnTo>
                  <a:lnTo>
                    <a:pt x="194" y="83"/>
                  </a:lnTo>
                  <a:lnTo>
                    <a:pt x="197" y="123"/>
                  </a:lnTo>
                  <a:lnTo>
                    <a:pt x="201" y="166"/>
                  </a:lnTo>
                  <a:lnTo>
                    <a:pt x="201" y="209"/>
                  </a:lnTo>
                  <a:lnTo>
                    <a:pt x="205" y="249"/>
                  </a:lnTo>
                  <a:lnTo>
                    <a:pt x="208" y="288"/>
                  </a:lnTo>
                  <a:lnTo>
                    <a:pt x="205" y="332"/>
                  </a:lnTo>
                  <a:close/>
                </a:path>
              </a:pathLst>
            </a:custGeom>
            <a:solidFill>
              <a:srgbClr val="004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90" name="Freeform 518"/>
            <p:cNvSpPr>
              <a:spLocks/>
            </p:cNvSpPr>
            <p:nvPr/>
          </p:nvSpPr>
          <p:spPr bwMode="auto">
            <a:xfrm>
              <a:off x="2955" y="2853"/>
              <a:ext cx="130" cy="25"/>
            </a:xfrm>
            <a:custGeom>
              <a:avLst/>
              <a:gdLst>
                <a:gd name="T0" fmla="*/ 7 w 130"/>
                <a:gd name="T1" fmla="*/ 7 h 25"/>
                <a:gd name="T2" fmla="*/ 4 w 130"/>
                <a:gd name="T3" fmla="*/ 7 h 25"/>
                <a:gd name="T4" fmla="*/ 11 w 130"/>
                <a:gd name="T5" fmla="*/ 7 h 25"/>
                <a:gd name="T6" fmla="*/ 18 w 130"/>
                <a:gd name="T7" fmla="*/ 11 h 25"/>
                <a:gd name="T8" fmla="*/ 25 w 130"/>
                <a:gd name="T9" fmla="*/ 11 h 25"/>
                <a:gd name="T10" fmla="*/ 32 w 130"/>
                <a:gd name="T11" fmla="*/ 14 h 25"/>
                <a:gd name="T12" fmla="*/ 50 w 130"/>
                <a:gd name="T13" fmla="*/ 14 h 25"/>
                <a:gd name="T14" fmla="*/ 58 w 130"/>
                <a:gd name="T15" fmla="*/ 18 h 25"/>
                <a:gd name="T16" fmla="*/ 76 w 130"/>
                <a:gd name="T17" fmla="*/ 18 h 25"/>
                <a:gd name="T18" fmla="*/ 83 w 130"/>
                <a:gd name="T19" fmla="*/ 22 h 25"/>
                <a:gd name="T20" fmla="*/ 97 w 130"/>
                <a:gd name="T21" fmla="*/ 22 h 25"/>
                <a:gd name="T22" fmla="*/ 108 w 130"/>
                <a:gd name="T23" fmla="*/ 25 h 25"/>
                <a:gd name="T24" fmla="*/ 130 w 130"/>
                <a:gd name="T25" fmla="*/ 25 h 25"/>
                <a:gd name="T26" fmla="*/ 130 w 130"/>
                <a:gd name="T27" fmla="*/ 18 h 25"/>
                <a:gd name="T28" fmla="*/ 97 w 130"/>
                <a:gd name="T29" fmla="*/ 18 h 25"/>
                <a:gd name="T30" fmla="*/ 90 w 130"/>
                <a:gd name="T31" fmla="*/ 14 h 25"/>
                <a:gd name="T32" fmla="*/ 76 w 130"/>
                <a:gd name="T33" fmla="*/ 14 h 25"/>
                <a:gd name="T34" fmla="*/ 68 w 130"/>
                <a:gd name="T35" fmla="*/ 11 h 25"/>
                <a:gd name="T36" fmla="*/ 58 w 130"/>
                <a:gd name="T37" fmla="*/ 11 h 25"/>
                <a:gd name="T38" fmla="*/ 50 w 130"/>
                <a:gd name="T39" fmla="*/ 7 h 25"/>
                <a:gd name="T40" fmla="*/ 36 w 130"/>
                <a:gd name="T41" fmla="*/ 7 h 25"/>
                <a:gd name="T42" fmla="*/ 29 w 130"/>
                <a:gd name="T43" fmla="*/ 4 h 25"/>
                <a:gd name="T44" fmla="*/ 22 w 130"/>
                <a:gd name="T45" fmla="*/ 4 h 25"/>
                <a:gd name="T46" fmla="*/ 11 w 130"/>
                <a:gd name="T47" fmla="*/ 0 h 25"/>
                <a:gd name="T48" fmla="*/ 0 w 130"/>
                <a:gd name="T49" fmla="*/ 0 h 25"/>
                <a:gd name="T50" fmla="*/ 4 w 130"/>
                <a:gd name="T51" fmla="*/ 0 h 25"/>
                <a:gd name="T52" fmla="*/ 0 w 130"/>
                <a:gd name="T53" fmla="*/ 0 h 25"/>
                <a:gd name="T54" fmla="*/ 7 w 130"/>
                <a:gd name="T55" fmla="*/ 7 h 25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30"/>
                <a:gd name="T85" fmla="*/ 0 h 25"/>
                <a:gd name="T86" fmla="*/ 130 w 130"/>
                <a:gd name="T87" fmla="*/ 25 h 25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30" h="25">
                  <a:moveTo>
                    <a:pt x="7" y="7"/>
                  </a:moveTo>
                  <a:lnTo>
                    <a:pt x="4" y="7"/>
                  </a:lnTo>
                  <a:lnTo>
                    <a:pt x="11" y="7"/>
                  </a:lnTo>
                  <a:lnTo>
                    <a:pt x="18" y="11"/>
                  </a:lnTo>
                  <a:lnTo>
                    <a:pt x="25" y="11"/>
                  </a:lnTo>
                  <a:lnTo>
                    <a:pt x="32" y="14"/>
                  </a:lnTo>
                  <a:lnTo>
                    <a:pt x="50" y="14"/>
                  </a:lnTo>
                  <a:lnTo>
                    <a:pt x="58" y="18"/>
                  </a:lnTo>
                  <a:lnTo>
                    <a:pt x="76" y="18"/>
                  </a:lnTo>
                  <a:lnTo>
                    <a:pt x="83" y="22"/>
                  </a:lnTo>
                  <a:lnTo>
                    <a:pt x="97" y="22"/>
                  </a:lnTo>
                  <a:lnTo>
                    <a:pt x="108" y="25"/>
                  </a:lnTo>
                  <a:lnTo>
                    <a:pt x="130" y="25"/>
                  </a:lnTo>
                  <a:lnTo>
                    <a:pt x="130" y="18"/>
                  </a:lnTo>
                  <a:lnTo>
                    <a:pt x="97" y="18"/>
                  </a:lnTo>
                  <a:lnTo>
                    <a:pt x="90" y="14"/>
                  </a:lnTo>
                  <a:lnTo>
                    <a:pt x="76" y="14"/>
                  </a:lnTo>
                  <a:lnTo>
                    <a:pt x="68" y="11"/>
                  </a:lnTo>
                  <a:lnTo>
                    <a:pt x="58" y="11"/>
                  </a:lnTo>
                  <a:lnTo>
                    <a:pt x="50" y="7"/>
                  </a:lnTo>
                  <a:lnTo>
                    <a:pt x="36" y="7"/>
                  </a:lnTo>
                  <a:lnTo>
                    <a:pt x="29" y="4"/>
                  </a:lnTo>
                  <a:lnTo>
                    <a:pt x="22" y="4"/>
                  </a:lnTo>
                  <a:lnTo>
                    <a:pt x="11" y="0"/>
                  </a:lnTo>
                  <a:lnTo>
                    <a:pt x="0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7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91" name="Freeform 519"/>
            <p:cNvSpPr>
              <a:spLocks/>
            </p:cNvSpPr>
            <p:nvPr/>
          </p:nvSpPr>
          <p:spPr bwMode="auto">
            <a:xfrm>
              <a:off x="2951" y="2853"/>
              <a:ext cx="11" cy="18"/>
            </a:xfrm>
            <a:custGeom>
              <a:avLst/>
              <a:gdLst>
                <a:gd name="T0" fmla="*/ 4 w 11"/>
                <a:gd name="T1" fmla="*/ 11 h 18"/>
                <a:gd name="T2" fmla="*/ 8 w 11"/>
                <a:gd name="T3" fmla="*/ 14 h 18"/>
                <a:gd name="T4" fmla="*/ 8 w 11"/>
                <a:gd name="T5" fmla="*/ 7 h 18"/>
                <a:gd name="T6" fmla="*/ 11 w 11"/>
                <a:gd name="T7" fmla="*/ 7 h 18"/>
                <a:gd name="T8" fmla="*/ 4 w 11"/>
                <a:gd name="T9" fmla="*/ 0 h 18"/>
                <a:gd name="T10" fmla="*/ 4 w 11"/>
                <a:gd name="T11" fmla="*/ 4 h 18"/>
                <a:gd name="T12" fmla="*/ 0 w 11"/>
                <a:gd name="T13" fmla="*/ 7 h 18"/>
                <a:gd name="T14" fmla="*/ 0 w 11"/>
                <a:gd name="T15" fmla="*/ 14 h 18"/>
                <a:gd name="T16" fmla="*/ 4 w 11"/>
                <a:gd name="T17" fmla="*/ 18 h 18"/>
                <a:gd name="T18" fmla="*/ 0 w 11"/>
                <a:gd name="T19" fmla="*/ 14 h 18"/>
                <a:gd name="T20" fmla="*/ 4 w 11"/>
                <a:gd name="T21" fmla="*/ 18 h 18"/>
                <a:gd name="T22" fmla="*/ 4 w 11"/>
                <a:gd name="T23" fmla="*/ 11 h 1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1"/>
                <a:gd name="T37" fmla="*/ 0 h 18"/>
                <a:gd name="T38" fmla="*/ 11 w 11"/>
                <a:gd name="T39" fmla="*/ 18 h 1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1" h="18">
                  <a:moveTo>
                    <a:pt x="4" y="11"/>
                  </a:moveTo>
                  <a:lnTo>
                    <a:pt x="8" y="14"/>
                  </a:lnTo>
                  <a:lnTo>
                    <a:pt x="8" y="7"/>
                  </a:lnTo>
                  <a:lnTo>
                    <a:pt x="11" y="7"/>
                  </a:lnTo>
                  <a:lnTo>
                    <a:pt x="4" y="0"/>
                  </a:lnTo>
                  <a:lnTo>
                    <a:pt x="4" y="4"/>
                  </a:lnTo>
                  <a:lnTo>
                    <a:pt x="0" y="7"/>
                  </a:lnTo>
                  <a:lnTo>
                    <a:pt x="0" y="14"/>
                  </a:lnTo>
                  <a:lnTo>
                    <a:pt x="4" y="18"/>
                  </a:lnTo>
                  <a:lnTo>
                    <a:pt x="0" y="14"/>
                  </a:lnTo>
                  <a:lnTo>
                    <a:pt x="4" y="18"/>
                  </a:lnTo>
                  <a:lnTo>
                    <a:pt x="4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92" name="Freeform 520"/>
            <p:cNvSpPr>
              <a:spLocks/>
            </p:cNvSpPr>
            <p:nvPr/>
          </p:nvSpPr>
          <p:spPr bwMode="auto">
            <a:xfrm>
              <a:off x="2955" y="2864"/>
              <a:ext cx="68" cy="25"/>
            </a:xfrm>
            <a:custGeom>
              <a:avLst/>
              <a:gdLst>
                <a:gd name="T0" fmla="*/ 68 w 68"/>
                <a:gd name="T1" fmla="*/ 18 h 25"/>
                <a:gd name="T2" fmla="*/ 61 w 68"/>
                <a:gd name="T3" fmla="*/ 14 h 25"/>
                <a:gd name="T4" fmla="*/ 50 w 68"/>
                <a:gd name="T5" fmla="*/ 11 h 25"/>
                <a:gd name="T6" fmla="*/ 43 w 68"/>
                <a:gd name="T7" fmla="*/ 11 h 25"/>
                <a:gd name="T8" fmla="*/ 32 w 68"/>
                <a:gd name="T9" fmla="*/ 7 h 25"/>
                <a:gd name="T10" fmla="*/ 25 w 68"/>
                <a:gd name="T11" fmla="*/ 7 h 25"/>
                <a:gd name="T12" fmla="*/ 18 w 68"/>
                <a:gd name="T13" fmla="*/ 3 h 25"/>
                <a:gd name="T14" fmla="*/ 11 w 68"/>
                <a:gd name="T15" fmla="*/ 3 h 25"/>
                <a:gd name="T16" fmla="*/ 0 w 68"/>
                <a:gd name="T17" fmla="*/ 0 h 25"/>
                <a:gd name="T18" fmla="*/ 0 w 68"/>
                <a:gd name="T19" fmla="*/ 7 h 25"/>
                <a:gd name="T20" fmla="*/ 7 w 68"/>
                <a:gd name="T21" fmla="*/ 7 h 25"/>
                <a:gd name="T22" fmla="*/ 14 w 68"/>
                <a:gd name="T23" fmla="*/ 11 h 25"/>
                <a:gd name="T24" fmla="*/ 25 w 68"/>
                <a:gd name="T25" fmla="*/ 14 h 25"/>
                <a:gd name="T26" fmla="*/ 32 w 68"/>
                <a:gd name="T27" fmla="*/ 14 h 25"/>
                <a:gd name="T28" fmla="*/ 43 w 68"/>
                <a:gd name="T29" fmla="*/ 18 h 25"/>
                <a:gd name="T30" fmla="*/ 50 w 68"/>
                <a:gd name="T31" fmla="*/ 18 h 25"/>
                <a:gd name="T32" fmla="*/ 58 w 68"/>
                <a:gd name="T33" fmla="*/ 21 h 25"/>
                <a:gd name="T34" fmla="*/ 65 w 68"/>
                <a:gd name="T35" fmla="*/ 25 h 25"/>
                <a:gd name="T36" fmla="*/ 68 w 68"/>
                <a:gd name="T37" fmla="*/ 25 h 25"/>
                <a:gd name="T38" fmla="*/ 65 w 68"/>
                <a:gd name="T39" fmla="*/ 25 h 25"/>
                <a:gd name="T40" fmla="*/ 68 w 68"/>
                <a:gd name="T41" fmla="*/ 25 h 25"/>
                <a:gd name="T42" fmla="*/ 68 w 68"/>
                <a:gd name="T43" fmla="*/ 18 h 2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8"/>
                <a:gd name="T67" fmla="*/ 0 h 25"/>
                <a:gd name="T68" fmla="*/ 68 w 68"/>
                <a:gd name="T69" fmla="*/ 25 h 25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8" h="25">
                  <a:moveTo>
                    <a:pt x="68" y="18"/>
                  </a:moveTo>
                  <a:lnTo>
                    <a:pt x="61" y="14"/>
                  </a:lnTo>
                  <a:lnTo>
                    <a:pt x="50" y="11"/>
                  </a:lnTo>
                  <a:lnTo>
                    <a:pt x="43" y="11"/>
                  </a:lnTo>
                  <a:lnTo>
                    <a:pt x="32" y="7"/>
                  </a:lnTo>
                  <a:lnTo>
                    <a:pt x="25" y="7"/>
                  </a:lnTo>
                  <a:lnTo>
                    <a:pt x="18" y="3"/>
                  </a:lnTo>
                  <a:lnTo>
                    <a:pt x="11" y="3"/>
                  </a:lnTo>
                  <a:lnTo>
                    <a:pt x="0" y="0"/>
                  </a:lnTo>
                  <a:lnTo>
                    <a:pt x="0" y="7"/>
                  </a:lnTo>
                  <a:lnTo>
                    <a:pt x="7" y="7"/>
                  </a:lnTo>
                  <a:lnTo>
                    <a:pt x="14" y="11"/>
                  </a:lnTo>
                  <a:lnTo>
                    <a:pt x="25" y="14"/>
                  </a:lnTo>
                  <a:lnTo>
                    <a:pt x="32" y="14"/>
                  </a:lnTo>
                  <a:lnTo>
                    <a:pt x="43" y="18"/>
                  </a:lnTo>
                  <a:lnTo>
                    <a:pt x="50" y="18"/>
                  </a:lnTo>
                  <a:lnTo>
                    <a:pt x="58" y="21"/>
                  </a:lnTo>
                  <a:lnTo>
                    <a:pt x="65" y="25"/>
                  </a:lnTo>
                  <a:lnTo>
                    <a:pt x="68" y="25"/>
                  </a:lnTo>
                  <a:lnTo>
                    <a:pt x="65" y="25"/>
                  </a:lnTo>
                  <a:lnTo>
                    <a:pt x="68" y="25"/>
                  </a:lnTo>
                  <a:lnTo>
                    <a:pt x="68" y="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93" name="Freeform 521"/>
            <p:cNvSpPr>
              <a:spLocks/>
            </p:cNvSpPr>
            <p:nvPr/>
          </p:nvSpPr>
          <p:spPr bwMode="auto">
            <a:xfrm>
              <a:off x="3023" y="2882"/>
              <a:ext cx="80" cy="11"/>
            </a:xfrm>
            <a:custGeom>
              <a:avLst/>
              <a:gdLst>
                <a:gd name="T0" fmla="*/ 76 w 80"/>
                <a:gd name="T1" fmla="*/ 7 h 11"/>
                <a:gd name="T2" fmla="*/ 72 w 80"/>
                <a:gd name="T3" fmla="*/ 3 h 11"/>
                <a:gd name="T4" fmla="*/ 65 w 80"/>
                <a:gd name="T5" fmla="*/ 3 h 11"/>
                <a:gd name="T6" fmla="*/ 54 w 80"/>
                <a:gd name="T7" fmla="*/ 0 h 11"/>
                <a:gd name="T8" fmla="*/ 0 w 80"/>
                <a:gd name="T9" fmla="*/ 0 h 11"/>
                <a:gd name="T10" fmla="*/ 0 w 80"/>
                <a:gd name="T11" fmla="*/ 7 h 11"/>
                <a:gd name="T12" fmla="*/ 8 w 80"/>
                <a:gd name="T13" fmla="*/ 7 h 11"/>
                <a:gd name="T14" fmla="*/ 15 w 80"/>
                <a:gd name="T15" fmla="*/ 11 h 11"/>
                <a:gd name="T16" fmla="*/ 26 w 80"/>
                <a:gd name="T17" fmla="*/ 11 h 11"/>
                <a:gd name="T18" fmla="*/ 36 w 80"/>
                <a:gd name="T19" fmla="*/ 7 h 11"/>
                <a:gd name="T20" fmla="*/ 65 w 80"/>
                <a:gd name="T21" fmla="*/ 7 h 11"/>
                <a:gd name="T22" fmla="*/ 72 w 80"/>
                <a:gd name="T23" fmla="*/ 11 h 11"/>
                <a:gd name="T24" fmla="*/ 69 w 80"/>
                <a:gd name="T25" fmla="*/ 3 h 11"/>
                <a:gd name="T26" fmla="*/ 76 w 80"/>
                <a:gd name="T27" fmla="*/ 7 h 11"/>
                <a:gd name="T28" fmla="*/ 80 w 80"/>
                <a:gd name="T29" fmla="*/ 3 h 11"/>
                <a:gd name="T30" fmla="*/ 72 w 80"/>
                <a:gd name="T31" fmla="*/ 3 h 11"/>
                <a:gd name="T32" fmla="*/ 76 w 80"/>
                <a:gd name="T33" fmla="*/ 7 h 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0"/>
                <a:gd name="T52" fmla="*/ 0 h 11"/>
                <a:gd name="T53" fmla="*/ 80 w 80"/>
                <a:gd name="T54" fmla="*/ 11 h 1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0" h="11">
                  <a:moveTo>
                    <a:pt x="76" y="7"/>
                  </a:moveTo>
                  <a:lnTo>
                    <a:pt x="72" y="3"/>
                  </a:lnTo>
                  <a:lnTo>
                    <a:pt x="65" y="3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8" y="7"/>
                  </a:lnTo>
                  <a:lnTo>
                    <a:pt x="15" y="11"/>
                  </a:lnTo>
                  <a:lnTo>
                    <a:pt x="26" y="11"/>
                  </a:lnTo>
                  <a:lnTo>
                    <a:pt x="36" y="7"/>
                  </a:lnTo>
                  <a:lnTo>
                    <a:pt x="65" y="7"/>
                  </a:lnTo>
                  <a:lnTo>
                    <a:pt x="72" y="11"/>
                  </a:lnTo>
                  <a:lnTo>
                    <a:pt x="69" y="3"/>
                  </a:lnTo>
                  <a:lnTo>
                    <a:pt x="76" y="7"/>
                  </a:lnTo>
                  <a:lnTo>
                    <a:pt x="80" y="3"/>
                  </a:lnTo>
                  <a:lnTo>
                    <a:pt x="72" y="3"/>
                  </a:lnTo>
                  <a:lnTo>
                    <a:pt x="76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94" name="Freeform 522"/>
            <p:cNvSpPr>
              <a:spLocks/>
            </p:cNvSpPr>
            <p:nvPr/>
          </p:nvSpPr>
          <p:spPr bwMode="auto">
            <a:xfrm>
              <a:off x="3088" y="2885"/>
              <a:ext cx="11" cy="40"/>
            </a:xfrm>
            <a:custGeom>
              <a:avLst/>
              <a:gdLst>
                <a:gd name="T0" fmla="*/ 0 w 11"/>
                <a:gd name="T1" fmla="*/ 36 h 40"/>
                <a:gd name="T2" fmla="*/ 7 w 11"/>
                <a:gd name="T3" fmla="*/ 33 h 40"/>
                <a:gd name="T4" fmla="*/ 11 w 11"/>
                <a:gd name="T5" fmla="*/ 22 h 40"/>
                <a:gd name="T6" fmla="*/ 7 w 11"/>
                <a:gd name="T7" fmla="*/ 15 h 40"/>
                <a:gd name="T8" fmla="*/ 11 w 11"/>
                <a:gd name="T9" fmla="*/ 4 h 40"/>
                <a:gd name="T10" fmla="*/ 4 w 11"/>
                <a:gd name="T11" fmla="*/ 0 h 40"/>
                <a:gd name="T12" fmla="*/ 0 w 11"/>
                <a:gd name="T13" fmla="*/ 15 h 40"/>
                <a:gd name="T14" fmla="*/ 0 w 11"/>
                <a:gd name="T15" fmla="*/ 40 h 40"/>
                <a:gd name="T16" fmla="*/ 0 w 11"/>
                <a:gd name="T17" fmla="*/ 36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"/>
                <a:gd name="T28" fmla="*/ 0 h 40"/>
                <a:gd name="T29" fmla="*/ 11 w 11"/>
                <a:gd name="T30" fmla="*/ 40 h 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" h="40">
                  <a:moveTo>
                    <a:pt x="0" y="36"/>
                  </a:moveTo>
                  <a:lnTo>
                    <a:pt x="7" y="33"/>
                  </a:lnTo>
                  <a:lnTo>
                    <a:pt x="11" y="22"/>
                  </a:lnTo>
                  <a:lnTo>
                    <a:pt x="7" y="15"/>
                  </a:lnTo>
                  <a:lnTo>
                    <a:pt x="11" y="4"/>
                  </a:lnTo>
                  <a:lnTo>
                    <a:pt x="4" y="0"/>
                  </a:lnTo>
                  <a:lnTo>
                    <a:pt x="0" y="15"/>
                  </a:lnTo>
                  <a:lnTo>
                    <a:pt x="0" y="40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95" name="Freeform 523"/>
            <p:cNvSpPr>
              <a:spLocks/>
            </p:cNvSpPr>
            <p:nvPr/>
          </p:nvSpPr>
          <p:spPr bwMode="auto">
            <a:xfrm>
              <a:off x="2948" y="2896"/>
              <a:ext cx="140" cy="25"/>
            </a:xfrm>
            <a:custGeom>
              <a:avLst/>
              <a:gdLst>
                <a:gd name="T0" fmla="*/ 0 w 140"/>
                <a:gd name="T1" fmla="*/ 4 h 25"/>
                <a:gd name="T2" fmla="*/ 3 w 140"/>
                <a:gd name="T3" fmla="*/ 7 h 25"/>
                <a:gd name="T4" fmla="*/ 11 w 140"/>
                <a:gd name="T5" fmla="*/ 7 h 25"/>
                <a:gd name="T6" fmla="*/ 21 w 140"/>
                <a:gd name="T7" fmla="*/ 11 h 25"/>
                <a:gd name="T8" fmla="*/ 36 w 140"/>
                <a:gd name="T9" fmla="*/ 11 h 25"/>
                <a:gd name="T10" fmla="*/ 47 w 140"/>
                <a:gd name="T11" fmla="*/ 15 h 25"/>
                <a:gd name="T12" fmla="*/ 72 w 140"/>
                <a:gd name="T13" fmla="*/ 15 h 25"/>
                <a:gd name="T14" fmla="*/ 79 w 140"/>
                <a:gd name="T15" fmla="*/ 18 h 25"/>
                <a:gd name="T16" fmla="*/ 97 w 140"/>
                <a:gd name="T17" fmla="*/ 18 h 25"/>
                <a:gd name="T18" fmla="*/ 108 w 140"/>
                <a:gd name="T19" fmla="*/ 22 h 25"/>
                <a:gd name="T20" fmla="*/ 115 w 140"/>
                <a:gd name="T21" fmla="*/ 22 h 25"/>
                <a:gd name="T22" fmla="*/ 122 w 140"/>
                <a:gd name="T23" fmla="*/ 25 h 25"/>
                <a:gd name="T24" fmla="*/ 140 w 140"/>
                <a:gd name="T25" fmla="*/ 25 h 25"/>
                <a:gd name="T26" fmla="*/ 140 w 140"/>
                <a:gd name="T27" fmla="*/ 18 h 25"/>
                <a:gd name="T28" fmla="*/ 122 w 140"/>
                <a:gd name="T29" fmla="*/ 18 h 25"/>
                <a:gd name="T30" fmla="*/ 115 w 140"/>
                <a:gd name="T31" fmla="*/ 15 h 25"/>
                <a:gd name="T32" fmla="*/ 97 w 140"/>
                <a:gd name="T33" fmla="*/ 15 h 25"/>
                <a:gd name="T34" fmla="*/ 90 w 140"/>
                <a:gd name="T35" fmla="*/ 11 h 25"/>
                <a:gd name="T36" fmla="*/ 72 w 140"/>
                <a:gd name="T37" fmla="*/ 11 h 25"/>
                <a:gd name="T38" fmla="*/ 65 w 140"/>
                <a:gd name="T39" fmla="*/ 7 h 25"/>
                <a:gd name="T40" fmla="*/ 47 w 140"/>
                <a:gd name="T41" fmla="*/ 7 h 25"/>
                <a:gd name="T42" fmla="*/ 39 w 140"/>
                <a:gd name="T43" fmla="*/ 4 h 25"/>
                <a:gd name="T44" fmla="*/ 21 w 140"/>
                <a:gd name="T45" fmla="*/ 4 h 25"/>
                <a:gd name="T46" fmla="*/ 14 w 140"/>
                <a:gd name="T47" fmla="*/ 0 h 25"/>
                <a:gd name="T48" fmla="*/ 3 w 140"/>
                <a:gd name="T49" fmla="*/ 0 h 25"/>
                <a:gd name="T50" fmla="*/ 7 w 140"/>
                <a:gd name="T51" fmla="*/ 0 h 25"/>
                <a:gd name="T52" fmla="*/ 0 w 140"/>
                <a:gd name="T53" fmla="*/ 4 h 25"/>
                <a:gd name="T54" fmla="*/ 3 w 140"/>
                <a:gd name="T55" fmla="*/ 7 h 25"/>
                <a:gd name="T56" fmla="*/ 0 w 140"/>
                <a:gd name="T57" fmla="*/ 4 h 2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40"/>
                <a:gd name="T88" fmla="*/ 0 h 25"/>
                <a:gd name="T89" fmla="*/ 140 w 140"/>
                <a:gd name="T90" fmla="*/ 25 h 25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40" h="25">
                  <a:moveTo>
                    <a:pt x="0" y="4"/>
                  </a:moveTo>
                  <a:lnTo>
                    <a:pt x="3" y="7"/>
                  </a:lnTo>
                  <a:lnTo>
                    <a:pt x="11" y="7"/>
                  </a:lnTo>
                  <a:lnTo>
                    <a:pt x="21" y="11"/>
                  </a:lnTo>
                  <a:lnTo>
                    <a:pt x="36" y="11"/>
                  </a:lnTo>
                  <a:lnTo>
                    <a:pt x="47" y="15"/>
                  </a:lnTo>
                  <a:lnTo>
                    <a:pt x="72" y="15"/>
                  </a:lnTo>
                  <a:lnTo>
                    <a:pt x="79" y="18"/>
                  </a:lnTo>
                  <a:lnTo>
                    <a:pt x="97" y="18"/>
                  </a:lnTo>
                  <a:lnTo>
                    <a:pt x="108" y="22"/>
                  </a:lnTo>
                  <a:lnTo>
                    <a:pt x="115" y="22"/>
                  </a:lnTo>
                  <a:lnTo>
                    <a:pt x="122" y="25"/>
                  </a:lnTo>
                  <a:lnTo>
                    <a:pt x="140" y="25"/>
                  </a:lnTo>
                  <a:lnTo>
                    <a:pt x="140" y="18"/>
                  </a:lnTo>
                  <a:lnTo>
                    <a:pt x="122" y="18"/>
                  </a:lnTo>
                  <a:lnTo>
                    <a:pt x="115" y="15"/>
                  </a:lnTo>
                  <a:lnTo>
                    <a:pt x="97" y="15"/>
                  </a:lnTo>
                  <a:lnTo>
                    <a:pt x="90" y="11"/>
                  </a:lnTo>
                  <a:lnTo>
                    <a:pt x="72" y="11"/>
                  </a:lnTo>
                  <a:lnTo>
                    <a:pt x="65" y="7"/>
                  </a:lnTo>
                  <a:lnTo>
                    <a:pt x="47" y="7"/>
                  </a:lnTo>
                  <a:lnTo>
                    <a:pt x="39" y="4"/>
                  </a:lnTo>
                  <a:lnTo>
                    <a:pt x="21" y="4"/>
                  </a:lnTo>
                  <a:lnTo>
                    <a:pt x="14" y="0"/>
                  </a:lnTo>
                  <a:lnTo>
                    <a:pt x="3" y="0"/>
                  </a:lnTo>
                  <a:lnTo>
                    <a:pt x="7" y="0"/>
                  </a:lnTo>
                  <a:lnTo>
                    <a:pt x="0" y="4"/>
                  </a:lnTo>
                  <a:lnTo>
                    <a:pt x="3" y="7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96" name="Freeform 524"/>
            <p:cNvSpPr>
              <a:spLocks/>
            </p:cNvSpPr>
            <p:nvPr/>
          </p:nvSpPr>
          <p:spPr bwMode="auto">
            <a:xfrm>
              <a:off x="2930" y="2741"/>
              <a:ext cx="25" cy="159"/>
            </a:xfrm>
            <a:custGeom>
              <a:avLst/>
              <a:gdLst>
                <a:gd name="T0" fmla="*/ 0 w 25"/>
                <a:gd name="T1" fmla="*/ 4 h 159"/>
                <a:gd name="T2" fmla="*/ 3 w 25"/>
                <a:gd name="T3" fmla="*/ 22 h 159"/>
                <a:gd name="T4" fmla="*/ 7 w 25"/>
                <a:gd name="T5" fmla="*/ 40 h 159"/>
                <a:gd name="T6" fmla="*/ 11 w 25"/>
                <a:gd name="T7" fmla="*/ 58 h 159"/>
                <a:gd name="T8" fmla="*/ 11 w 25"/>
                <a:gd name="T9" fmla="*/ 98 h 159"/>
                <a:gd name="T10" fmla="*/ 14 w 25"/>
                <a:gd name="T11" fmla="*/ 119 h 159"/>
                <a:gd name="T12" fmla="*/ 14 w 25"/>
                <a:gd name="T13" fmla="*/ 137 h 159"/>
                <a:gd name="T14" fmla="*/ 18 w 25"/>
                <a:gd name="T15" fmla="*/ 159 h 159"/>
                <a:gd name="T16" fmla="*/ 25 w 25"/>
                <a:gd name="T17" fmla="*/ 155 h 159"/>
                <a:gd name="T18" fmla="*/ 21 w 25"/>
                <a:gd name="T19" fmla="*/ 137 h 159"/>
                <a:gd name="T20" fmla="*/ 21 w 25"/>
                <a:gd name="T21" fmla="*/ 119 h 159"/>
                <a:gd name="T22" fmla="*/ 18 w 25"/>
                <a:gd name="T23" fmla="*/ 98 h 159"/>
                <a:gd name="T24" fmla="*/ 18 w 25"/>
                <a:gd name="T25" fmla="*/ 58 h 159"/>
                <a:gd name="T26" fmla="*/ 14 w 25"/>
                <a:gd name="T27" fmla="*/ 40 h 159"/>
                <a:gd name="T28" fmla="*/ 11 w 25"/>
                <a:gd name="T29" fmla="*/ 22 h 159"/>
                <a:gd name="T30" fmla="*/ 7 w 25"/>
                <a:gd name="T31" fmla="*/ 0 h 159"/>
                <a:gd name="T32" fmla="*/ 0 w 25"/>
                <a:gd name="T33" fmla="*/ 4 h 15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5"/>
                <a:gd name="T52" fmla="*/ 0 h 159"/>
                <a:gd name="T53" fmla="*/ 25 w 25"/>
                <a:gd name="T54" fmla="*/ 159 h 15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5" h="159">
                  <a:moveTo>
                    <a:pt x="0" y="4"/>
                  </a:moveTo>
                  <a:lnTo>
                    <a:pt x="3" y="22"/>
                  </a:lnTo>
                  <a:lnTo>
                    <a:pt x="7" y="40"/>
                  </a:lnTo>
                  <a:lnTo>
                    <a:pt x="11" y="58"/>
                  </a:lnTo>
                  <a:lnTo>
                    <a:pt x="11" y="98"/>
                  </a:lnTo>
                  <a:lnTo>
                    <a:pt x="14" y="119"/>
                  </a:lnTo>
                  <a:lnTo>
                    <a:pt x="14" y="137"/>
                  </a:lnTo>
                  <a:lnTo>
                    <a:pt x="18" y="159"/>
                  </a:lnTo>
                  <a:lnTo>
                    <a:pt x="25" y="155"/>
                  </a:lnTo>
                  <a:lnTo>
                    <a:pt x="21" y="137"/>
                  </a:lnTo>
                  <a:lnTo>
                    <a:pt x="21" y="119"/>
                  </a:lnTo>
                  <a:lnTo>
                    <a:pt x="18" y="98"/>
                  </a:lnTo>
                  <a:lnTo>
                    <a:pt x="18" y="58"/>
                  </a:lnTo>
                  <a:lnTo>
                    <a:pt x="14" y="40"/>
                  </a:lnTo>
                  <a:lnTo>
                    <a:pt x="11" y="22"/>
                  </a:lnTo>
                  <a:lnTo>
                    <a:pt x="7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97" name="Freeform 525"/>
            <p:cNvSpPr>
              <a:spLocks/>
            </p:cNvSpPr>
            <p:nvPr/>
          </p:nvSpPr>
          <p:spPr bwMode="auto">
            <a:xfrm>
              <a:off x="2930" y="2720"/>
              <a:ext cx="18" cy="25"/>
            </a:xfrm>
            <a:custGeom>
              <a:avLst/>
              <a:gdLst>
                <a:gd name="T0" fmla="*/ 11 w 18"/>
                <a:gd name="T1" fmla="*/ 7 h 25"/>
                <a:gd name="T2" fmla="*/ 7 w 18"/>
                <a:gd name="T3" fmla="*/ 7 h 25"/>
                <a:gd name="T4" fmla="*/ 11 w 18"/>
                <a:gd name="T5" fmla="*/ 11 h 25"/>
                <a:gd name="T6" fmla="*/ 7 w 18"/>
                <a:gd name="T7" fmla="*/ 11 h 25"/>
                <a:gd name="T8" fmla="*/ 3 w 18"/>
                <a:gd name="T9" fmla="*/ 18 h 25"/>
                <a:gd name="T10" fmla="*/ 0 w 18"/>
                <a:gd name="T11" fmla="*/ 25 h 25"/>
                <a:gd name="T12" fmla="*/ 7 w 18"/>
                <a:gd name="T13" fmla="*/ 21 h 25"/>
                <a:gd name="T14" fmla="*/ 14 w 18"/>
                <a:gd name="T15" fmla="*/ 18 h 25"/>
                <a:gd name="T16" fmla="*/ 18 w 18"/>
                <a:gd name="T17" fmla="*/ 11 h 25"/>
                <a:gd name="T18" fmla="*/ 14 w 18"/>
                <a:gd name="T19" fmla="*/ 3 h 25"/>
                <a:gd name="T20" fmla="*/ 14 w 18"/>
                <a:gd name="T21" fmla="*/ 0 h 25"/>
                <a:gd name="T22" fmla="*/ 14 w 18"/>
                <a:gd name="T23" fmla="*/ 3 h 25"/>
                <a:gd name="T24" fmla="*/ 14 w 18"/>
                <a:gd name="T25" fmla="*/ 0 h 25"/>
                <a:gd name="T26" fmla="*/ 11 w 18"/>
                <a:gd name="T27" fmla="*/ 7 h 2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8"/>
                <a:gd name="T43" fmla="*/ 0 h 25"/>
                <a:gd name="T44" fmla="*/ 18 w 18"/>
                <a:gd name="T45" fmla="*/ 25 h 2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8" h="25">
                  <a:moveTo>
                    <a:pt x="11" y="7"/>
                  </a:moveTo>
                  <a:lnTo>
                    <a:pt x="7" y="7"/>
                  </a:lnTo>
                  <a:lnTo>
                    <a:pt x="11" y="11"/>
                  </a:lnTo>
                  <a:lnTo>
                    <a:pt x="7" y="11"/>
                  </a:lnTo>
                  <a:lnTo>
                    <a:pt x="3" y="18"/>
                  </a:lnTo>
                  <a:lnTo>
                    <a:pt x="0" y="25"/>
                  </a:lnTo>
                  <a:lnTo>
                    <a:pt x="7" y="21"/>
                  </a:lnTo>
                  <a:lnTo>
                    <a:pt x="14" y="18"/>
                  </a:lnTo>
                  <a:lnTo>
                    <a:pt x="18" y="11"/>
                  </a:lnTo>
                  <a:lnTo>
                    <a:pt x="14" y="3"/>
                  </a:lnTo>
                  <a:lnTo>
                    <a:pt x="14" y="0"/>
                  </a:lnTo>
                  <a:lnTo>
                    <a:pt x="14" y="3"/>
                  </a:lnTo>
                  <a:lnTo>
                    <a:pt x="14" y="0"/>
                  </a:lnTo>
                  <a:lnTo>
                    <a:pt x="11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98" name="Freeform 526"/>
            <p:cNvSpPr>
              <a:spLocks/>
            </p:cNvSpPr>
            <p:nvPr/>
          </p:nvSpPr>
          <p:spPr bwMode="auto">
            <a:xfrm>
              <a:off x="2880" y="2687"/>
              <a:ext cx="64" cy="40"/>
            </a:xfrm>
            <a:custGeom>
              <a:avLst/>
              <a:gdLst>
                <a:gd name="T0" fmla="*/ 0 w 64"/>
                <a:gd name="T1" fmla="*/ 4 h 40"/>
                <a:gd name="T2" fmla="*/ 61 w 64"/>
                <a:gd name="T3" fmla="*/ 40 h 40"/>
                <a:gd name="T4" fmla="*/ 64 w 64"/>
                <a:gd name="T5" fmla="*/ 33 h 40"/>
                <a:gd name="T6" fmla="*/ 3 w 64"/>
                <a:gd name="T7" fmla="*/ 0 h 40"/>
                <a:gd name="T8" fmla="*/ 7 w 64"/>
                <a:gd name="T9" fmla="*/ 4 h 40"/>
                <a:gd name="T10" fmla="*/ 0 w 64"/>
                <a:gd name="T11" fmla="*/ 4 h 4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40"/>
                <a:gd name="T20" fmla="*/ 64 w 64"/>
                <a:gd name="T21" fmla="*/ 40 h 4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40">
                  <a:moveTo>
                    <a:pt x="0" y="4"/>
                  </a:moveTo>
                  <a:lnTo>
                    <a:pt x="61" y="40"/>
                  </a:lnTo>
                  <a:lnTo>
                    <a:pt x="64" y="33"/>
                  </a:lnTo>
                  <a:lnTo>
                    <a:pt x="3" y="0"/>
                  </a:lnTo>
                  <a:lnTo>
                    <a:pt x="7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99" name="Freeform 527"/>
            <p:cNvSpPr>
              <a:spLocks/>
            </p:cNvSpPr>
            <p:nvPr/>
          </p:nvSpPr>
          <p:spPr bwMode="auto">
            <a:xfrm>
              <a:off x="2876" y="2590"/>
              <a:ext cx="11" cy="101"/>
            </a:xfrm>
            <a:custGeom>
              <a:avLst/>
              <a:gdLst>
                <a:gd name="T0" fmla="*/ 0 w 11"/>
                <a:gd name="T1" fmla="*/ 0 h 101"/>
                <a:gd name="T2" fmla="*/ 0 w 11"/>
                <a:gd name="T3" fmla="*/ 4 h 101"/>
                <a:gd name="T4" fmla="*/ 4 w 11"/>
                <a:gd name="T5" fmla="*/ 101 h 101"/>
                <a:gd name="T6" fmla="*/ 11 w 11"/>
                <a:gd name="T7" fmla="*/ 101 h 101"/>
                <a:gd name="T8" fmla="*/ 7 w 11"/>
                <a:gd name="T9" fmla="*/ 4 h 101"/>
                <a:gd name="T10" fmla="*/ 0 w 11"/>
                <a:gd name="T11" fmla="*/ 0 h 101"/>
                <a:gd name="T12" fmla="*/ 0 w 11"/>
                <a:gd name="T13" fmla="*/ 4 h 101"/>
                <a:gd name="T14" fmla="*/ 0 w 11"/>
                <a:gd name="T15" fmla="*/ 0 h 10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1"/>
                <a:gd name="T25" fmla="*/ 0 h 101"/>
                <a:gd name="T26" fmla="*/ 11 w 11"/>
                <a:gd name="T27" fmla="*/ 101 h 10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1" h="101">
                  <a:moveTo>
                    <a:pt x="0" y="0"/>
                  </a:moveTo>
                  <a:lnTo>
                    <a:pt x="0" y="4"/>
                  </a:lnTo>
                  <a:lnTo>
                    <a:pt x="4" y="101"/>
                  </a:lnTo>
                  <a:lnTo>
                    <a:pt x="11" y="101"/>
                  </a:lnTo>
                  <a:lnTo>
                    <a:pt x="7" y="4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00" name="Freeform 528"/>
            <p:cNvSpPr>
              <a:spLocks/>
            </p:cNvSpPr>
            <p:nvPr/>
          </p:nvSpPr>
          <p:spPr bwMode="auto">
            <a:xfrm>
              <a:off x="2876" y="2558"/>
              <a:ext cx="68" cy="36"/>
            </a:xfrm>
            <a:custGeom>
              <a:avLst/>
              <a:gdLst>
                <a:gd name="T0" fmla="*/ 65 w 68"/>
                <a:gd name="T1" fmla="*/ 3 h 36"/>
                <a:gd name="T2" fmla="*/ 61 w 68"/>
                <a:gd name="T3" fmla="*/ 3 h 36"/>
                <a:gd name="T4" fmla="*/ 54 w 68"/>
                <a:gd name="T5" fmla="*/ 11 h 36"/>
                <a:gd name="T6" fmla="*/ 21 w 68"/>
                <a:gd name="T7" fmla="*/ 11 h 36"/>
                <a:gd name="T8" fmla="*/ 14 w 68"/>
                <a:gd name="T9" fmla="*/ 14 h 36"/>
                <a:gd name="T10" fmla="*/ 7 w 68"/>
                <a:gd name="T11" fmla="*/ 21 h 36"/>
                <a:gd name="T12" fmla="*/ 0 w 68"/>
                <a:gd name="T13" fmla="*/ 32 h 36"/>
                <a:gd name="T14" fmla="*/ 7 w 68"/>
                <a:gd name="T15" fmla="*/ 36 h 36"/>
                <a:gd name="T16" fmla="*/ 11 w 68"/>
                <a:gd name="T17" fmla="*/ 25 h 36"/>
                <a:gd name="T18" fmla="*/ 14 w 68"/>
                <a:gd name="T19" fmla="*/ 18 h 36"/>
                <a:gd name="T20" fmla="*/ 47 w 68"/>
                <a:gd name="T21" fmla="*/ 18 h 36"/>
                <a:gd name="T22" fmla="*/ 57 w 68"/>
                <a:gd name="T23" fmla="*/ 14 h 36"/>
                <a:gd name="T24" fmla="*/ 68 w 68"/>
                <a:gd name="T25" fmla="*/ 7 h 36"/>
                <a:gd name="T26" fmla="*/ 61 w 68"/>
                <a:gd name="T27" fmla="*/ 7 h 36"/>
                <a:gd name="T28" fmla="*/ 65 w 68"/>
                <a:gd name="T29" fmla="*/ 3 h 36"/>
                <a:gd name="T30" fmla="*/ 65 w 68"/>
                <a:gd name="T31" fmla="*/ 0 h 36"/>
                <a:gd name="T32" fmla="*/ 61 w 68"/>
                <a:gd name="T33" fmla="*/ 3 h 36"/>
                <a:gd name="T34" fmla="*/ 65 w 68"/>
                <a:gd name="T35" fmla="*/ 3 h 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8"/>
                <a:gd name="T55" fmla="*/ 0 h 36"/>
                <a:gd name="T56" fmla="*/ 68 w 68"/>
                <a:gd name="T57" fmla="*/ 36 h 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8" h="36">
                  <a:moveTo>
                    <a:pt x="65" y="3"/>
                  </a:moveTo>
                  <a:lnTo>
                    <a:pt x="61" y="3"/>
                  </a:lnTo>
                  <a:lnTo>
                    <a:pt x="54" y="11"/>
                  </a:lnTo>
                  <a:lnTo>
                    <a:pt x="21" y="11"/>
                  </a:lnTo>
                  <a:lnTo>
                    <a:pt x="14" y="14"/>
                  </a:lnTo>
                  <a:lnTo>
                    <a:pt x="7" y="21"/>
                  </a:lnTo>
                  <a:lnTo>
                    <a:pt x="0" y="32"/>
                  </a:lnTo>
                  <a:lnTo>
                    <a:pt x="7" y="36"/>
                  </a:lnTo>
                  <a:lnTo>
                    <a:pt x="11" y="25"/>
                  </a:lnTo>
                  <a:lnTo>
                    <a:pt x="14" y="18"/>
                  </a:lnTo>
                  <a:lnTo>
                    <a:pt x="47" y="18"/>
                  </a:lnTo>
                  <a:lnTo>
                    <a:pt x="57" y="14"/>
                  </a:lnTo>
                  <a:lnTo>
                    <a:pt x="68" y="7"/>
                  </a:lnTo>
                  <a:lnTo>
                    <a:pt x="61" y="7"/>
                  </a:lnTo>
                  <a:lnTo>
                    <a:pt x="65" y="3"/>
                  </a:lnTo>
                  <a:lnTo>
                    <a:pt x="65" y="0"/>
                  </a:lnTo>
                  <a:lnTo>
                    <a:pt x="61" y="3"/>
                  </a:lnTo>
                  <a:lnTo>
                    <a:pt x="65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01" name="Freeform 529"/>
            <p:cNvSpPr>
              <a:spLocks/>
            </p:cNvSpPr>
            <p:nvPr/>
          </p:nvSpPr>
          <p:spPr bwMode="auto">
            <a:xfrm>
              <a:off x="2937" y="2561"/>
              <a:ext cx="54" cy="54"/>
            </a:xfrm>
            <a:custGeom>
              <a:avLst/>
              <a:gdLst>
                <a:gd name="T0" fmla="*/ 54 w 54"/>
                <a:gd name="T1" fmla="*/ 51 h 54"/>
                <a:gd name="T2" fmla="*/ 50 w 54"/>
                <a:gd name="T3" fmla="*/ 44 h 54"/>
                <a:gd name="T4" fmla="*/ 43 w 54"/>
                <a:gd name="T5" fmla="*/ 36 h 54"/>
                <a:gd name="T6" fmla="*/ 36 w 54"/>
                <a:gd name="T7" fmla="*/ 33 h 54"/>
                <a:gd name="T8" fmla="*/ 32 w 54"/>
                <a:gd name="T9" fmla="*/ 26 h 54"/>
                <a:gd name="T10" fmla="*/ 18 w 54"/>
                <a:gd name="T11" fmla="*/ 11 h 54"/>
                <a:gd name="T12" fmla="*/ 11 w 54"/>
                <a:gd name="T13" fmla="*/ 8 h 54"/>
                <a:gd name="T14" fmla="*/ 4 w 54"/>
                <a:gd name="T15" fmla="*/ 0 h 54"/>
                <a:gd name="T16" fmla="*/ 0 w 54"/>
                <a:gd name="T17" fmla="*/ 4 h 54"/>
                <a:gd name="T18" fmla="*/ 14 w 54"/>
                <a:gd name="T19" fmla="*/ 18 h 54"/>
                <a:gd name="T20" fmla="*/ 18 w 54"/>
                <a:gd name="T21" fmla="*/ 26 h 54"/>
                <a:gd name="T22" fmla="*/ 25 w 54"/>
                <a:gd name="T23" fmla="*/ 33 h 54"/>
                <a:gd name="T24" fmla="*/ 32 w 54"/>
                <a:gd name="T25" fmla="*/ 36 h 54"/>
                <a:gd name="T26" fmla="*/ 36 w 54"/>
                <a:gd name="T27" fmla="*/ 44 h 54"/>
                <a:gd name="T28" fmla="*/ 43 w 54"/>
                <a:gd name="T29" fmla="*/ 51 h 54"/>
                <a:gd name="T30" fmla="*/ 50 w 54"/>
                <a:gd name="T31" fmla="*/ 54 h 54"/>
                <a:gd name="T32" fmla="*/ 54 w 54"/>
                <a:gd name="T33" fmla="*/ 54 h 54"/>
                <a:gd name="T34" fmla="*/ 50 w 54"/>
                <a:gd name="T35" fmla="*/ 54 h 54"/>
                <a:gd name="T36" fmla="*/ 54 w 54"/>
                <a:gd name="T37" fmla="*/ 54 h 54"/>
                <a:gd name="T38" fmla="*/ 54 w 54"/>
                <a:gd name="T39" fmla="*/ 51 h 5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4"/>
                <a:gd name="T61" fmla="*/ 0 h 54"/>
                <a:gd name="T62" fmla="*/ 54 w 54"/>
                <a:gd name="T63" fmla="*/ 54 h 5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4" h="54">
                  <a:moveTo>
                    <a:pt x="54" y="51"/>
                  </a:moveTo>
                  <a:lnTo>
                    <a:pt x="50" y="44"/>
                  </a:lnTo>
                  <a:lnTo>
                    <a:pt x="43" y="36"/>
                  </a:lnTo>
                  <a:lnTo>
                    <a:pt x="36" y="33"/>
                  </a:lnTo>
                  <a:lnTo>
                    <a:pt x="32" y="26"/>
                  </a:lnTo>
                  <a:lnTo>
                    <a:pt x="18" y="11"/>
                  </a:lnTo>
                  <a:lnTo>
                    <a:pt x="11" y="8"/>
                  </a:lnTo>
                  <a:lnTo>
                    <a:pt x="4" y="0"/>
                  </a:lnTo>
                  <a:lnTo>
                    <a:pt x="0" y="4"/>
                  </a:lnTo>
                  <a:lnTo>
                    <a:pt x="14" y="18"/>
                  </a:lnTo>
                  <a:lnTo>
                    <a:pt x="18" y="26"/>
                  </a:lnTo>
                  <a:lnTo>
                    <a:pt x="25" y="33"/>
                  </a:lnTo>
                  <a:lnTo>
                    <a:pt x="32" y="36"/>
                  </a:lnTo>
                  <a:lnTo>
                    <a:pt x="36" y="44"/>
                  </a:lnTo>
                  <a:lnTo>
                    <a:pt x="43" y="51"/>
                  </a:lnTo>
                  <a:lnTo>
                    <a:pt x="50" y="54"/>
                  </a:lnTo>
                  <a:lnTo>
                    <a:pt x="54" y="54"/>
                  </a:lnTo>
                  <a:lnTo>
                    <a:pt x="50" y="54"/>
                  </a:lnTo>
                  <a:lnTo>
                    <a:pt x="54" y="54"/>
                  </a:lnTo>
                  <a:lnTo>
                    <a:pt x="54" y="5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02" name="Freeform 530"/>
            <p:cNvSpPr>
              <a:spLocks/>
            </p:cNvSpPr>
            <p:nvPr/>
          </p:nvSpPr>
          <p:spPr bwMode="auto">
            <a:xfrm>
              <a:off x="2991" y="2533"/>
              <a:ext cx="83" cy="82"/>
            </a:xfrm>
            <a:custGeom>
              <a:avLst/>
              <a:gdLst>
                <a:gd name="T0" fmla="*/ 83 w 83"/>
                <a:gd name="T1" fmla="*/ 10 h 82"/>
                <a:gd name="T2" fmla="*/ 76 w 83"/>
                <a:gd name="T3" fmla="*/ 10 h 82"/>
                <a:gd name="T4" fmla="*/ 68 w 83"/>
                <a:gd name="T5" fmla="*/ 18 h 82"/>
                <a:gd name="T6" fmla="*/ 61 w 83"/>
                <a:gd name="T7" fmla="*/ 28 h 82"/>
                <a:gd name="T8" fmla="*/ 50 w 83"/>
                <a:gd name="T9" fmla="*/ 39 h 82"/>
                <a:gd name="T10" fmla="*/ 43 w 83"/>
                <a:gd name="T11" fmla="*/ 50 h 82"/>
                <a:gd name="T12" fmla="*/ 32 w 83"/>
                <a:gd name="T13" fmla="*/ 57 h 82"/>
                <a:gd name="T14" fmla="*/ 22 w 83"/>
                <a:gd name="T15" fmla="*/ 64 h 82"/>
                <a:gd name="T16" fmla="*/ 11 w 83"/>
                <a:gd name="T17" fmla="*/ 72 h 82"/>
                <a:gd name="T18" fmla="*/ 0 w 83"/>
                <a:gd name="T19" fmla="*/ 79 h 82"/>
                <a:gd name="T20" fmla="*/ 0 w 83"/>
                <a:gd name="T21" fmla="*/ 82 h 82"/>
                <a:gd name="T22" fmla="*/ 14 w 83"/>
                <a:gd name="T23" fmla="*/ 79 h 82"/>
                <a:gd name="T24" fmla="*/ 25 w 83"/>
                <a:gd name="T25" fmla="*/ 72 h 82"/>
                <a:gd name="T26" fmla="*/ 36 w 83"/>
                <a:gd name="T27" fmla="*/ 64 h 82"/>
                <a:gd name="T28" fmla="*/ 58 w 83"/>
                <a:gd name="T29" fmla="*/ 43 h 82"/>
                <a:gd name="T30" fmla="*/ 68 w 83"/>
                <a:gd name="T31" fmla="*/ 36 h 82"/>
                <a:gd name="T32" fmla="*/ 76 w 83"/>
                <a:gd name="T33" fmla="*/ 21 h 82"/>
                <a:gd name="T34" fmla="*/ 83 w 83"/>
                <a:gd name="T35" fmla="*/ 14 h 82"/>
                <a:gd name="T36" fmla="*/ 76 w 83"/>
                <a:gd name="T37" fmla="*/ 10 h 82"/>
                <a:gd name="T38" fmla="*/ 83 w 83"/>
                <a:gd name="T39" fmla="*/ 10 h 82"/>
                <a:gd name="T40" fmla="*/ 83 w 83"/>
                <a:gd name="T41" fmla="*/ 0 h 82"/>
                <a:gd name="T42" fmla="*/ 76 w 83"/>
                <a:gd name="T43" fmla="*/ 10 h 82"/>
                <a:gd name="T44" fmla="*/ 83 w 83"/>
                <a:gd name="T45" fmla="*/ 10 h 8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83"/>
                <a:gd name="T70" fmla="*/ 0 h 82"/>
                <a:gd name="T71" fmla="*/ 83 w 83"/>
                <a:gd name="T72" fmla="*/ 82 h 8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83" h="82">
                  <a:moveTo>
                    <a:pt x="83" y="10"/>
                  </a:moveTo>
                  <a:lnTo>
                    <a:pt x="76" y="10"/>
                  </a:lnTo>
                  <a:lnTo>
                    <a:pt x="68" y="18"/>
                  </a:lnTo>
                  <a:lnTo>
                    <a:pt x="61" y="28"/>
                  </a:lnTo>
                  <a:lnTo>
                    <a:pt x="50" y="39"/>
                  </a:lnTo>
                  <a:lnTo>
                    <a:pt x="43" y="50"/>
                  </a:lnTo>
                  <a:lnTo>
                    <a:pt x="32" y="57"/>
                  </a:lnTo>
                  <a:lnTo>
                    <a:pt x="22" y="64"/>
                  </a:lnTo>
                  <a:lnTo>
                    <a:pt x="11" y="72"/>
                  </a:lnTo>
                  <a:lnTo>
                    <a:pt x="0" y="79"/>
                  </a:lnTo>
                  <a:lnTo>
                    <a:pt x="0" y="82"/>
                  </a:lnTo>
                  <a:lnTo>
                    <a:pt x="14" y="79"/>
                  </a:lnTo>
                  <a:lnTo>
                    <a:pt x="25" y="72"/>
                  </a:lnTo>
                  <a:lnTo>
                    <a:pt x="36" y="64"/>
                  </a:lnTo>
                  <a:lnTo>
                    <a:pt x="58" y="43"/>
                  </a:lnTo>
                  <a:lnTo>
                    <a:pt x="68" y="36"/>
                  </a:lnTo>
                  <a:lnTo>
                    <a:pt x="76" y="21"/>
                  </a:lnTo>
                  <a:lnTo>
                    <a:pt x="83" y="14"/>
                  </a:lnTo>
                  <a:lnTo>
                    <a:pt x="76" y="10"/>
                  </a:lnTo>
                  <a:lnTo>
                    <a:pt x="83" y="10"/>
                  </a:lnTo>
                  <a:lnTo>
                    <a:pt x="83" y="0"/>
                  </a:lnTo>
                  <a:lnTo>
                    <a:pt x="76" y="10"/>
                  </a:lnTo>
                  <a:lnTo>
                    <a:pt x="83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03" name="Freeform 531"/>
            <p:cNvSpPr>
              <a:spLocks/>
            </p:cNvSpPr>
            <p:nvPr/>
          </p:nvSpPr>
          <p:spPr bwMode="auto">
            <a:xfrm>
              <a:off x="3067" y="2543"/>
              <a:ext cx="21" cy="335"/>
            </a:xfrm>
            <a:custGeom>
              <a:avLst/>
              <a:gdLst>
                <a:gd name="T0" fmla="*/ 18 w 21"/>
                <a:gd name="T1" fmla="*/ 335 h 335"/>
                <a:gd name="T2" fmla="*/ 21 w 21"/>
                <a:gd name="T3" fmla="*/ 332 h 335"/>
                <a:gd name="T4" fmla="*/ 21 w 21"/>
                <a:gd name="T5" fmla="*/ 209 h 335"/>
                <a:gd name="T6" fmla="*/ 18 w 21"/>
                <a:gd name="T7" fmla="*/ 166 h 335"/>
                <a:gd name="T8" fmla="*/ 14 w 21"/>
                <a:gd name="T9" fmla="*/ 123 h 335"/>
                <a:gd name="T10" fmla="*/ 10 w 21"/>
                <a:gd name="T11" fmla="*/ 83 h 335"/>
                <a:gd name="T12" fmla="*/ 7 w 21"/>
                <a:gd name="T13" fmla="*/ 40 h 335"/>
                <a:gd name="T14" fmla="*/ 7 w 21"/>
                <a:gd name="T15" fmla="*/ 0 h 335"/>
                <a:gd name="T16" fmla="*/ 0 w 21"/>
                <a:gd name="T17" fmla="*/ 0 h 335"/>
                <a:gd name="T18" fmla="*/ 0 w 21"/>
                <a:gd name="T19" fmla="*/ 40 h 335"/>
                <a:gd name="T20" fmla="*/ 3 w 21"/>
                <a:gd name="T21" fmla="*/ 83 h 335"/>
                <a:gd name="T22" fmla="*/ 7 w 21"/>
                <a:gd name="T23" fmla="*/ 123 h 335"/>
                <a:gd name="T24" fmla="*/ 10 w 21"/>
                <a:gd name="T25" fmla="*/ 166 h 335"/>
                <a:gd name="T26" fmla="*/ 10 w 21"/>
                <a:gd name="T27" fmla="*/ 209 h 335"/>
                <a:gd name="T28" fmla="*/ 14 w 21"/>
                <a:gd name="T29" fmla="*/ 249 h 335"/>
                <a:gd name="T30" fmla="*/ 14 w 21"/>
                <a:gd name="T31" fmla="*/ 332 h 335"/>
                <a:gd name="T32" fmla="*/ 18 w 21"/>
                <a:gd name="T33" fmla="*/ 328 h 335"/>
                <a:gd name="T34" fmla="*/ 18 w 21"/>
                <a:gd name="T35" fmla="*/ 335 h 335"/>
                <a:gd name="T36" fmla="*/ 21 w 21"/>
                <a:gd name="T37" fmla="*/ 335 h 335"/>
                <a:gd name="T38" fmla="*/ 21 w 21"/>
                <a:gd name="T39" fmla="*/ 332 h 335"/>
                <a:gd name="T40" fmla="*/ 18 w 21"/>
                <a:gd name="T41" fmla="*/ 335 h 33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1"/>
                <a:gd name="T64" fmla="*/ 0 h 335"/>
                <a:gd name="T65" fmla="*/ 21 w 21"/>
                <a:gd name="T66" fmla="*/ 335 h 33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1" h="335">
                  <a:moveTo>
                    <a:pt x="18" y="335"/>
                  </a:moveTo>
                  <a:lnTo>
                    <a:pt x="21" y="332"/>
                  </a:lnTo>
                  <a:lnTo>
                    <a:pt x="21" y="209"/>
                  </a:lnTo>
                  <a:lnTo>
                    <a:pt x="18" y="166"/>
                  </a:lnTo>
                  <a:lnTo>
                    <a:pt x="14" y="123"/>
                  </a:lnTo>
                  <a:lnTo>
                    <a:pt x="10" y="83"/>
                  </a:lnTo>
                  <a:lnTo>
                    <a:pt x="7" y="40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40"/>
                  </a:lnTo>
                  <a:lnTo>
                    <a:pt x="3" y="83"/>
                  </a:lnTo>
                  <a:lnTo>
                    <a:pt x="7" y="123"/>
                  </a:lnTo>
                  <a:lnTo>
                    <a:pt x="10" y="166"/>
                  </a:lnTo>
                  <a:lnTo>
                    <a:pt x="10" y="209"/>
                  </a:lnTo>
                  <a:lnTo>
                    <a:pt x="14" y="249"/>
                  </a:lnTo>
                  <a:lnTo>
                    <a:pt x="14" y="332"/>
                  </a:lnTo>
                  <a:lnTo>
                    <a:pt x="18" y="328"/>
                  </a:lnTo>
                  <a:lnTo>
                    <a:pt x="18" y="335"/>
                  </a:lnTo>
                  <a:lnTo>
                    <a:pt x="21" y="335"/>
                  </a:lnTo>
                  <a:lnTo>
                    <a:pt x="21" y="332"/>
                  </a:lnTo>
                  <a:lnTo>
                    <a:pt x="18" y="33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04" name="Freeform 532"/>
            <p:cNvSpPr>
              <a:spLocks/>
            </p:cNvSpPr>
            <p:nvPr/>
          </p:nvSpPr>
          <p:spPr bwMode="auto">
            <a:xfrm>
              <a:off x="3077" y="2551"/>
              <a:ext cx="166" cy="320"/>
            </a:xfrm>
            <a:custGeom>
              <a:avLst/>
              <a:gdLst>
                <a:gd name="T0" fmla="*/ 33 w 166"/>
                <a:gd name="T1" fmla="*/ 14 h 320"/>
                <a:gd name="T2" fmla="*/ 36 w 166"/>
                <a:gd name="T3" fmla="*/ 36 h 320"/>
                <a:gd name="T4" fmla="*/ 40 w 166"/>
                <a:gd name="T5" fmla="*/ 54 h 320"/>
                <a:gd name="T6" fmla="*/ 40 w 166"/>
                <a:gd name="T7" fmla="*/ 72 h 320"/>
                <a:gd name="T8" fmla="*/ 47 w 166"/>
                <a:gd name="T9" fmla="*/ 93 h 320"/>
                <a:gd name="T10" fmla="*/ 51 w 166"/>
                <a:gd name="T11" fmla="*/ 111 h 320"/>
                <a:gd name="T12" fmla="*/ 54 w 166"/>
                <a:gd name="T13" fmla="*/ 129 h 320"/>
                <a:gd name="T14" fmla="*/ 62 w 166"/>
                <a:gd name="T15" fmla="*/ 147 h 320"/>
                <a:gd name="T16" fmla="*/ 72 w 166"/>
                <a:gd name="T17" fmla="*/ 165 h 320"/>
                <a:gd name="T18" fmla="*/ 83 w 166"/>
                <a:gd name="T19" fmla="*/ 176 h 320"/>
                <a:gd name="T20" fmla="*/ 87 w 166"/>
                <a:gd name="T21" fmla="*/ 176 h 320"/>
                <a:gd name="T22" fmla="*/ 90 w 166"/>
                <a:gd name="T23" fmla="*/ 180 h 320"/>
                <a:gd name="T24" fmla="*/ 130 w 166"/>
                <a:gd name="T25" fmla="*/ 180 h 320"/>
                <a:gd name="T26" fmla="*/ 134 w 166"/>
                <a:gd name="T27" fmla="*/ 176 h 320"/>
                <a:gd name="T28" fmla="*/ 141 w 166"/>
                <a:gd name="T29" fmla="*/ 176 h 320"/>
                <a:gd name="T30" fmla="*/ 148 w 166"/>
                <a:gd name="T31" fmla="*/ 172 h 320"/>
                <a:gd name="T32" fmla="*/ 155 w 166"/>
                <a:gd name="T33" fmla="*/ 172 h 320"/>
                <a:gd name="T34" fmla="*/ 159 w 166"/>
                <a:gd name="T35" fmla="*/ 169 h 320"/>
                <a:gd name="T36" fmla="*/ 166 w 166"/>
                <a:gd name="T37" fmla="*/ 169 h 320"/>
                <a:gd name="T38" fmla="*/ 162 w 166"/>
                <a:gd name="T39" fmla="*/ 198 h 320"/>
                <a:gd name="T40" fmla="*/ 159 w 166"/>
                <a:gd name="T41" fmla="*/ 226 h 320"/>
                <a:gd name="T42" fmla="*/ 155 w 166"/>
                <a:gd name="T43" fmla="*/ 255 h 320"/>
                <a:gd name="T44" fmla="*/ 148 w 166"/>
                <a:gd name="T45" fmla="*/ 280 h 320"/>
                <a:gd name="T46" fmla="*/ 141 w 166"/>
                <a:gd name="T47" fmla="*/ 284 h 320"/>
                <a:gd name="T48" fmla="*/ 130 w 166"/>
                <a:gd name="T49" fmla="*/ 284 h 320"/>
                <a:gd name="T50" fmla="*/ 123 w 166"/>
                <a:gd name="T51" fmla="*/ 288 h 320"/>
                <a:gd name="T52" fmla="*/ 116 w 166"/>
                <a:gd name="T53" fmla="*/ 288 h 320"/>
                <a:gd name="T54" fmla="*/ 108 w 166"/>
                <a:gd name="T55" fmla="*/ 291 h 320"/>
                <a:gd name="T56" fmla="*/ 98 w 166"/>
                <a:gd name="T57" fmla="*/ 291 h 320"/>
                <a:gd name="T58" fmla="*/ 90 w 166"/>
                <a:gd name="T59" fmla="*/ 295 h 320"/>
                <a:gd name="T60" fmla="*/ 83 w 166"/>
                <a:gd name="T61" fmla="*/ 295 h 320"/>
                <a:gd name="T62" fmla="*/ 72 w 166"/>
                <a:gd name="T63" fmla="*/ 298 h 320"/>
                <a:gd name="T64" fmla="*/ 65 w 166"/>
                <a:gd name="T65" fmla="*/ 298 h 320"/>
                <a:gd name="T66" fmla="*/ 58 w 166"/>
                <a:gd name="T67" fmla="*/ 302 h 320"/>
                <a:gd name="T68" fmla="*/ 51 w 166"/>
                <a:gd name="T69" fmla="*/ 306 h 320"/>
                <a:gd name="T70" fmla="*/ 40 w 166"/>
                <a:gd name="T71" fmla="*/ 309 h 320"/>
                <a:gd name="T72" fmla="*/ 33 w 166"/>
                <a:gd name="T73" fmla="*/ 313 h 320"/>
                <a:gd name="T74" fmla="*/ 26 w 166"/>
                <a:gd name="T75" fmla="*/ 316 h 320"/>
                <a:gd name="T76" fmla="*/ 18 w 166"/>
                <a:gd name="T77" fmla="*/ 320 h 320"/>
                <a:gd name="T78" fmla="*/ 18 w 166"/>
                <a:gd name="T79" fmla="*/ 280 h 320"/>
                <a:gd name="T80" fmla="*/ 15 w 166"/>
                <a:gd name="T81" fmla="*/ 241 h 320"/>
                <a:gd name="T82" fmla="*/ 11 w 166"/>
                <a:gd name="T83" fmla="*/ 201 h 320"/>
                <a:gd name="T84" fmla="*/ 11 w 166"/>
                <a:gd name="T85" fmla="*/ 162 h 320"/>
                <a:gd name="T86" fmla="*/ 4 w 166"/>
                <a:gd name="T87" fmla="*/ 122 h 320"/>
                <a:gd name="T88" fmla="*/ 4 w 166"/>
                <a:gd name="T89" fmla="*/ 82 h 320"/>
                <a:gd name="T90" fmla="*/ 0 w 166"/>
                <a:gd name="T91" fmla="*/ 43 h 320"/>
                <a:gd name="T92" fmla="*/ 0 w 166"/>
                <a:gd name="T93" fmla="*/ 0 h 320"/>
                <a:gd name="T94" fmla="*/ 11 w 166"/>
                <a:gd name="T95" fmla="*/ 0 h 320"/>
                <a:gd name="T96" fmla="*/ 15 w 166"/>
                <a:gd name="T97" fmla="*/ 3 h 320"/>
                <a:gd name="T98" fmla="*/ 18 w 166"/>
                <a:gd name="T99" fmla="*/ 3 h 320"/>
                <a:gd name="T100" fmla="*/ 22 w 166"/>
                <a:gd name="T101" fmla="*/ 7 h 320"/>
                <a:gd name="T102" fmla="*/ 26 w 166"/>
                <a:gd name="T103" fmla="*/ 7 h 320"/>
                <a:gd name="T104" fmla="*/ 33 w 166"/>
                <a:gd name="T105" fmla="*/ 14 h 32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66"/>
                <a:gd name="T160" fmla="*/ 0 h 320"/>
                <a:gd name="T161" fmla="*/ 166 w 166"/>
                <a:gd name="T162" fmla="*/ 320 h 32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66" h="320">
                  <a:moveTo>
                    <a:pt x="33" y="14"/>
                  </a:moveTo>
                  <a:lnTo>
                    <a:pt x="36" y="36"/>
                  </a:lnTo>
                  <a:lnTo>
                    <a:pt x="40" y="54"/>
                  </a:lnTo>
                  <a:lnTo>
                    <a:pt x="40" y="72"/>
                  </a:lnTo>
                  <a:lnTo>
                    <a:pt x="47" y="93"/>
                  </a:lnTo>
                  <a:lnTo>
                    <a:pt x="51" y="111"/>
                  </a:lnTo>
                  <a:lnTo>
                    <a:pt x="54" y="129"/>
                  </a:lnTo>
                  <a:lnTo>
                    <a:pt x="62" y="147"/>
                  </a:lnTo>
                  <a:lnTo>
                    <a:pt x="72" y="165"/>
                  </a:lnTo>
                  <a:lnTo>
                    <a:pt x="83" y="176"/>
                  </a:lnTo>
                  <a:lnTo>
                    <a:pt x="87" y="176"/>
                  </a:lnTo>
                  <a:lnTo>
                    <a:pt x="90" y="180"/>
                  </a:lnTo>
                  <a:lnTo>
                    <a:pt x="130" y="180"/>
                  </a:lnTo>
                  <a:lnTo>
                    <a:pt x="134" y="176"/>
                  </a:lnTo>
                  <a:lnTo>
                    <a:pt x="141" y="176"/>
                  </a:lnTo>
                  <a:lnTo>
                    <a:pt x="148" y="172"/>
                  </a:lnTo>
                  <a:lnTo>
                    <a:pt x="155" y="172"/>
                  </a:lnTo>
                  <a:lnTo>
                    <a:pt x="159" y="169"/>
                  </a:lnTo>
                  <a:lnTo>
                    <a:pt x="166" y="169"/>
                  </a:lnTo>
                  <a:lnTo>
                    <a:pt x="162" y="198"/>
                  </a:lnTo>
                  <a:lnTo>
                    <a:pt x="159" y="226"/>
                  </a:lnTo>
                  <a:lnTo>
                    <a:pt x="155" y="255"/>
                  </a:lnTo>
                  <a:lnTo>
                    <a:pt x="148" y="280"/>
                  </a:lnTo>
                  <a:lnTo>
                    <a:pt x="141" y="284"/>
                  </a:lnTo>
                  <a:lnTo>
                    <a:pt x="130" y="284"/>
                  </a:lnTo>
                  <a:lnTo>
                    <a:pt x="123" y="288"/>
                  </a:lnTo>
                  <a:lnTo>
                    <a:pt x="116" y="288"/>
                  </a:lnTo>
                  <a:lnTo>
                    <a:pt x="108" y="291"/>
                  </a:lnTo>
                  <a:lnTo>
                    <a:pt x="98" y="291"/>
                  </a:lnTo>
                  <a:lnTo>
                    <a:pt x="90" y="295"/>
                  </a:lnTo>
                  <a:lnTo>
                    <a:pt x="83" y="295"/>
                  </a:lnTo>
                  <a:lnTo>
                    <a:pt x="72" y="298"/>
                  </a:lnTo>
                  <a:lnTo>
                    <a:pt x="65" y="298"/>
                  </a:lnTo>
                  <a:lnTo>
                    <a:pt x="58" y="302"/>
                  </a:lnTo>
                  <a:lnTo>
                    <a:pt x="51" y="306"/>
                  </a:lnTo>
                  <a:lnTo>
                    <a:pt x="40" y="309"/>
                  </a:lnTo>
                  <a:lnTo>
                    <a:pt x="33" y="313"/>
                  </a:lnTo>
                  <a:lnTo>
                    <a:pt x="26" y="316"/>
                  </a:lnTo>
                  <a:lnTo>
                    <a:pt x="18" y="320"/>
                  </a:lnTo>
                  <a:lnTo>
                    <a:pt x="18" y="280"/>
                  </a:lnTo>
                  <a:lnTo>
                    <a:pt x="15" y="241"/>
                  </a:lnTo>
                  <a:lnTo>
                    <a:pt x="11" y="201"/>
                  </a:lnTo>
                  <a:lnTo>
                    <a:pt x="11" y="162"/>
                  </a:lnTo>
                  <a:lnTo>
                    <a:pt x="4" y="122"/>
                  </a:lnTo>
                  <a:lnTo>
                    <a:pt x="4" y="82"/>
                  </a:lnTo>
                  <a:lnTo>
                    <a:pt x="0" y="43"/>
                  </a:lnTo>
                  <a:lnTo>
                    <a:pt x="0" y="0"/>
                  </a:lnTo>
                  <a:lnTo>
                    <a:pt x="11" y="0"/>
                  </a:lnTo>
                  <a:lnTo>
                    <a:pt x="15" y="3"/>
                  </a:lnTo>
                  <a:lnTo>
                    <a:pt x="18" y="3"/>
                  </a:lnTo>
                  <a:lnTo>
                    <a:pt x="22" y="7"/>
                  </a:lnTo>
                  <a:lnTo>
                    <a:pt x="26" y="7"/>
                  </a:lnTo>
                  <a:lnTo>
                    <a:pt x="33" y="14"/>
                  </a:lnTo>
                  <a:close/>
                </a:path>
              </a:pathLst>
            </a:custGeom>
            <a:solidFill>
              <a:srgbClr val="004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05" name="Freeform 533"/>
            <p:cNvSpPr>
              <a:spLocks/>
            </p:cNvSpPr>
            <p:nvPr/>
          </p:nvSpPr>
          <p:spPr bwMode="auto">
            <a:xfrm>
              <a:off x="3106" y="2565"/>
              <a:ext cx="47" cy="155"/>
            </a:xfrm>
            <a:custGeom>
              <a:avLst/>
              <a:gdLst>
                <a:gd name="T0" fmla="*/ 43 w 47"/>
                <a:gd name="T1" fmla="*/ 148 h 155"/>
                <a:gd name="T2" fmla="*/ 47 w 47"/>
                <a:gd name="T3" fmla="*/ 148 h 155"/>
                <a:gd name="T4" fmla="*/ 36 w 47"/>
                <a:gd name="T5" fmla="*/ 133 h 155"/>
                <a:gd name="T6" fmla="*/ 29 w 47"/>
                <a:gd name="T7" fmla="*/ 115 h 155"/>
                <a:gd name="T8" fmla="*/ 25 w 47"/>
                <a:gd name="T9" fmla="*/ 97 h 155"/>
                <a:gd name="T10" fmla="*/ 22 w 47"/>
                <a:gd name="T11" fmla="*/ 79 h 155"/>
                <a:gd name="T12" fmla="*/ 18 w 47"/>
                <a:gd name="T13" fmla="*/ 58 h 155"/>
                <a:gd name="T14" fmla="*/ 15 w 47"/>
                <a:gd name="T15" fmla="*/ 40 h 155"/>
                <a:gd name="T16" fmla="*/ 11 w 47"/>
                <a:gd name="T17" fmla="*/ 22 h 155"/>
                <a:gd name="T18" fmla="*/ 7 w 47"/>
                <a:gd name="T19" fmla="*/ 0 h 155"/>
                <a:gd name="T20" fmla="*/ 0 w 47"/>
                <a:gd name="T21" fmla="*/ 0 h 155"/>
                <a:gd name="T22" fmla="*/ 4 w 47"/>
                <a:gd name="T23" fmla="*/ 22 h 155"/>
                <a:gd name="T24" fmla="*/ 7 w 47"/>
                <a:gd name="T25" fmla="*/ 40 h 155"/>
                <a:gd name="T26" fmla="*/ 7 w 47"/>
                <a:gd name="T27" fmla="*/ 58 h 155"/>
                <a:gd name="T28" fmla="*/ 15 w 47"/>
                <a:gd name="T29" fmla="*/ 79 h 155"/>
                <a:gd name="T30" fmla="*/ 18 w 47"/>
                <a:gd name="T31" fmla="*/ 97 h 155"/>
                <a:gd name="T32" fmla="*/ 22 w 47"/>
                <a:gd name="T33" fmla="*/ 119 h 155"/>
                <a:gd name="T34" fmla="*/ 29 w 47"/>
                <a:gd name="T35" fmla="*/ 133 h 155"/>
                <a:gd name="T36" fmla="*/ 40 w 47"/>
                <a:gd name="T37" fmla="*/ 151 h 155"/>
                <a:gd name="T38" fmla="*/ 40 w 47"/>
                <a:gd name="T39" fmla="*/ 155 h 155"/>
                <a:gd name="T40" fmla="*/ 43 w 47"/>
                <a:gd name="T41" fmla="*/ 148 h 15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7"/>
                <a:gd name="T64" fmla="*/ 0 h 155"/>
                <a:gd name="T65" fmla="*/ 47 w 47"/>
                <a:gd name="T66" fmla="*/ 155 h 15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7" h="155">
                  <a:moveTo>
                    <a:pt x="43" y="148"/>
                  </a:moveTo>
                  <a:lnTo>
                    <a:pt x="47" y="148"/>
                  </a:lnTo>
                  <a:lnTo>
                    <a:pt x="36" y="133"/>
                  </a:lnTo>
                  <a:lnTo>
                    <a:pt x="29" y="115"/>
                  </a:lnTo>
                  <a:lnTo>
                    <a:pt x="25" y="97"/>
                  </a:lnTo>
                  <a:lnTo>
                    <a:pt x="22" y="79"/>
                  </a:lnTo>
                  <a:lnTo>
                    <a:pt x="18" y="58"/>
                  </a:lnTo>
                  <a:lnTo>
                    <a:pt x="15" y="40"/>
                  </a:lnTo>
                  <a:lnTo>
                    <a:pt x="11" y="22"/>
                  </a:lnTo>
                  <a:lnTo>
                    <a:pt x="7" y="0"/>
                  </a:lnTo>
                  <a:lnTo>
                    <a:pt x="0" y="0"/>
                  </a:lnTo>
                  <a:lnTo>
                    <a:pt x="4" y="22"/>
                  </a:lnTo>
                  <a:lnTo>
                    <a:pt x="7" y="40"/>
                  </a:lnTo>
                  <a:lnTo>
                    <a:pt x="7" y="58"/>
                  </a:lnTo>
                  <a:lnTo>
                    <a:pt x="15" y="79"/>
                  </a:lnTo>
                  <a:lnTo>
                    <a:pt x="18" y="97"/>
                  </a:lnTo>
                  <a:lnTo>
                    <a:pt x="22" y="119"/>
                  </a:lnTo>
                  <a:lnTo>
                    <a:pt x="29" y="133"/>
                  </a:lnTo>
                  <a:lnTo>
                    <a:pt x="40" y="151"/>
                  </a:lnTo>
                  <a:lnTo>
                    <a:pt x="40" y="155"/>
                  </a:lnTo>
                  <a:lnTo>
                    <a:pt x="43" y="14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06" name="Freeform 534"/>
            <p:cNvSpPr>
              <a:spLocks/>
            </p:cNvSpPr>
            <p:nvPr/>
          </p:nvSpPr>
          <p:spPr bwMode="auto">
            <a:xfrm>
              <a:off x="3146" y="2713"/>
              <a:ext cx="101" cy="21"/>
            </a:xfrm>
            <a:custGeom>
              <a:avLst/>
              <a:gdLst>
                <a:gd name="T0" fmla="*/ 101 w 101"/>
                <a:gd name="T1" fmla="*/ 7 h 21"/>
                <a:gd name="T2" fmla="*/ 97 w 101"/>
                <a:gd name="T3" fmla="*/ 3 h 21"/>
                <a:gd name="T4" fmla="*/ 90 w 101"/>
                <a:gd name="T5" fmla="*/ 3 h 21"/>
                <a:gd name="T6" fmla="*/ 83 w 101"/>
                <a:gd name="T7" fmla="*/ 7 h 21"/>
                <a:gd name="T8" fmla="*/ 79 w 101"/>
                <a:gd name="T9" fmla="*/ 7 h 21"/>
                <a:gd name="T10" fmla="*/ 72 w 101"/>
                <a:gd name="T11" fmla="*/ 10 h 21"/>
                <a:gd name="T12" fmla="*/ 65 w 101"/>
                <a:gd name="T13" fmla="*/ 10 h 21"/>
                <a:gd name="T14" fmla="*/ 61 w 101"/>
                <a:gd name="T15" fmla="*/ 14 h 21"/>
                <a:gd name="T16" fmla="*/ 25 w 101"/>
                <a:gd name="T17" fmla="*/ 14 h 21"/>
                <a:gd name="T18" fmla="*/ 18 w 101"/>
                <a:gd name="T19" fmla="*/ 10 h 21"/>
                <a:gd name="T20" fmla="*/ 14 w 101"/>
                <a:gd name="T21" fmla="*/ 10 h 21"/>
                <a:gd name="T22" fmla="*/ 3 w 101"/>
                <a:gd name="T23" fmla="*/ 0 h 21"/>
                <a:gd name="T24" fmla="*/ 0 w 101"/>
                <a:gd name="T25" fmla="*/ 7 h 21"/>
                <a:gd name="T26" fmla="*/ 3 w 101"/>
                <a:gd name="T27" fmla="*/ 10 h 21"/>
                <a:gd name="T28" fmla="*/ 11 w 101"/>
                <a:gd name="T29" fmla="*/ 14 h 21"/>
                <a:gd name="T30" fmla="*/ 18 w 101"/>
                <a:gd name="T31" fmla="*/ 18 h 21"/>
                <a:gd name="T32" fmla="*/ 21 w 101"/>
                <a:gd name="T33" fmla="*/ 21 h 21"/>
                <a:gd name="T34" fmla="*/ 54 w 101"/>
                <a:gd name="T35" fmla="*/ 21 h 21"/>
                <a:gd name="T36" fmla="*/ 61 w 101"/>
                <a:gd name="T37" fmla="*/ 18 h 21"/>
                <a:gd name="T38" fmla="*/ 72 w 101"/>
                <a:gd name="T39" fmla="*/ 18 h 21"/>
                <a:gd name="T40" fmla="*/ 79 w 101"/>
                <a:gd name="T41" fmla="*/ 14 h 21"/>
                <a:gd name="T42" fmla="*/ 86 w 101"/>
                <a:gd name="T43" fmla="*/ 14 h 21"/>
                <a:gd name="T44" fmla="*/ 90 w 101"/>
                <a:gd name="T45" fmla="*/ 10 h 21"/>
                <a:gd name="T46" fmla="*/ 97 w 101"/>
                <a:gd name="T47" fmla="*/ 10 h 21"/>
                <a:gd name="T48" fmla="*/ 93 w 101"/>
                <a:gd name="T49" fmla="*/ 7 h 21"/>
                <a:gd name="T50" fmla="*/ 101 w 101"/>
                <a:gd name="T51" fmla="*/ 7 h 21"/>
                <a:gd name="T52" fmla="*/ 101 w 101"/>
                <a:gd name="T53" fmla="*/ 3 h 21"/>
                <a:gd name="T54" fmla="*/ 97 w 101"/>
                <a:gd name="T55" fmla="*/ 3 h 21"/>
                <a:gd name="T56" fmla="*/ 101 w 101"/>
                <a:gd name="T57" fmla="*/ 7 h 2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01"/>
                <a:gd name="T88" fmla="*/ 0 h 21"/>
                <a:gd name="T89" fmla="*/ 101 w 101"/>
                <a:gd name="T90" fmla="*/ 21 h 21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01" h="21">
                  <a:moveTo>
                    <a:pt x="101" y="7"/>
                  </a:moveTo>
                  <a:lnTo>
                    <a:pt x="97" y="3"/>
                  </a:lnTo>
                  <a:lnTo>
                    <a:pt x="90" y="3"/>
                  </a:lnTo>
                  <a:lnTo>
                    <a:pt x="83" y="7"/>
                  </a:lnTo>
                  <a:lnTo>
                    <a:pt x="79" y="7"/>
                  </a:lnTo>
                  <a:lnTo>
                    <a:pt x="72" y="10"/>
                  </a:lnTo>
                  <a:lnTo>
                    <a:pt x="65" y="10"/>
                  </a:lnTo>
                  <a:lnTo>
                    <a:pt x="61" y="14"/>
                  </a:lnTo>
                  <a:lnTo>
                    <a:pt x="25" y="14"/>
                  </a:lnTo>
                  <a:lnTo>
                    <a:pt x="18" y="10"/>
                  </a:lnTo>
                  <a:lnTo>
                    <a:pt x="14" y="10"/>
                  </a:lnTo>
                  <a:lnTo>
                    <a:pt x="3" y="0"/>
                  </a:lnTo>
                  <a:lnTo>
                    <a:pt x="0" y="7"/>
                  </a:lnTo>
                  <a:lnTo>
                    <a:pt x="3" y="10"/>
                  </a:lnTo>
                  <a:lnTo>
                    <a:pt x="11" y="14"/>
                  </a:lnTo>
                  <a:lnTo>
                    <a:pt x="18" y="18"/>
                  </a:lnTo>
                  <a:lnTo>
                    <a:pt x="21" y="21"/>
                  </a:lnTo>
                  <a:lnTo>
                    <a:pt x="54" y="21"/>
                  </a:lnTo>
                  <a:lnTo>
                    <a:pt x="61" y="18"/>
                  </a:lnTo>
                  <a:lnTo>
                    <a:pt x="72" y="18"/>
                  </a:lnTo>
                  <a:lnTo>
                    <a:pt x="79" y="14"/>
                  </a:lnTo>
                  <a:lnTo>
                    <a:pt x="86" y="14"/>
                  </a:lnTo>
                  <a:lnTo>
                    <a:pt x="90" y="10"/>
                  </a:lnTo>
                  <a:lnTo>
                    <a:pt x="97" y="10"/>
                  </a:lnTo>
                  <a:lnTo>
                    <a:pt x="93" y="7"/>
                  </a:lnTo>
                  <a:lnTo>
                    <a:pt x="101" y="7"/>
                  </a:lnTo>
                  <a:lnTo>
                    <a:pt x="101" y="3"/>
                  </a:lnTo>
                  <a:lnTo>
                    <a:pt x="97" y="3"/>
                  </a:lnTo>
                  <a:lnTo>
                    <a:pt x="101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07" name="Freeform 535"/>
            <p:cNvSpPr>
              <a:spLocks/>
            </p:cNvSpPr>
            <p:nvPr/>
          </p:nvSpPr>
          <p:spPr bwMode="auto">
            <a:xfrm>
              <a:off x="3221" y="2720"/>
              <a:ext cx="26" cy="115"/>
            </a:xfrm>
            <a:custGeom>
              <a:avLst/>
              <a:gdLst>
                <a:gd name="T0" fmla="*/ 4 w 26"/>
                <a:gd name="T1" fmla="*/ 115 h 115"/>
                <a:gd name="T2" fmla="*/ 8 w 26"/>
                <a:gd name="T3" fmla="*/ 111 h 115"/>
                <a:gd name="T4" fmla="*/ 15 w 26"/>
                <a:gd name="T5" fmla="*/ 86 h 115"/>
                <a:gd name="T6" fmla="*/ 18 w 26"/>
                <a:gd name="T7" fmla="*/ 57 h 115"/>
                <a:gd name="T8" fmla="*/ 22 w 26"/>
                <a:gd name="T9" fmla="*/ 29 h 115"/>
                <a:gd name="T10" fmla="*/ 26 w 26"/>
                <a:gd name="T11" fmla="*/ 0 h 115"/>
                <a:gd name="T12" fmla="*/ 18 w 26"/>
                <a:gd name="T13" fmla="*/ 0 h 115"/>
                <a:gd name="T14" fmla="*/ 15 w 26"/>
                <a:gd name="T15" fmla="*/ 29 h 115"/>
                <a:gd name="T16" fmla="*/ 11 w 26"/>
                <a:gd name="T17" fmla="*/ 57 h 115"/>
                <a:gd name="T18" fmla="*/ 4 w 26"/>
                <a:gd name="T19" fmla="*/ 83 h 115"/>
                <a:gd name="T20" fmla="*/ 0 w 26"/>
                <a:gd name="T21" fmla="*/ 111 h 115"/>
                <a:gd name="T22" fmla="*/ 4 w 26"/>
                <a:gd name="T23" fmla="*/ 111 h 115"/>
                <a:gd name="T24" fmla="*/ 4 w 26"/>
                <a:gd name="T25" fmla="*/ 115 h 115"/>
                <a:gd name="T26" fmla="*/ 8 w 26"/>
                <a:gd name="T27" fmla="*/ 115 h 115"/>
                <a:gd name="T28" fmla="*/ 8 w 26"/>
                <a:gd name="T29" fmla="*/ 111 h 115"/>
                <a:gd name="T30" fmla="*/ 4 w 26"/>
                <a:gd name="T31" fmla="*/ 115 h 11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6"/>
                <a:gd name="T49" fmla="*/ 0 h 115"/>
                <a:gd name="T50" fmla="*/ 26 w 26"/>
                <a:gd name="T51" fmla="*/ 115 h 11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6" h="115">
                  <a:moveTo>
                    <a:pt x="4" y="115"/>
                  </a:moveTo>
                  <a:lnTo>
                    <a:pt x="8" y="111"/>
                  </a:lnTo>
                  <a:lnTo>
                    <a:pt x="15" y="86"/>
                  </a:lnTo>
                  <a:lnTo>
                    <a:pt x="18" y="57"/>
                  </a:lnTo>
                  <a:lnTo>
                    <a:pt x="22" y="29"/>
                  </a:lnTo>
                  <a:lnTo>
                    <a:pt x="26" y="0"/>
                  </a:lnTo>
                  <a:lnTo>
                    <a:pt x="18" y="0"/>
                  </a:lnTo>
                  <a:lnTo>
                    <a:pt x="15" y="29"/>
                  </a:lnTo>
                  <a:lnTo>
                    <a:pt x="11" y="57"/>
                  </a:lnTo>
                  <a:lnTo>
                    <a:pt x="4" y="83"/>
                  </a:lnTo>
                  <a:lnTo>
                    <a:pt x="0" y="111"/>
                  </a:lnTo>
                  <a:lnTo>
                    <a:pt x="4" y="111"/>
                  </a:lnTo>
                  <a:lnTo>
                    <a:pt x="4" y="115"/>
                  </a:lnTo>
                  <a:lnTo>
                    <a:pt x="8" y="115"/>
                  </a:lnTo>
                  <a:lnTo>
                    <a:pt x="8" y="111"/>
                  </a:lnTo>
                  <a:lnTo>
                    <a:pt x="4" y="1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08" name="Freeform 536"/>
            <p:cNvSpPr>
              <a:spLocks/>
            </p:cNvSpPr>
            <p:nvPr/>
          </p:nvSpPr>
          <p:spPr bwMode="auto">
            <a:xfrm>
              <a:off x="3092" y="2831"/>
              <a:ext cx="133" cy="44"/>
            </a:xfrm>
            <a:custGeom>
              <a:avLst/>
              <a:gdLst>
                <a:gd name="T0" fmla="*/ 0 w 133"/>
                <a:gd name="T1" fmla="*/ 40 h 44"/>
                <a:gd name="T2" fmla="*/ 11 w 133"/>
                <a:gd name="T3" fmla="*/ 40 h 44"/>
                <a:gd name="T4" fmla="*/ 18 w 133"/>
                <a:gd name="T5" fmla="*/ 36 h 44"/>
                <a:gd name="T6" fmla="*/ 29 w 133"/>
                <a:gd name="T7" fmla="*/ 33 h 44"/>
                <a:gd name="T8" fmla="*/ 36 w 133"/>
                <a:gd name="T9" fmla="*/ 29 h 44"/>
                <a:gd name="T10" fmla="*/ 43 w 133"/>
                <a:gd name="T11" fmla="*/ 26 h 44"/>
                <a:gd name="T12" fmla="*/ 50 w 133"/>
                <a:gd name="T13" fmla="*/ 22 h 44"/>
                <a:gd name="T14" fmla="*/ 57 w 133"/>
                <a:gd name="T15" fmla="*/ 22 h 44"/>
                <a:gd name="T16" fmla="*/ 68 w 133"/>
                <a:gd name="T17" fmla="*/ 18 h 44"/>
                <a:gd name="T18" fmla="*/ 75 w 133"/>
                <a:gd name="T19" fmla="*/ 18 h 44"/>
                <a:gd name="T20" fmla="*/ 83 w 133"/>
                <a:gd name="T21" fmla="*/ 15 h 44"/>
                <a:gd name="T22" fmla="*/ 93 w 133"/>
                <a:gd name="T23" fmla="*/ 15 h 44"/>
                <a:gd name="T24" fmla="*/ 101 w 133"/>
                <a:gd name="T25" fmla="*/ 11 h 44"/>
                <a:gd name="T26" fmla="*/ 108 w 133"/>
                <a:gd name="T27" fmla="*/ 11 h 44"/>
                <a:gd name="T28" fmla="*/ 119 w 133"/>
                <a:gd name="T29" fmla="*/ 8 h 44"/>
                <a:gd name="T30" fmla="*/ 126 w 133"/>
                <a:gd name="T31" fmla="*/ 8 h 44"/>
                <a:gd name="T32" fmla="*/ 133 w 133"/>
                <a:gd name="T33" fmla="*/ 4 h 44"/>
                <a:gd name="T34" fmla="*/ 133 w 133"/>
                <a:gd name="T35" fmla="*/ 0 h 44"/>
                <a:gd name="T36" fmla="*/ 115 w 133"/>
                <a:gd name="T37" fmla="*/ 0 h 44"/>
                <a:gd name="T38" fmla="*/ 108 w 133"/>
                <a:gd name="T39" fmla="*/ 4 h 44"/>
                <a:gd name="T40" fmla="*/ 101 w 133"/>
                <a:gd name="T41" fmla="*/ 4 h 44"/>
                <a:gd name="T42" fmla="*/ 90 w 133"/>
                <a:gd name="T43" fmla="*/ 8 h 44"/>
                <a:gd name="T44" fmla="*/ 83 w 133"/>
                <a:gd name="T45" fmla="*/ 8 h 44"/>
                <a:gd name="T46" fmla="*/ 75 w 133"/>
                <a:gd name="T47" fmla="*/ 11 h 44"/>
                <a:gd name="T48" fmla="*/ 68 w 133"/>
                <a:gd name="T49" fmla="*/ 11 h 44"/>
                <a:gd name="T50" fmla="*/ 57 w 133"/>
                <a:gd name="T51" fmla="*/ 15 h 44"/>
                <a:gd name="T52" fmla="*/ 50 w 133"/>
                <a:gd name="T53" fmla="*/ 18 h 44"/>
                <a:gd name="T54" fmla="*/ 39 w 133"/>
                <a:gd name="T55" fmla="*/ 18 h 44"/>
                <a:gd name="T56" fmla="*/ 32 w 133"/>
                <a:gd name="T57" fmla="*/ 22 h 44"/>
                <a:gd name="T58" fmla="*/ 25 w 133"/>
                <a:gd name="T59" fmla="*/ 26 h 44"/>
                <a:gd name="T60" fmla="*/ 18 w 133"/>
                <a:gd name="T61" fmla="*/ 29 h 44"/>
                <a:gd name="T62" fmla="*/ 11 w 133"/>
                <a:gd name="T63" fmla="*/ 33 h 44"/>
                <a:gd name="T64" fmla="*/ 0 w 133"/>
                <a:gd name="T65" fmla="*/ 36 h 44"/>
                <a:gd name="T66" fmla="*/ 7 w 133"/>
                <a:gd name="T67" fmla="*/ 40 h 44"/>
                <a:gd name="T68" fmla="*/ 0 w 133"/>
                <a:gd name="T69" fmla="*/ 40 h 44"/>
                <a:gd name="T70" fmla="*/ 0 w 133"/>
                <a:gd name="T71" fmla="*/ 44 h 44"/>
                <a:gd name="T72" fmla="*/ 3 w 133"/>
                <a:gd name="T73" fmla="*/ 40 h 44"/>
                <a:gd name="T74" fmla="*/ 0 w 133"/>
                <a:gd name="T75" fmla="*/ 40 h 4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33"/>
                <a:gd name="T115" fmla="*/ 0 h 44"/>
                <a:gd name="T116" fmla="*/ 133 w 133"/>
                <a:gd name="T117" fmla="*/ 44 h 4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33" h="44">
                  <a:moveTo>
                    <a:pt x="0" y="40"/>
                  </a:moveTo>
                  <a:lnTo>
                    <a:pt x="11" y="40"/>
                  </a:lnTo>
                  <a:lnTo>
                    <a:pt x="18" y="36"/>
                  </a:lnTo>
                  <a:lnTo>
                    <a:pt x="29" y="33"/>
                  </a:lnTo>
                  <a:lnTo>
                    <a:pt x="36" y="29"/>
                  </a:lnTo>
                  <a:lnTo>
                    <a:pt x="43" y="26"/>
                  </a:lnTo>
                  <a:lnTo>
                    <a:pt x="50" y="22"/>
                  </a:lnTo>
                  <a:lnTo>
                    <a:pt x="57" y="22"/>
                  </a:lnTo>
                  <a:lnTo>
                    <a:pt x="68" y="18"/>
                  </a:lnTo>
                  <a:lnTo>
                    <a:pt x="75" y="18"/>
                  </a:lnTo>
                  <a:lnTo>
                    <a:pt x="83" y="15"/>
                  </a:lnTo>
                  <a:lnTo>
                    <a:pt x="93" y="15"/>
                  </a:lnTo>
                  <a:lnTo>
                    <a:pt x="101" y="11"/>
                  </a:lnTo>
                  <a:lnTo>
                    <a:pt x="108" y="11"/>
                  </a:lnTo>
                  <a:lnTo>
                    <a:pt x="119" y="8"/>
                  </a:lnTo>
                  <a:lnTo>
                    <a:pt x="126" y="8"/>
                  </a:lnTo>
                  <a:lnTo>
                    <a:pt x="133" y="4"/>
                  </a:lnTo>
                  <a:lnTo>
                    <a:pt x="133" y="0"/>
                  </a:lnTo>
                  <a:lnTo>
                    <a:pt x="115" y="0"/>
                  </a:lnTo>
                  <a:lnTo>
                    <a:pt x="108" y="4"/>
                  </a:lnTo>
                  <a:lnTo>
                    <a:pt x="101" y="4"/>
                  </a:lnTo>
                  <a:lnTo>
                    <a:pt x="90" y="8"/>
                  </a:lnTo>
                  <a:lnTo>
                    <a:pt x="83" y="8"/>
                  </a:lnTo>
                  <a:lnTo>
                    <a:pt x="75" y="11"/>
                  </a:lnTo>
                  <a:lnTo>
                    <a:pt x="68" y="11"/>
                  </a:lnTo>
                  <a:lnTo>
                    <a:pt x="57" y="15"/>
                  </a:lnTo>
                  <a:lnTo>
                    <a:pt x="50" y="18"/>
                  </a:lnTo>
                  <a:lnTo>
                    <a:pt x="39" y="18"/>
                  </a:lnTo>
                  <a:lnTo>
                    <a:pt x="32" y="22"/>
                  </a:lnTo>
                  <a:lnTo>
                    <a:pt x="25" y="26"/>
                  </a:lnTo>
                  <a:lnTo>
                    <a:pt x="18" y="29"/>
                  </a:lnTo>
                  <a:lnTo>
                    <a:pt x="11" y="33"/>
                  </a:lnTo>
                  <a:lnTo>
                    <a:pt x="0" y="36"/>
                  </a:lnTo>
                  <a:lnTo>
                    <a:pt x="7" y="40"/>
                  </a:lnTo>
                  <a:lnTo>
                    <a:pt x="0" y="40"/>
                  </a:lnTo>
                  <a:lnTo>
                    <a:pt x="0" y="44"/>
                  </a:lnTo>
                  <a:lnTo>
                    <a:pt x="3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09" name="Freeform 537"/>
            <p:cNvSpPr>
              <a:spLocks/>
            </p:cNvSpPr>
            <p:nvPr/>
          </p:nvSpPr>
          <p:spPr bwMode="auto">
            <a:xfrm>
              <a:off x="3074" y="2547"/>
              <a:ext cx="25" cy="324"/>
            </a:xfrm>
            <a:custGeom>
              <a:avLst/>
              <a:gdLst>
                <a:gd name="T0" fmla="*/ 3 w 25"/>
                <a:gd name="T1" fmla="*/ 0 h 324"/>
                <a:gd name="T2" fmla="*/ 0 w 25"/>
                <a:gd name="T3" fmla="*/ 4 h 324"/>
                <a:gd name="T4" fmla="*/ 0 w 25"/>
                <a:gd name="T5" fmla="*/ 47 h 324"/>
                <a:gd name="T6" fmla="*/ 3 w 25"/>
                <a:gd name="T7" fmla="*/ 86 h 324"/>
                <a:gd name="T8" fmla="*/ 3 w 25"/>
                <a:gd name="T9" fmla="*/ 126 h 324"/>
                <a:gd name="T10" fmla="*/ 7 w 25"/>
                <a:gd name="T11" fmla="*/ 166 h 324"/>
                <a:gd name="T12" fmla="*/ 14 w 25"/>
                <a:gd name="T13" fmla="*/ 205 h 324"/>
                <a:gd name="T14" fmla="*/ 14 w 25"/>
                <a:gd name="T15" fmla="*/ 245 h 324"/>
                <a:gd name="T16" fmla="*/ 18 w 25"/>
                <a:gd name="T17" fmla="*/ 284 h 324"/>
                <a:gd name="T18" fmla="*/ 18 w 25"/>
                <a:gd name="T19" fmla="*/ 324 h 324"/>
                <a:gd name="T20" fmla="*/ 25 w 25"/>
                <a:gd name="T21" fmla="*/ 324 h 324"/>
                <a:gd name="T22" fmla="*/ 25 w 25"/>
                <a:gd name="T23" fmla="*/ 284 h 324"/>
                <a:gd name="T24" fmla="*/ 21 w 25"/>
                <a:gd name="T25" fmla="*/ 245 h 324"/>
                <a:gd name="T26" fmla="*/ 18 w 25"/>
                <a:gd name="T27" fmla="*/ 205 h 324"/>
                <a:gd name="T28" fmla="*/ 14 w 25"/>
                <a:gd name="T29" fmla="*/ 166 h 324"/>
                <a:gd name="T30" fmla="*/ 14 w 25"/>
                <a:gd name="T31" fmla="*/ 126 h 324"/>
                <a:gd name="T32" fmla="*/ 11 w 25"/>
                <a:gd name="T33" fmla="*/ 86 h 324"/>
                <a:gd name="T34" fmla="*/ 7 w 25"/>
                <a:gd name="T35" fmla="*/ 47 h 324"/>
                <a:gd name="T36" fmla="*/ 7 w 25"/>
                <a:gd name="T37" fmla="*/ 4 h 324"/>
                <a:gd name="T38" fmla="*/ 3 w 25"/>
                <a:gd name="T39" fmla="*/ 7 h 324"/>
                <a:gd name="T40" fmla="*/ 3 w 25"/>
                <a:gd name="T41" fmla="*/ 0 h 324"/>
                <a:gd name="T42" fmla="*/ 0 w 25"/>
                <a:gd name="T43" fmla="*/ 4 h 324"/>
                <a:gd name="T44" fmla="*/ 3 w 25"/>
                <a:gd name="T45" fmla="*/ 0 h 32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5"/>
                <a:gd name="T70" fmla="*/ 0 h 324"/>
                <a:gd name="T71" fmla="*/ 25 w 25"/>
                <a:gd name="T72" fmla="*/ 324 h 32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5" h="324">
                  <a:moveTo>
                    <a:pt x="3" y="0"/>
                  </a:moveTo>
                  <a:lnTo>
                    <a:pt x="0" y="4"/>
                  </a:lnTo>
                  <a:lnTo>
                    <a:pt x="0" y="47"/>
                  </a:lnTo>
                  <a:lnTo>
                    <a:pt x="3" y="86"/>
                  </a:lnTo>
                  <a:lnTo>
                    <a:pt x="3" y="126"/>
                  </a:lnTo>
                  <a:lnTo>
                    <a:pt x="7" y="166"/>
                  </a:lnTo>
                  <a:lnTo>
                    <a:pt x="14" y="205"/>
                  </a:lnTo>
                  <a:lnTo>
                    <a:pt x="14" y="245"/>
                  </a:lnTo>
                  <a:lnTo>
                    <a:pt x="18" y="284"/>
                  </a:lnTo>
                  <a:lnTo>
                    <a:pt x="18" y="324"/>
                  </a:lnTo>
                  <a:lnTo>
                    <a:pt x="25" y="324"/>
                  </a:lnTo>
                  <a:lnTo>
                    <a:pt x="25" y="284"/>
                  </a:lnTo>
                  <a:lnTo>
                    <a:pt x="21" y="245"/>
                  </a:lnTo>
                  <a:lnTo>
                    <a:pt x="18" y="205"/>
                  </a:lnTo>
                  <a:lnTo>
                    <a:pt x="14" y="166"/>
                  </a:lnTo>
                  <a:lnTo>
                    <a:pt x="14" y="126"/>
                  </a:lnTo>
                  <a:lnTo>
                    <a:pt x="11" y="86"/>
                  </a:lnTo>
                  <a:lnTo>
                    <a:pt x="7" y="47"/>
                  </a:lnTo>
                  <a:lnTo>
                    <a:pt x="7" y="4"/>
                  </a:lnTo>
                  <a:lnTo>
                    <a:pt x="3" y="7"/>
                  </a:lnTo>
                  <a:lnTo>
                    <a:pt x="3" y="0"/>
                  </a:lnTo>
                  <a:lnTo>
                    <a:pt x="0" y="4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10" name="Freeform 538"/>
            <p:cNvSpPr>
              <a:spLocks/>
            </p:cNvSpPr>
            <p:nvPr/>
          </p:nvSpPr>
          <p:spPr bwMode="auto">
            <a:xfrm>
              <a:off x="3077" y="2547"/>
              <a:ext cx="36" cy="22"/>
            </a:xfrm>
            <a:custGeom>
              <a:avLst/>
              <a:gdLst>
                <a:gd name="T0" fmla="*/ 36 w 36"/>
                <a:gd name="T1" fmla="*/ 18 h 22"/>
                <a:gd name="T2" fmla="*/ 36 w 36"/>
                <a:gd name="T3" fmla="*/ 14 h 22"/>
                <a:gd name="T4" fmla="*/ 33 w 36"/>
                <a:gd name="T5" fmla="*/ 11 h 22"/>
                <a:gd name="T6" fmla="*/ 29 w 36"/>
                <a:gd name="T7" fmla="*/ 11 h 22"/>
                <a:gd name="T8" fmla="*/ 26 w 36"/>
                <a:gd name="T9" fmla="*/ 7 h 22"/>
                <a:gd name="T10" fmla="*/ 18 w 36"/>
                <a:gd name="T11" fmla="*/ 4 h 22"/>
                <a:gd name="T12" fmla="*/ 15 w 36"/>
                <a:gd name="T13" fmla="*/ 4 h 22"/>
                <a:gd name="T14" fmla="*/ 11 w 36"/>
                <a:gd name="T15" fmla="*/ 0 h 22"/>
                <a:gd name="T16" fmla="*/ 0 w 36"/>
                <a:gd name="T17" fmla="*/ 0 h 22"/>
                <a:gd name="T18" fmla="*/ 0 w 36"/>
                <a:gd name="T19" fmla="*/ 7 h 22"/>
                <a:gd name="T20" fmla="*/ 11 w 36"/>
                <a:gd name="T21" fmla="*/ 7 h 22"/>
                <a:gd name="T22" fmla="*/ 18 w 36"/>
                <a:gd name="T23" fmla="*/ 11 h 22"/>
                <a:gd name="T24" fmla="*/ 22 w 36"/>
                <a:gd name="T25" fmla="*/ 11 h 22"/>
                <a:gd name="T26" fmla="*/ 33 w 36"/>
                <a:gd name="T27" fmla="*/ 22 h 22"/>
                <a:gd name="T28" fmla="*/ 29 w 36"/>
                <a:gd name="T29" fmla="*/ 18 h 22"/>
                <a:gd name="T30" fmla="*/ 36 w 36"/>
                <a:gd name="T31" fmla="*/ 18 h 22"/>
                <a:gd name="T32" fmla="*/ 36 w 36"/>
                <a:gd name="T33" fmla="*/ 14 h 22"/>
                <a:gd name="T34" fmla="*/ 36 w 36"/>
                <a:gd name="T35" fmla="*/ 18 h 2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6"/>
                <a:gd name="T55" fmla="*/ 0 h 22"/>
                <a:gd name="T56" fmla="*/ 36 w 36"/>
                <a:gd name="T57" fmla="*/ 22 h 2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6" h="22">
                  <a:moveTo>
                    <a:pt x="36" y="18"/>
                  </a:moveTo>
                  <a:lnTo>
                    <a:pt x="36" y="14"/>
                  </a:lnTo>
                  <a:lnTo>
                    <a:pt x="33" y="11"/>
                  </a:lnTo>
                  <a:lnTo>
                    <a:pt x="29" y="11"/>
                  </a:lnTo>
                  <a:lnTo>
                    <a:pt x="26" y="7"/>
                  </a:lnTo>
                  <a:lnTo>
                    <a:pt x="18" y="4"/>
                  </a:lnTo>
                  <a:lnTo>
                    <a:pt x="15" y="4"/>
                  </a:lnTo>
                  <a:lnTo>
                    <a:pt x="11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11" y="7"/>
                  </a:lnTo>
                  <a:lnTo>
                    <a:pt x="18" y="11"/>
                  </a:lnTo>
                  <a:lnTo>
                    <a:pt x="22" y="11"/>
                  </a:lnTo>
                  <a:lnTo>
                    <a:pt x="33" y="22"/>
                  </a:lnTo>
                  <a:lnTo>
                    <a:pt x="29" y="18"/>
                  </a:lnTo>
                  <a:lnTo>
                    <a:pt x="36" y="18"/>
                  </a:lnTo>
                  <a:lnTo>
                    <a:pt x="36" y="14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11" name="Freeform 539"/>
            <p:cNvSpPr>
              <a:spLocks/>
            </p:cNvSpPr>
            <p:nvPr/>
          </p:nvSpPr>
          <p:spPr bwMode="auto">
            <a:xfrm>
              <a:off x="2721" y="2558"/>
              <a:ext cx="212" cy="302"/>
            </a:xfrm>
            <a:custGeom>
              <a:avLst/>
              <a:gdLst>
                <a:gd name="T0" fmla="*/ 151 w 212"/>
                <a:gd name="T1" fmla="*/ 54 h 302"/>
                <a:gd name="T2" fmla="*/ 151 w 212"/>
                <a:gd name="T3" fmla="*/ 65 h 302"/>
                <a:gd name="T4" fmla="*/ 151 w 212"/>
                <a:gd name="T5" fmla="*/ 108 h 302"/>
                <a:gd name="T6" fmla="*/ 148 w 212"/>
                <a:gd name="T7" fmla="*/ 126 h 302"/>
                <a:gd name="T8" fmla="*/ 144 w 212"/>
                <a:gd name="T9" fmla="*/ 137 h 302"/>
                <a:gd name="T10" fmla="*/ 159 w 212"/>
                <a:gd name="T11" fmla="*/ 144 h 302"/>
                <a:gd name="T12" fmla="*/ 176 w 212"/>
                <a:gd name="T13" fmla="*/ 155 h 302"/>
                <a:gd name="T14" fmla="*/ 191 w 212"/>
                <a:gd name="T15" fmla="*/ 162 h 302"/>
                <a:gd name="T16" fmla="*/ 209 w 212"/>
                <a:gd name="T17" fmla="*/ 173 h 302"/>
                <a:gd name="T18" fmla="*/ 209 w 212"/>
                <a:gd name="T19" fmla="*/ 212 h 302"/>
                <a:gd name="T20" fmla="*/ 212 w 212"/>
                <a:gd name="T21" fmla="*/ 302 h 302"/>
                <a:gd name="T22" fmla="*/ 187 w 212"/>
                <a:gd name="T23" fmla="*/ 299 h 302"/>
                <a:gd name="T24" fmla="*/ 173 w 212"/>
                <a:gd name="T25" fmla="*/ 302 h 302"/>
                <a:gd name="T26" fmla="*/ 83 w 212"/>
                <a:gd name="T27" fmla="*/ 299 h 302"/>
                <a:gd name="T28" fmla="*/ 79 w 212"/>
                <a:gd name="T29" fmla="*/ 248 h 302"/>
                <a:gd name="T30" fmla="*/ 76 w 212"/>
                <a:gd name="T31" fmla="*/ 165 h 302"/>
                <a:gd name="T32" fmla="*/ 69 w 212"/>
                <a:gd name="T33" fmla="*/ 111 h 302"/>
                <a:gd name="T34" fmla="*/ 69 w 212"/>
                <a:gd name="T35" fmla="*/ 140 h 302"/>
                <a:gd name="T36" fmla="*/ 72 w 212"/>
                <a:gd name="T37" fmla="*/ 248 h 302"/>
                <a:gd name="T38" fmla="*/ 33 w 212"/>
                <a:gd name="T39" fmla="*/ 291 h 302"/>
                <a:gd name="T40" fmla="*/ 29 w 212"/>
                <a:gd name="T41" fmla="*/ 259 h 302"/>
                <a:gd name="T42" fmla="*/ 22 w 212"/>
                <a:gd name="T43" fmla="*/ 227 h 302"/>
                <a:gd name="T44" fmla="*/ 11 w 212"/>
                <a:gd name="T45" fmla="*/ 194 h 302"/>
                <a:gd name="T46" fmla="*/ 0 w 212"/>
                <a:gd name="T47" fmla="*/ 165 h 302"/>
                <a:gd name="T48" fmla="*/ 15 w 212"/>
                <a:gd name="T49" fmla="*/ 173 h 302"/>
                <a:gd name="T50" fmla="*/ 29 w 212"/>
                <a:gd name="T51" fmla="*/ 180 h 302"/>
                <a:gd name="T52" fmla="*/ 47 w 212"/>
                <a:gd name="T53" fmla="*/ 183 h 302"/>
                <a:gd name="T54" fmla="*/ 61 w 212"/>
                <a:gd name="T55" fmla="*/ 176 h 302"/>
                <a:gd name="T56" fmla="*/ 69 w 212"/>
                <a:gd name="T57" fmla="*/ 86 h 302"/>
                <a:gd name="T58" fmla="*/ 65 w 212"/>
                <a:gd name="T59" fmla="*/ 57 h 302"/>
                <a:gd name="T60" fmla="*/ 65 w 212"/>
                <a:gd name="T61" fmla="*/ 47 h 302"/>
                <a:gd name="T62" fmla="*/ 76 w 212"/>
                <a:gd name="T63" fmla="*/ 11 h 302"/>
                <a:gd name="T64" fmla="*/ 94 w 212"/>
                <a:gd name="T65" fmla="*/ 29 h 302"/>
                <a:gd name="T66" fmla="*/ 112 w 212"/>
                <a:gd name="T67" fmla="*/ 47 h 302"/>
                <a:gd name="T68" fmla="*/ 133 w 212"/>
                <a:gd name="T69" fmla="*/ 57 h 30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12"/>
                <a:gd name="T106" fmla="*/ 0 h 302"/>
                <a:gd name="T107" fmla="*/ 212 w 212"/>
                <a:gd name="T108" fmla="*/ 302 h 30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12" h="302">
                  <a:moveTo>
                    <a:pt x="148" y="57"/>
                  </a:moveTo>
                  <a:lnTo>
                    <a:pt x="151" y="54"/>
                  </a:lnTo>
                  <a:lnTo>
                    <a:pt x="151" y="47"/>
                  </a:lnTo>
                  <a:lnTo>
                    <a:pt x="151" y="65"/>
                  </a:lnTo>
                  <a:lnTo>
                    <a:pt x="155" y="86"/>
                  </a:lnTo>
                  <a:lnTo>
                    <a:pt x="151" y="108"/>
                  </a:lnTo>
                  <a:lnTo>
                    <a:pt x="151" y="126"/>
                  </a:lnTo>
                  <a:lnTo>
                    <a:pt x="148" y="126"/>
                  </a:lnTo>
                  <a:lnTo>
                    <a:pt x="144" y="129"/>
                  </a:lnTo>
                  <a:lnTo>
                    <a:pt x="144" y="137"/>
                  </a:lnTo>
                  <a:lnTo>
                    <a:pt x="151" y="140"/>
                  </a:lnTo>
                  <a:lnTo>
                    <a:pt x="159" y="144"/>
                  </a:lnTo>
                  <a:lnTo>
                    <a:pt x="169" y="151"/>
                  </a:lnTo>
                  <a:lnTo>
                    <a:pt x="176" y="155"/>
                  </a:lnTo>
                  <a:lnTo>
                    <a:pt x="184" y="158"/>
                  </a:lnTo>
                  <a:lnTo>
                    <a:pt x="191" y="162"/>
                  </a:lnTo>
                  <a:lnTo>
                    <a:pt x="198" y="169"/>
                  </a:lnTo>
                  <a:lnTo>
                    <a:pt x="209" y="173"/>
                  </a:lnTo>
                  <a:lnTo>
                    <a:pt x="205" y="194"/>
                  </a:lnTo>
                  <a:lnTo>
                    <a:pt x="209" y="212"/>
                  </a:lnTo>
                  <a:lnTo>
                    <a:pt x="209" y="255"/>
                  </a:lnTo>
                  <a:lnTo>
                    <a:pt x="212" y="302"/>
                  </a:lnTo>
                  <a:lnTo>
                    <a:pt x="198" y="302"/>
                  </a:lnTo>
                  <a:lnTo>
                    <a:pt x="187" y="299"/>
                  </a:lnTo>
                  <a:lnTo>
                    <a:pt x="180" y="299"/>
                  </a:lnTo>
                  <a:lnTo>
                    <a:pt x="173" y="302"/>
                  </a:lnTo>
                  <a:lnTo>
                    <a:pt x="90" y="302"/>
                  </a:lnTo>
                  <a:lnTo>
                    <a:pt x="83" y="299"/>
                  </a:lnTo>
                  <a:lnTo>
                    <a:pt x="79" y="273"/>
                  </a:lnTo>
                  <a:lnTo>
                    <a:pt x="79" y="248"/>
                  </a:lnTo>
                  <a:lnTo>
                    <a:pt x="76" y="219"/>
                  </a:lnTo>
                  <a:lnTo>
                    <a:pt x="76" y="165"/>
                  </a:lnTo>
                  <a:lnTo>
                    <a:pt x="72" y="137"/>
                  </a:lnTo>
                  <a:lnTo>
                    <a:pt x="69" y="111"/>
                  </a:lnTo>
                  <a:lnTo>
                    <a:pt x="65" y="90"/>
                  </a:lnTo>
                  <a:lnTo>
                    <a:pt x="69" y="140"/>
                  </a:lnTo>
                  <a:lnTo>
                    <a:pt x="69" y="194"/>
                  </a:lnTo>
                  <a:lnTo>
                    <a:pt x="72" y="248"/>
                  </a:lnTo>
                  <a:lnTo>
                    <a:pt x="72" y="299"/>
                  </a:lnTo>
                  <a:lnTo>
                    <a:pt x="33" y="291"/>
                  </a:lnTo>
                  <a:lnTo>
                    <a:pt x="33" y="273"/>
                  </a:lnTo>
                  <a:lnTo>
                    <a:pt x="29" y="259"/>
                  </a:lnTo>
                  <a:lnTo>
                    <a:pt x="25" y="241"/>
                  </a:lnTo>
                  <a:lnTo>
                    <a:pt x="22" y="227"/>
                  </a:lnTo>
                  <a:lnTo>
                    <a:pt x="18" y="212"/>
                  </a:lnTo>
                  <a:lnTo>
                    <a:pt x="11" y="194"/>
                  </a:lnTo>
                  <a:lnTo>
                    <a:pt x="7" y="180"/>
                  </a:lnTo>
                  <a:lnTo>
                    <a:pt x="0" y="165"/>
                  </a:lnTo>
                  <a:lnTo>
                    <a:pt x="7" y="169"/>
                  </a:lnTo>
                  <a:lnTo>
                    <a:pt x="15" y="173"/>
                  </a:lnTo>
                  <a:lnTo>
                    <a:pt x="22" y="176"/>
                  </a:lnTo>
                  <a:lnTo>
                    <a:pt x="29" y="180"/>
                  </a:lnTo>
                  <a:lnTo>
                    <a:pt x="40" y="180"/>
                  </a:lnTo>
                  <a:lnTo>
                    <a:pt x="47" y="183"/>
                  </a:lnTo>
                  <a:lnTo>
                    <a:pt x="54" y="180"/>
                  </a:lnTo>
                  <a:lnTo>
                    <a:pt x="61" y="176"/>
                  </a:lnTo>
                  <a:lnTo>
                    <a:pt x="61" y="79"/>
                  </a:lnTo>
                  <a:lnTo>
                    <a:pt x="69" y="86"/>
                  </a:lnTo>
                  <a:lnTo>
                    <a:pt x="69" y="68"/>
                  </a:lnTo>
                  <a:lnTo>
                    <a:pt x="65" y="57"/>
                  </a:lnTo>
                  <a:lnTo>
                    <a:pt x="69" y="47"/>
                  </a:lnTo>
                  <a:lnTo>
                    <a:pt x="65" y="47"/>
                  </a:lnTo>
                  <a:lnTo>
                    <a:pt x="65" y="0"/>
                  </a:lnTo>
                  <a:lnTo>
                    <a:pt x="76" y="11"/>
                  </a:lnTo>
                  <a:lnTo>
                    <a:pt x="83" y="21"/>
                  </a:lnTo>
                  <a:lnTo>
                    <a:pt x="94" y="29"/>
                  </a:lnTo>
                  <a:lnTo>
                    <a:pt x="105" y="36"/>
                  </a:lnTo>
                  <a:lnTo>
                    <a:pt x="112" y="47"/>
                  </a:lnTo>
                  <a:lnTo>
                    <a:pt x="123" y="54"/>
                  </a:lnTo>
                  <a:lnTo>
                    <a:pt x="133" y="57"/>
                  </a:lnTo>
                  <a:lnTo>
                    <a:pt x="148" y="57"/>
                  </a:lnTo>
                  <a:close/>
                </a:path>
              </a:pathLst>
            </a:custGeom>
            <a:solidFill>
              <a:srgbClr val="004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12" name="Freeform 540"/>
            <p:cNvSpPr>
              <a:spLocks/>
            </p:cNvSpPr>
            <p:nvPr/>
          </p:nvSpPr>
          <p:spPr bwMode="auto">
            <a:xfrm>
              <a:off x="2865" y="2583"/>
              <a:ext cx="11" cy="36"/>
            </a:xfrm>
            <a:custGeom>
              <a:avLst/>
              <a:gdLst>
                <a:gd name="T0" fmla="*/ 11 w 11"/>
                <a:gd name="T1" fmla="*/ 22 h 36"/>
                <a:gd name="T2" fmla="*/ 4 w 11"/>
                <a:gd name="T3" fmla="*/ 22 h 36"/>
                <a:gd name="T4" fmla="*/ 4 w 11"/>
                <a:gd name="T5" fmla="*/ 29 h 36"/>
                <a:gd name="T6" fmla="*/ 0 w 11"/>
                <a:gd name="T7" fmla="*/ 29 h 36"/>
                <a:gd name="T8" fmla="*/ 4 w 11"/>
                <a:gd name="T9" fmla="*/ 36 h 36"/>
                <a:gd name="T10" fmla="*/ 11 w 11"/>
                <a:gd name="T11" fmla="*/ 29 h 36"/>
                <a:gd name="T12" fmla="*/ 11 w 11"/>
                <a:gd name="T13" fmla="*/ 22 h 36"/>
                <a:gd name="T14" fmla="*/ 4 w 11"/>
                <a:gd name="T15" fmla="*/ 22 h 36"/>
                <a:gd name="T16" fmla="*/ 11 w 11"/>
                <a:gd name="T17" fmla="*/ 22 h 36"/>
                <a:gd name="T18" fmla="*/ 7 w 11"/>
                <a:gd name="T19" fmla="*/ 0 h 36"/>
                <a:gd name="T20" fmla="*/ 4 w 11"/>
                <a:gd name="T21" fmla="*/ 22 h 36"/>
                <a:gd name="T22" fmla="*/ 11 w 11"/>
                <a:gd name="T23" fmla="*/ 22 h 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1"/>
                <a:gd name="T37" fmla="*/ 0 h 36"/>
                <a:gd name="T38" fmla="*/ 11 w 11"/>
                <a:gd name="T39" fmla="*/ 36 h 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1" h="36">
                  <a:moveTo>
                    <a:pt x="11" y="22"/>
                  </a:moveTo>
                  <a:lnTo>
                    <a:pt x="4" y="22"/>
                  </a:lnTo>
                  <a:lnTo>
                    <a:pt x="4" y="29"/>
                  </a:lnTo>
                  <a:lnTo>
                    <a:pt x="0" y="29"/>
                  </a:lnTo>
                  <a:lnTo>
                    <a:pt x="4" y="36"/>
                  </a:lnTo>
                  <a:lnTo>
                    <a:pt x="11" y="29"/>
                  </a:lnTo>
                  <a:lnTo>
                    <a:pt x="11" y="22"/>
                  </a:lnTo>
                  <a:lnTo>
                    <a:pt x="4" y="22"/>
                  </a:lnTo>
                  <a:lnTo>
                    <a:pt x="11" y="22"/>
                  </a:lnTo>
                  <a:lnTo>
                    <a:pt x="7" y="0"/>
                  </a:lnTo>
                  <a:lnTo>
                    <a:pt x="4" y="22"/>
                  </a:lnTo>
                  <a:lnTo>
                    <a:pt x="11" y="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13" name="Freeform 541"/>
            <p:cNvSpPr>
              <a:spLocks/>
            </p:cNvSpPr>
            <p:nvPr/>
          </p:nvSpPr>
          <p:spPr bwMode="auto">
            <a:xfrm>
              <a:off x="2869" y="2605"/>
              <a:ext cx="11" cy="86"/>
            </a:xfrm>
            <a:custGeom>
              <a:avLst/>
              <a:gdLst>
                <a:gd name="T0" fmla="*/ 3 w 11"/>
                <a:gd name="T1" fmla="*/ 82 h 86"/>
                <a:gd name="T2" fmla="*/ 7 w 11"/>
                <a:gd name="T3" fmla="*/ 79 h 86"/>
                <a:gd name="T4" fmla="*/ 7 w 11"/>
                <a:gd name="T5" fmla="*/ 61 h 86"/>
                <a:gd name="T6" fmla="*/ 11 w 11"/>
                <a:gd name="T7" fmla="*/ 39 h 86"/>
                <a:gd name="T8" fmla="*/ 7 w 11"/>
                <a:gd name="T9" fmla="*/ 18 h 86"/>
                <a:gd name="T10" fmla="*/ 7 w 11"/>
                <a:gd name="T11" fmla="*/ 0 h 86"/>
                <a:gd name="T12" fmla="*/ 0 w 11"/>
                <a:gd name="T13" fmla="*/ 0 h 86"/>
                <a:gd name="T14" fmla="*/ 0 w 11"/>
                <a:gd name="T15" fmla="*/ 18 h 86"/>
                <a:gd name="T16" fmla="*/ 3 w 11"/>
                <a:gd name="T17" fmla="*/ 39 h 86"/>
                <a:gd name="T18" fmla="*/ 0 w 11"/>
                <a:gd name="T19" fmla="*/ 61 h 86"/>
                <a:gd name="T20" fmla="*/ 0 w 11"/>
                <a:gd name="T21" fmla="*/ 79 h 86"/>
                <a:gd name="T22" fmla="*/ 3 w 11"/>
                <a:gd name="T23" fmla="*/ 75 h 86"/>
                <a:gd name="T24" fmla="*/ 3 w 11"/>
                <a:gd name="T25" fmla="*/ 82 h 86"/>
                <a:gd name="T26" fmla="*/ 7 w 11"/>
                <a:gd name="T27" fmla="*/ 86 h 86"/>
                <a:gd name="T28" fmla="*/ 7 w 11"/>
                <a:gd name="T29" fmla="*/ 79 h 86"/>
                <a:gd name="T30" fmla="*/ 3 w 11"/>
                <a:gd name="T31" fmla="*/ 82 h 8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1"/>
                <a:gd name="T49" fmla="*/ 0 h 86"/>
                <a:gd name="T50" fmla="*/ 11 w 11"/>
                <a:gd name="T51" fmla="*/ 86 h 8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1" h="86">
                  <a:moveTo>
                    <a:pt x="3" y="82"/>
                  </a:moveTo>
                  <a:lnTo>
                    <a:pt x="7" y="79"/>
                  </a:lnTo>
                  <a:lnTo>
                    <a:pt x="7" y="61"/>
                  </a:lnTo>
                  <a:lnTo>
                    <a:pt x="11" y="39"/>
                  </a:lnTo>
                  <a:lnTo>
                    <a:pt x="7" y="18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18"/>
                  </a:lnTo>
                  <a:lnTo>
                    <a:pt x="3" y="39"/>
                  </a:lnTo>
                  <a:lnTo>
                    <a:pt x="0" y="61"/>
                  </a:lnTo>
                  <a:lnTo>
                    <a:pt x="0" y="79"/>
                  </a:lnTo>
                  <a:lnTo>
                    <a:pt x="3" y="75"/>
                  </a:lnTo>
                  <a:lnTo>
                    <a:pt x="3" y="82"/>
                  </a:lnTo>
                  <a:lnTo>
                    <a:pt x="7" y="86"/>
                  </a:lnTo>
                  <a:lnTo>
                    <a:pt x="7" y="79"/>
                  </a:lnTo>
                  <a:lnTo>
                    <a:pt x="3" y="8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14" name="Freeform 542"/>
            <p:cNvSpPr>
              <a:spLocks/>
            </p:cNvSpPr>
            <p:nvPr/>
          </p:nvSpPr>
          <p:spPr bwMode="auto">
            <a:xfrm>
              <a:off x="2858" y="2680"/>
              <a:ext cx="14" cy="11"/>
            </a:xfrm>
            <a:custGeom>
              <a:avLst/>
              <a:gdLst>
                <a:gd name="T0" fmla="*/ 11 w 14"/>
                <a:gd name="T1" fmla="*/ 7 h 11"/>
                <a:gd name="T2" fmla="*/ 7 w 14"/>
                <a:gd name="T3" fmla="*/ 11 h 11"/>
                <a:gd name="T4" fmla="*/ 11 w 14"/>
                <a:gd name="T5" fmla="*/ 7 h 11"/>
                <a:gd name="T6" fmla="*/ 14 w 14"/>
                <a:gd name="T7" fmla="*/ 7 h 11"/>
                <a:gd name="T8" fmla="*/ 14 w 14"/>
                <a:gd name="T9" fmla="*/ 0 h 11"/>
                <a:gd name="T10" fmla="*/ 11 w 14"/>
                <a:gd name="T11" fmla="*/ 0 h 11"/>
                <a:gd name="T12" fmla="*/ 7 w 14"/>
                <a:gd name="T13" fmla="*/ 4 h 11"/>
                <a:gd name="T14" fmla="*/ 4 w 14"/>
                <a:gd name="T15" fmla="*/ 4 h 11"/>
                <a:gd name="T16" fmla="*/ 0 w 14"/>
                <a:gd name="T17" fmla="*/ 7 h 11"/>
                <a:gd name="T18" fmla="*/ 4 w 14"/>
                <a:gd name="T19" fmla="*/ 4 h 11"/>
                <a:gd name="T20" fmla="*/ 0 w 14"/>
                <a:gd name="T21" fmla="*/ 7 h 11"/>
                <a:gd name="T22" fmla="*/ 11 w 14"/>
                <a:gd name="T23" fmla="*/ 7 h 1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4"/>
                <a:gd name="T37" fmla="*/ 0 h 11"/>
                <a:gd name="T38" fmla="*/ 14 w 14"/>
                <a:gd name="T39" fmla="*/ 11 h 1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4" h="11">
                  <a:moveTo>
                    <a:pt x="11" y="7"/>
                  </a:moveTo>
                  <a:lnTo>
                    <a:pt x="7" y="11"/>
                  </a:lnTo>
                  <a:lnTo>
                    <a:pt x="11" y="7"/>
                  </a:lnTo>
                  <a:lnTo>
                    <a:pt x="14" y="7"/>
                  </a:lnTo>
                  <a:lnTo>
                    <a:pt x="14" y="0"/>
                  </a:lnTo>
                  <a:lnTo>
                    <a:pt x="11" y="0"/>
                  </a:lnTo>
                  <a:lnTo>
                    <a:pt x="7" y="4"/>
                  </a:lnTo>
                  <a:lnTo>
                    <a:pt x="4" y="4"/>
                  </a:lnTo>
                  <a:lnTo>
                    <a:pt x="0" y="7"/>
                  </a:lnTo>
                  <a:lnTo>
                    <a:pt x="4" y="4"/>
                  </a:lnTo>
                  <a:lnTo>
                    <a:pt x="0" y="7"/>
                  </a:lnTo>
                  <a:lnTo>
                    <a:pt x="11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15" name="Freeform 543"/>
            <p:cNvSpPr>
              <a:spLocks/>
            </p:cNvSpPr>
            <p:nvPr/>
          </p:nvSpPr>
          <p:spPr bwMode="auto">
            <a:xfrm>
              <a:off x="2858" y="2687"/>
              <a:ext cx="11" cy="8"/>
            </a:xfrm>
            <a:custGeom>
              <a:avLst/>
              <a:gdLst>
                <a:gd name="T0" fmla="*/ 7 w 11"/>
                <a:gd name="T1" fmla="*/ 4 h 8"/>
                <a:gd name="T2" fmla="*/ 11 w 11"/>
                <a:gd name="T3" fmla="*/ 8 h 8"/>
                <a:gd name="T4" fmla="*/ 11 w 11"/>
                <a:gd name="T5" fmla="*/ 0 h 8"/>
                <a:gd name="T6" fmla="*/ 0 w 11"/>
                <a:gd name="T7" fmla="*/ 0 h 8"/>
                <a:gd name="T8" fmla="*/ 0 w 11"/>
                <a:gd name="T9" fmla="*/ 8 h 8"/>
                <a:gd name="T10" fmla="*/ 4 w 11"/>
                <a:gd name="T11" fmla="*/ 8 h 8"/>
                <a:gd name="T12" fmla="*/ 0 w 11"/>
                <a:gd name="T13" fmla="*/ 8 h 8"/>
                <a:gd name="T14" fmla="*/ 4 w 11"/>
                <a:gd name="T15" fmla="*/ 8 h 8"/>
                <a:gd name="T16" fmla="*/ 7 w 11"/>
                <a:gd name="T17" fmla="*/ 4 h 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"/>
                <a:gd name="T28" fmla="*/ 0 h 8"/>
                <a:gd name="T29" fmla="*/ 11 w 11"/>
                <a:gd name="T30" fmla="*/ 8 h 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" h="8">
                  <a:moveTo>
                    <a:pt x="7" y="4"/>
                  </a:moveTo>
                  <a:lnTo>
                    <a:pt x="11" y="8"/>
                  </a:lnTo>
                  <a:lnTo>
                    <a:pt x="11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4" y="8"/>
                  </a:lnTo>
                  <a:lnTo>
                    <a:pt x="0" y="8"/>
                  </a:lnTo>
                  <a:lnTo>
                    <a:pt x="4" y="8"/>
                  </a:lnTo>
                  <a:lnTo>
                    <a:pt x="7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16" name="Freeform 544"/>
            <p:cNvSpPr>
              <a:spLocks/>
            </p:cNvSpPr>
            <p:nvPr/>
          </p:nvSpPr>
          <p:spPr bwMode="auto">
            <a:xfrm>
              <a:off x="2862" y="2691"/>
              <a:ext cx="71" cy="43"/>
            </a:xfrm>
            <a:custGeom>
              <a:avLst/>
              <a:gdLst>
                <a:gd name="T0" fmla="*/ 68 w 71"/>
                <a:gd name="T1" fmla="*/ 40 h 43"/>
                <a:gd name="T2" fmla="*/ 68 w 71"/>
                <a:gd name="T3" fmla="*/ 36 h 43"/>
                <a:gd name="T4" fmla="*/ 61 w 71"/>
                <a:gd name="T5" fmla="*/ 32 h 43"/>
                <a:gd name="T6" fmla="*/ 53 w 71"/>
                <a:gd name="T7" fmla="*/ 25 h 43"/>
                <a:gd name="T8" fmla="*/ 46 w 71"/>
                <a:gd name="T9" fmla="*/ 22 h 43"/>
                <a:gd name="T10" fmla="*/ 35 w 71"/>
                <a:gd name="T11" fmla="*/ 18 h 43"/>
                <a:gd name="T12" fmla="*/ 28 w 71"/>
                <a:gd name="T13" fmla="*/ 14 h 43"/>
                <a:gd name="T14" fmla="*/ 21 w 71"/>
                <a:gd name="T15" fmla="*/ 7 h 43"/>
                <a:gd name="T16" fmla="*/ 10 w 71"/>
                <a:gd name="T17" fmla="*/ 4 h 43"/>
                <a:gd name="T18" fmla="*/ 3 w 71"/>
                <a:gd name="T19" fmla="*/ 0 h 43"/>
                <a:gd name="T20" fmla="*/ 0 w 71"/>
                <a:gd name="T21" fmla="*/ 4 h 43"/>
                <a:gd name="T22" fmla="*/ 7 w 71"/>
                <a:gd name="T23" fmla="*/ 11 h 43"/>
                <a:gd name="T24" fmla="*/ 18 w 71"/>
                <a:gd name="T25" fmla="*/ 14 h 43"/>
                <a:gd name="T26" fmla="*/ 25 w 71"/>
                <a:gd name="T27" fmla="*/ 22 h 43"/>
                <a:gd name="T28" fmla="*/ 32 w 71"/>
                <a:gd name="T29" fmla="*/ 25 h 43"/>
                <a:gd name="T30" fmla="*/ 43 w 71"/>
                <a:gd name="T31" fmla="*/ 29 h 43"/>
                <a:gd name="T32" fmla="*/ 50 w 71"/>
                <a:gd name="T33" fmla="*/ 32 h 43"/>
                <a:gd name="T34" fmla="*/ 57 w 71"/>
                <a:gd name="T35" fmla="*/ 40 h 43"/>
                <a:gd name="T36" fmla="*/ 64 w 71"/>
                <a:gd name="T37" fmla="*/ 43 h 43"/>
                <a:gd name="T38" fmla="*/ 64 w 71"/>
                <a:gd name="T39" fmla="*/ 40 h 43"/>
                <a:gd name="T40" fmla="*/ 68 w 71"/>
                <a:gd name="T41" fmla="*/ 40 h 43"/>
                <a:gd name="T42" fmla="*/ 71 w 71"/>
                <a:gd name="T43" fmla="*/ 36 h 43"/>
                <a:gd name="T44" fmla="*/ 68 w 71"/>
                <a:gd name="T45" fmla="*/ 36 h 43"/>
                <a:gd name="T46" fmla="*/ 68 w 71"/>
                <a:gd name="T47" fmla="*/ 40 h 4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71"/>
                <a:gd name="T73" fmla="*/ 0 h 43"/>
                <a:gd name="T74" fmla="*/ 71 w 71"/>
                <a:gd name="T75" fmla="*/ 43 h 4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71" h="43">
                  <a:moveTo>
                    <a:pt x="68" y="40"/>
                  </a:moveTo>
                  <a:lnTo>
                    <a:pt x="68" y="36"/>
                  </a:lnTo>
                  <a:lnTo>
                    <a:pt x="61" y="32"/>
                  </a:lnTo>
                  <a:lnTo>
                    <a:pt x="53" y="25"/>
                  </a:lnTo>
                  <a:lnTo>
                    <a:pt x="46" y="22"/>
                  </a:lnTo>
                  <a:lnTo>
                    <a:pt x="35" y="18"/>
                  </a:lnTo>
                  <a:lnTo>
                    <a:pt x="28" y="14"/>
                  </a:lnTo>
                  <a:lnTo>
                    <a:pt x="21" y="7"/>
                  </a:lnTo>
                  <a:lnTo>
                    <a:pt x="10" y="4"/>
                  </a:lnTo>
                  <a:lnTo>
                    <a:pt x="3" y="0"/>
                  </a:lnTo>
                  <a:lnTo>
                    <a:pt x="0" y="4"/>
                  </a:lnTo>
                  <a:lnTo>
                    <a:pt x="7" y="11"/>
                  </a:lnTo>
                  <a:lnTo>
                    <a:pt x="18" y="14"/>
                  </a:lnTo>
                  <a:lnTo>
                    <a:pt x="25" y="22"/>
                  </a:lnTo>
                  <a:lnTo>
                    <a:pt x="32" y="25"/>
                  </a:lnTo>
                  <a:lnTo>
                    <a:pt x="43" y="29"/>
                  </a:lnTo>
                  <a:lnTo>
                    <a:pt x="50" y="32"/>
                  </a:lnTo>
                  <a:lnTo>
                    <a:pt x="57" y="40"/>
                  </a:lnTo>
                  <a:lnTo>
                    <a:pt x="64" y="43"/>
                  </a:lnTo>
                  <a:lnTo>
                    <a:pt x="64" y="40"/>
                  </a:lnTo>
                  <a:lnTo>
                    <a:pt x="68" y="40"/>
                  </a:lnTo>
                  <a:lnTo>
                    <a:pt x="71" y="36"/>
                  </a:lnTo>
                  <a:lnTo>
                    <a:pt x="68" y="36"/>
                  </a:lnTo>
                  <a:lnTo>
                    <a:pt x="68" y="4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17" name="Freeform 545"/>
            <p:cNvSpPr>
              <a:spLocks/>
            </p:cNvSpPr>
            <p:nvPr/>
          </p:nvSpPr>
          <p:spPr bwMode="auto">
            <a:xfrm>
              <a:off x="2923" y="2731"/>
              <a:ext cx="10" cy="82"/>
            </a:xfrm>
            <a:custGeom>
              <a:avLst/>
              <a:gdLst>
                <a:gd name="T0" fmla="*/ 10 w 10"/>
                <a:gd name="T1" fmla="*/ 82 h 82"/>
                <a:gd name="T2" fmla="*/ 10 w 10"/>
                <a:gd name="T3" fmla="*/ 61 h 82"/>
                <a:gd name="T4" fmla="*/ 7 w 10"/>
                <a:gd name="T5" fmla="*/ 39 h 82"/>
                <a:gd name="T6" fmla="*/ 7 w 10"/>
                <a:gd name="T7" fmla="*/ 0 h 82"/>
                <a:gd name="T8" fmla="*/ 3 w 10"/>
                <a:gd name="T9" fmla="*/ 0 h 82"/>
                <a:gd name="T10" fmla="*/ 0 w 10"/>
                <a:gd name="T11" fmla="*/ 21 h 82"/>
                <a:gd name="T12" fmla="*/ 3 w 10"/>
                <a:gd name="T13" fmla="*/ 39 h 82"/>
                <a:gd name="T14" fmla="*/ 3 w 10"/>
                <a:gd name="T15" fmla="*/ 82 h 82"/>
                <a:gd name="T16" fmla="*/ 10 w 10"/>
                <a:gd name="T17" fmla="*/ 82 h 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"/>
                <a:gd name="T28" fmla="*/ 0 h 82"/>
                <a:gd name="T29" fmla="*/ 10 w 10"/>
                <a:gd name="T30" fmla="*/ 82 h 8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" h="82">
                  <a:moveTo>
                    <a:pt x="10" y="82"/>
                  </a:moveTo>
                  <a:lnTo>
                    <a:pt x="10" y="61"/>
                  </a:lnTo>
                  <a:lnTo>
                    <a:pt x="7" y="39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21"/>
                  </a:lnTo>
                  <a:lnTo>
                    <a:pt x="3" y="39"/>
                  </a:lnTo>
                  <a:lnTo>
                    <a:pt x="3" y="82"/>
                  </a:lnTo>
                  <a:lnTo>
                    <a:pt x="10" y="8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18" name="Freeform 546"/>
            <p:cNvSpPr>
              <a:spLocks/>
            </p:cNvSpPr>
            <p:nvPr/>
          </p:nvSpPr>
          <p:spPr bwMode="auto">
            <a:xfrm>
              <a:off x="2926" y="2813"/>
              <a:ext cx="11" cy="51"/>
            </a:xfrm>
            <a:custGeom>
              <a:avLst/>
              <a:gdLst>
                <a:gd name="T0" fmla="*/ 7 w 11"/>
                <a:gd name="T1" fmla="*/ 51 h 51"/>
                <a:gd name="T2" fmla="*/ 11 w 11"/>
                <a:gd name="T3" fmla="*/ 47 h 51"/>
                <a:gd name="T4" fmla="*/ 7 w 11"/>
                <a:gd name="T5" fmla="*/ 0 h 51"/>
                <a:gd name="T6" fmla="*/ 0 w 11"/>
                <a:gd name="T7" fmla="*/ 0 h 51"/>
                <a:gd name="T8" fmla="*/ 4 w 11"/>
                <a:gd name="T9" fmla="*/ 47 h 51"/>
                <a:gd name="T10" fmla="*/ 7 w 11"/>
                <a:gd name="T11" fmla="*/ 44 h 51"/>
                <a:gd name="T12" fmla="*/ 7 w 11"/>
                <a:gd name="T13" fmla="*/ 51 h 51"/>
                <a:gd name="T14" fmla="*/ 11 w 11"/>
                <a:gd name="T15" fmla="*/ 51 h 51"/>
                <a:gd name="T16" fmla="*/ 11 w 11"/>
                <a:gd name="T17" fmla="*/ 47 h 51"/>
                <a:gd name="T18" fmla="*/ 7 w 11"/>
                <a:gd name="T19" fmla="*/ 51 h 5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1"/>
                <a:gd name="T31" fmla="*/ 0 h 51"/>
                <a:gd name="T32" fmla="*/ 11 w 11"/>
                <a:gd name="T33" fmla="*/ 51 h 5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1" h="51">
                  <a:moveTo>
                    <a:pt x="7" y="51"/>
                  </a:moveTo>
                  <a:lnTo>
                    <a:pt x="11" y="47"/>
                  </a:lnTo>
                  <a:lnTo>
                    <a:pt x="7" y="0"/>
                  </a:lnTo>
                  <a:lnTo>
                    <a:pt x="0" y="0"/>
                  </a:lnTo>
                  <a:lnTo>
                    <a:pt x="4" y="47"/>
                  </a:lnTo>
                  <a:lnTo>
                    <a:pt x="7" y="44"/>
                  </a:lnTo>
                  <a:lnTo>
                    <a:pt x="7" y="51"/>
                  </a:lnTo>
                  <a:lnTo>
                    <a:pt x="11" y="51"/>
                  </a:lnTo>
                  <a:lnTo>
                    <a:pt x="11" y="47"/>
                  </a:lnTo>
                  <a:lnTo>
                    <a:pt x="7" y="5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19" name="Freeform 547"/>
            <p:cNvSpPr>
              <a:spLocks/>
            </p:cNvSpPr>
            <p:nvPr/>
          </p:nvSpPr>
          <p:spPr bwMode="auto">
            <a:xfrm>
              <a:off x="2800" y="2853"/>
              <a:ext cx="133" cy="11"/>
            </a:xfrm>
            <a:custGeom>
              <a:avLst/>
              <a:gdLst>
                <a:gd name="T0" fmla="*/ 0 w 133"/>
                <a:gd name="T1" fmla="*/ 4 h 11"/>
                <a:gd name="T2" fmla="*/ 0 w 133"/>
                <a:gd name="T3" fmla="*/ 7 h 11"/>
                <a:gd name="T4" fmla="*/ 11 w 133"/>
                <a:gd name="T5" fmla="*/ 11 h 11"/>
                <a:gd name="T6" fmla="*/ 133 w 133"/>
                <a:gd name="T7" fmla="*/ 11 h 11"/>
                <a:gd name="T8" fmla="*/ 133 w 133"/>
                <a:gd name="T9" fmla="*/ 4 h 11"/>
                <a:gd name="T10" fmla="*/ 119 w 133"/>
                <a:gd name="T11" fmla="*/ 4 h 11"/>
                <a:gd name="T12" fmla="*/ 108 w 133"/>
                <a:gd name="T13" fmla="*/ 0 h 11"/>
                <a:gd name="T14" fmla="*/ 87 w 133"/>
                <a:gd name="T15" fmla="*/ 0 h 11"/>
                <a:gd name="T16" fmla="*/ 76 w 133"/>
                <a:gd name="T17" fmla="*/ 4 h 11"/>
                <a:gd name="T18" fmla="*/ 11 w 133"/>
                <a:gd name="T19" fmla="*/ 4 h 11"/>
                <a:gd name="T20" fmla="*/ 4 w 133"/>
                <a:gd name="T21" fmla="*/ 0 h 11"/>
                <a:gd name="T22" fmla="*/ 8 w 133"/>
                <a:gd name="T23" fmla="*/ 4 h 11"/>
                <a:gd name="T24" fmla="*/ 0 w 133"/>
                <a:gd name="T25" fmla="*/ 4 h 11"/>
                <a:gd name="T26" fmla="*/ 0 w 133"/>
                <a:gd name="T27" fmla="*/ 7 h 11"/>
                <a:gd name="T28" fmla="*/ 0 w 133"/>
                <a:gd name="T29" fmla="*/ 4 h 1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33"/>
                <a:gd name="T46" fmla="*/ 0 h 11"/>
                <a:gd name="T47" fmla="*/ 133 w 133"/>
                <a:gd name="T48" fmla="*/ 11 h 1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33" h="11">
                  <a:moveTo>
                    <a:pt x="0" y="4"/>
                  </a:moveTo>
                  <a:lnTo>
                    <a:pt x="0" y="7"/>
                  </a:lnTo>
                  <a:lnTo>
                    <a:pt x="11" y="11"/>
                  </a:lnTo>
                  <a:lnTo>
                    <a:pt x="133" y="11"/>
                  </a:lnTo>
                  <a:lnTo>
                    <a:pt x="133" y="4"/>
                  </a:lnTo>
                  <a:lnTo>
                    <a:pt x="119" y="4"/>
                  </a:lnTo>
                  <a:lnTo>
                    <a:pt x="108" y="0"/>
                  </a:lnTo>
                  <a:lnTo>
                    <a:pt x="87" y="0"/>
                  </a:lnTo>
                  <a:lnTo>
                    <a:pt x="76" y="4"/>
                  </a:lnTo>
                  <a:lnTo>
                    <a:pt x="11" y="4"/>
                  </a:lnTo>
                  <a:lnTo>
                    <a:pt x="4" y="0"/>
                  </a:lnTo>
                  <a:lnTo>
                    <a:pt x="8" y="4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20" name="Freeform 548"/>
            <p:cNvSpPr>
              <a:spLocks/>
            </p:cNvSpPr>
            <p:nvPr/>
          </p:nvSpPr>
          <p:spPr bwMode="auto">
            <a:xfrm>
              <a:off x="2782" y="2615"/>
              <a:ext cx="26" cy="242"/>
            </a:xfrm>
            <a:custGeom>
              <a:avLst/>
              <a:gdLst>
                <a:gd name="T0" fmla="*/ 8 w 26"/>
                <a:gd name="T1" fmla="*/ 33 h 242"/>
                <a:gd name="T2" fmla="*/ 0 w 26"/>
                <a:gd name="T3" fmla="*/ 33 h 242"/>
                <a:gd name="T4" fmla="*/ 8 w 26"/>
                <a:gd name="T5" fmla="*/ 58 h 242"/>
                <a:gd name="T6" fmla="*/ 8 w 26"/>
                <a:gd name="T7" fmla="*/ 80 h 242"/>
                <a:gd name="T8" fmla="*/ 11 w 26"/>
                <a:gd name="T9" fmla="*/ 108 h 242"/>
                <a:gd name="T10" fmla="*/ 11 w 26"/>
                <a:gd name="T11" fmla="*/ 162 h 242"/>
                <a:gd name="T12" fmla="*/ 15 w 26"/>
                <a:gd name="T13" fmla="*/ 191 h 242"/>
                <a:gd name="T14" fmla="*/ 15 w 26"/>
                <a:gd name="T15" fmla="*/ 216 h 242"/>
                <a:gd name="T16" fmla="*/ 18 w 26"/>
                <a:gd name="T17" fmla="*/ 242 h 242"/>
                <a:gd name="T18" fmla="*/ 26 w 26"/>
                <a:gd name="T19" fmla="*/ 242 h 242"/>
                <a:gd name="T20" fmla="*/ 22 w 26"/>
                <a:gd name="T21" fmla="*/ 216 h 242"/>
                <a:gd name="T22" fmla="*/ 22 w 26"/>
                <a:gd name="T23" fmla="*/ 191 h 242"/>
                <a:gd name="T24" fmla="*/ 18 w 26"/>
                <a:gd name="T25" fmla="*/ 162 h 242"/>
                <a:gd name="T26" fmla="*/ 18 w 26"/>
                <a:gd name="T27" fmla="*/ 108 h 242"/>
                <a:gd name="T28" fmla="*/ 15 w 26"/>
                <a:gd name="T29" fmla="*/ 80 h 242"/>
                <a:gd name="T30" fmla="*/ 11 w 26"/>
                <a:gd name="T31" fmla="*/ 54 h 242"/>
                <a:gd name="T32" fmla="*/ 8 w 26"/>
                <a:gd name="T33" fmla="*/ 29 h 242"/>
                <a:gd name="T34" fmla="*/ 0 w 26"/>
                <a:gd name="T35" fmla="*/ 33 h 242"/>
                <a:gd name="T36" fmla="*/ 8 w 26"/>
                <a:gd name="T37" fmla="*/ 29 h 242"/>
                <a:gd name="T38" fmla="*/ 0 w 26"/>
                <a:gd name="T39" fmla="*/ 0 h 242"/>
                <a:gd name="T40" fmla="*/ 0 w 26"/>
                <a:gd name="T41" fmla="*/ 33 h 242"/>
                <a:gd name="T42" fmla="*/ 8 w 26"/>
                <a:gd name="T43" fmla="*/ 33 h 24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6"/>
                <a:gd name="T67" fmla="*/ 0 h 242"/>
                <a:gd name="T68" fmla="*/ 26 w 26"/>
                <a:gd name="T69" fmla="*/ 242 h 24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6" h="242">
                  <a:moveTo>
                    <a:pt x="8" y="33"/>
                  </a:moveTo>
                  <a:lnTo>
                    <a:pt x="0" y="33"/>
                  </a:lnTo>
                  <a:lnTo>
                    <a:pt x="8" y="58"/>
                  </a:lnTo>
                  <a:lnTo>
                    <a:pt x="8" y="80"/>
                  </a:lnTo>
                  <a:lnTo>
                    <a:pt x="11" y="108"/>
                  </a:lnTo>
                  <a:lnTo>
                    <a:pt x="11" y="162"/>
                  </a:lnTo>
                  <a:lnTo>
                    <a:pt x="15" y="191"/>
                  </a:lnTo>
                  <a:lnTo>
                    <a:pt x="15" y="216"/>
                  </a:lnTo>
                  <a:lnTo>
                    <a:pt x="18" y="242"/>
                  </a:lnTo>
                  <a:lnTo>
                    <a:pt x="26" y="242"/>
                  </a:lnTo>
                  <a:lnTo>
                    <a:pt x="22" y="216"/>
                  </a:lnTo>
                  <a:lnTo>
                    <a:pt x="22" y="191"/>
                  </a:lnTo>
                  <a:lnTo>
                    <a:pt x="18" y="162"/>
                  </a:lnTo>
                  <a:lnTo>
                    <a:pt x="18" y="108"/>
                  </a:lnTo>
                  <a:lnTo>
                    <a:pt x="15" y="80"/>
                  </a:lnTo>
                  <a:lnTo>
                    <a:pt x="11" y="54"/>
                  </a:lnTo>
                  <a:lnTo>
                    <a:pt x="8" y="29"/>
                  </a:lnTo>
                  <a:lnTo>
                    <a:pt x="0" y="33"/>
                  </a:lnTo>
                  <a:lnTo>
                    <a:pt x="8" y="29"/>
                  </a:lnTo>
                  <a:lnTo>
                    <a:pt x="0" y="0"/>
                  </a:lnTo>
                  <a:lnTo>
                    <a:pt x="0" y="33"/>
                  </a:lnTo>
                  <a:lnTo>
                    <a:pt x="8" y="3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21" name="Freeform 549"/>
            <p:cNvSpPr>
              <a:spLocks/>
            </p:cNvSpPr>
            <p:nvPr/>
          </p:nvSpPr>
          <p:spPr bwMode="auto">
            <a:xfrm>
              <a:off x="2782" y="2648"/>
              <a:ext cx="15" cy="212"/>
            </a:xfrm>
            <a:custGeom>
              <a:avLst/>
              <a:gdLst>
                <a:gd name="T0" fmla="*/ 11 w 15"/>
                <a:gd name="T1" fmla="*/ 212 h 212"/>
                <a:gd name="T2" fmla="*/ 15 w 15"/>
                <a:gd name="T3" fmla="*/ 209 h 212"/>
                <a:gd name="T4" fmla="*/ 15 w 15"/>
                <a:gd name="T5" fmla="*/ 158 h 212"/>
                <a:gd name="T6" fmla="*/ 11 w 15"/>
                <a:gd name="T7" fmla="*/ 104 h 212"/>
                <a:gd name="T8" fmla="*/ 8 w 15"/>
                <a:gd name="T9" fmla="*/ 50 h 212"/>
                <a:gd name="T10" fmla="*/ 8 w 15"/>
                <a:gd name="T11" fmla="*/ 0 h 212"/>
                <a:gd name="T12" fmla="*/ 0 w 15"/>
                <a:gd name="T13" fmla="*/ 0 h 212"/>
                <a:gd name="T14" fmla="*/ 0 w 15"/>
                <a:gd name="T15" fmla="*/ 50 h 212"/>
                <a:gd name="T16" fmla="*/ 8 w 15"/>
                <a:gd name="T17" fmla="*/ 104 h 212"/>
                <a:gd name="T18" fmla="*/ 8 w 15"/>
                <a:gd name="T19" fmla="*/ 209 h 212"/>
                <a:gd name="T20" fmla="*/ 11 w 15"/>
                <a:gd name="T21" fmla="*/ 205 h 212"/>
                <a:gd name="T22" fmla="*/ 11 w 15"/>
                <a:gd name="T23" fmla="*/ 212 h 212"/>
                <a:gd name="T24" fmla="*/ 15 w 15"/>
                <a:gd name="T25" fmla="*/ 212 h 212"/>
                <a:gd name="T26" fmla="*/ 15 w 15"/>
                <a:gd name="T27" fmla="*/ 209 h 212"/>
                <a:gd name="T28" fmla="*/ 11 w 15"/>
                <a:gd name="T29" fmla="*/ 212 h 21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5"/>
                <a:gd name="T46" fmla="*/ 0 h 212"/>
                <a:gd name="T47" fmla="*/ 15 w 15"/>
                <a:gd name="T48" fmla="*/ 212 h 21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5" h="212">
                  <a:moveTo>
                    <a:pt x="11" y="212"/>
                  </a:moveTo>
                  <a:lnTo>
                    <a:pt x="15" y="209"/>
                  </a:lnTo>
                  <a:lnTo>
                    <a:pt x="15" y="158"/>
                  </a:lnTo>
                  <a:lnTo>
                    <a:pt x="11" y="104"/>
                  </a:lnTo>
                  <a:lnTo>
                    <a:pt x="8" y="50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50"/>
                  </a:lnTo>
                  <a:lnTo>
                    <a:pt x="8" y="104"/>
                  </a:lnTo>
                  <a:lnTo>
                    <a:pt x="8" y="209"/>
                  </a:lnTo>
                  <a:lnTo>
                    <a:pt x="11" y="205"/>
                  </a:lnTo>
                  <a:lnTo>
                    <a:pt x="11" y="212"/>
                  </a:lnTo>
                  <a:lnTo>
                    <a:pt x="15" y="212"/>
                  </a:lnTo>
                  <a:lnTo>
                    <a:pt x="15" y="209"/>
                  </a:lnTo>
                  <a:lnTo>
                    <a:pt x="11" y="2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22" name="Freeform 550"/>
            <p:cNvSpPr>
              <a:spLocks/>
            </p:cNvSpPr>
            <p:nvPr/>
          </p:nvSpPr>
          <p:spPr bwMode="auto">
            <a:xfrm>
              <a:off x="2750" y="2846"/>
              <a:ext cx="43" cy="14"/>
            </a:xfrm>
            <a:custGeom>
              <a:avLst/>
              <a:gdLst>
                <a:gd name="T0" fmla="*/ 0 w 43"/>
                <a:gd name="T1" fmla="*/ 3 h 14"/>
                <a:gd name="T2" fmla="*/ 4 w 43"/>
                <a:gd name="T3" fmla="*/ 7 h 14"/>
                <a:gd name="T4" fmla="*/ 43 w 43"/>
                <a:gd name="T5" fmla="*/ 14 h 14"/>
                <a:gd name="T6" fmla="*/ 43 w 43"/>
                <a:gd name="T7" fmla="*/ 7 h 14"/>
                <a:gd name="T8" fmla="*/ 4 w 43"/>
                <a:gd name="T9" fmla="*/ 0 h 14"/>
                <a:gd name="T10" fmla="*/ 7 w 43"/>
                <a:gd name="T11" fmla="*/ 3 h 14"/>
                <a:gd name="T12" fmla="*/ 0 w 43"/>
                <a:gd name="T13" fmla="*/ 3 h 14"/>
                <a:gd name="T14" fmla="*/ 0 w 43"/>
                <a:gd name="T15" fmla="*/ 7 h 14"/>
                <a:gd name="T16" fmla="*/ 4 w 43"/>
                <a:gd name="T17" fmla="*/ 7 h 14"/>
                <a:gd name="T18" fmla="*/ 0 w 43"/>
                <a:gd name="T19" fmla="*/ 3 h 1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3"/>
                <a:gd name="T31" fmla="*/ 0 h 14"/>
                <a:gd name="T32" fmla="*/ 43 w 43"/>
                <a:gd name="T33" fmla="*/ 14 h 1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3" h="14">
                  <a:moveTo>
                    <a:pt x="0" y="3"/>
                  </a:moveTo>
                  <a:lnTo>
                    <a:pt x="4" y="7"/>
                  </a:lnTo>
                  <a:lnTo>
                    <a:pt x="43" y="14"/>
                  </a:lnTo>
                  <a:lnTo>
                    <a:pt x="43" y="7"/>
                  </a:lnTo>
                  <a:lnTo>
                    <a:pt x="4" y="0"/>
                  </a:lnTo>
                  <a:lnTo>
                    <a:pt x="7" y="3"/>
                  </a:lnTo>
                  <a:lnTo>
                    <a:pt x="0" y="3"/>
                  </a:lnTo>
                  <a:lnTo>
                    <a:pt x="0" y="7"/>
                  </a:lnTo>
                  <a:lnTo>
                    <a:pt x="4" y="7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23" name="Freeform 551"/>
            <p:cNvSpPr>
              <a:spLocks/>
            </p:cNvSpPr>
            <p:nvPr/>
          </p:nvSpPr>
          <p:spPr bwMode="auto">
            <a:xfrm>
              <a:off x="2714" y="2716"/>
              <a:ext cx="43" cy="133"/>
            </a:xfrm>
            <a:custGeom>
              <a:avLst/>
              <a:gdLst>
                <a:gd name="T0" fmla="*/ 11 w 43"/>
                <a:gd name="T1" fmla="*/ 4 h 133"/>
                <a:gd name="T2" fmla="*/ 4 w 43"/>
                <a:gd name="T3" fmla="*/ 7 h 133"/>
                <a:gd name="T4" fmla="*/ 11 w 43"/>
                <a:gd name="T5" fmla="*/ 22 h 133"/>
                <a:gd name="T6" fmla="*/ 18 w 43"/>
                <a:gd name="T7" fmla="*/ 36 h 133"/>
                <a:gd name="T8" fmla="*/ 22 w 43"/>
                <a:gd name="T9" fmla="*/ 54 h 133"/>
                <a:gd name="T10" fmla="*/ 25 w 43"/>
                <a:gd name="T11" fmla="*/ 69 h 133"/>
                <a:gd name="T12" fmla="*/ 29 w 43"/>
                <a:gd name="T13" fmla="*/ 83 h 133"/>
                <a:gd name="T14" fmla="*/ 32 w 43"/>
                <a:gd name="T15" fmla="*/ 101 h 133"/>
                <a:gd name="T16" fmla="*/ 36 w 43"/>
                <a:gd name="T17" fmla="*/ 115 h 133"/>
                <a:gd name="T18" fmla="*/ 36 w 43"/>
                <a:gd name="T19" fmla="*/ 133 h 133"/>
                <a:gd name="T20" fmla="*/ 43 w 43"/>
                <a:gd name="T21" fmla="*/ 133 h 133"/>
                <a:gd name="T22" fmla="*/ 43 w 43"/>
                <a:gd name="T23" fmla="*/ 115 h 133"/>
                <a:gd name="T24" fmla="*/ 40 w 43"/>
                <a:gd name="T25" fmla="*/ 101 h 133"/>
                <a:gd name="T26" fmla="*/ 36 w 43"/>
                <a:gd name="T27" fmla="*/ 83 h 133"/>
                <a:gd name="T28" fmla="*/ 32 w 43"/>
                <a:gd name="T29" fmla="*/ 69 h 133"/>
                <a:gd name="T30" fmla="*/ 29 w 43"/>
                <a:gd name="T31" fmla="*/ 51 h 133"/>
                <a:gd name="T32" fmla="*/ 22 w 43"/>
                <a:gd name="T33" fmla="*/ 36 h 133"/>
                <a:gd name="T34" fmla="*/ 18 w 43"/>
                <a:gd name="T35" fmla="*/ 18 h 133"/>
                <a:gd name="T36" fmla="*/ 11 w 43"/>
                <a:gd name="T37" fmla="*/ 4 h 133"/>
                <a:gd name="T38" fmla="*/ 7 w 43"/>
                <a:gd name="T39" fmla="*/ 11 h 133"/>
                <a:gd name="T40" fmla="*/ 11 w 43"/>
                <a:gd name="T41" fmla="*/ 4 h 133"/>
                <a:gd name="T42" fmla="*/ 0 w 43"/>
                <a:gd name="T43" fmla="*/ 0 h 133"/>
                <a:gd name="T44" fmla="*/ 4 w 43"/>
                <a:gd name="T45" fmla="*/ 7 h 133"/>
                <a:gd name="T46" fmla="*/ 11 w 43"/>
                <a:gd name="T47" fmla="*/ 4 h 13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43"/>
                <a:gd name="T73" fmla="*/ 0 h 133"/>
                <a:gd name="T74" fmla="*/ 43 w 43"/>
                <a:gd name="T75" fmla="*/ 133 h 13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43" h="133">
                  <a:moveTo>
                    <a:pt x="11" y="4"/>
                  </a:moveTo>
                  <a:lnTo>
                    <a:pt x="4" y="7"/>
                  </a:lnTo>
                  <a:lnTo>
                    <a:pt x="11" y="22"/>
                  </a:lnTo>
                  <a:lnTo>
                    <a:pt x="18" y="36"/>
                  </a:lnTo>
                  <a:lnTo>
                    <a:pt x="22" y="54"/>
                  </a:lnTo>
                  <a:lnTo>
                    <a:pt x="25" y="69"/>
                  </a:lnTo>
                  <a:lnTo>
                    <a:pt x="29" y="83"/>
                  </a:lnTo>
                  <a:lnTo>
                    <a:pt x="32" y="101"/>
                  </a:lnTo>
                  <a:lnTo>
                    <a:pt x="36" y="115"/>
                  </a:lnTo>
                  <a:lnTo>
                    <a:pt x="36" y="133"/>
                  </a:lnTo>
                  <a:lnTo>
                    <a:pt x="43" y="133"/>
                  </a:lnTo>
                  <a:lnTo>
                    <a:pt x="43" y="115"/>
                  </a:lnTo>
                  <a:lnTo>
                    <a:pt x="40" y="101"/>
                  </a:lnTo>
                  <a:lnTo>
                    <a:pt x="36" y="83"/>
                  </a:lnTo>
                  <a:lnTo>
                    <a:pt x="32" y="69"/>
                  </a:lnTo>
                  <a:lnTo>
                    <a:pt x="29" y="51"/>
                  </a:lnTo>
                  <a:lnTo>
                    <a:pt x="22" y="36"/>
                  </a:lnTo>
                  <a:lnTo>
                    <a:pt x="18" y="18"/>
                  </a:lnTo>
                  <a:lnTo>
                    <a:pt x="11" y="4"/>
                  </a:lnTo>
                  <a:lnTo>
                    <a:pt x="7" y="11"/>
                  </a:lnTo>
                  <a:lnTo>
                    <a:pt x="11" y="4"/>
                  </a:lnTo>
                  <a:lnTo>
                    <a:pt x="0" y="0"/>
                  </a:lnTo>
                  <a:lnTo>
                    <a:pt x="4" y="7"/>
                  </a:lnTo>
                  <a:lnTo>
                    <a:pt x="1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24" name="Freeform 552"/>
            <p:cNvSpPr>
              <a:spLocks/>
            </p:cNvSpPr>
            <p:nvPr/>
          </p:nvSpPr>
          <p:spPr bwMode="auto">
            <a:xfrm>
              <a:off x="2721" y="2720"/>
              <a:ext cx="65" cy="25"/>
            </a:xfrm>
            <a:custGeom>
              <a:avLst/>
              <a:gdLst>
                <a:gd name="T0" fmla="*/ 58 w 65"/>
                <a:gd name="T1" fmla="*/ 14 h 25"/>
                <a:gd name="T2" fmla="*/ 58 w 65"/>
                <a:gd name="T3" fmla="*/ 11 h 25"/>
                <a:gd name="T4" fmla="*/ 51 w 65"/>
                <a:gd name="T5" fmla="*/ 14 h 25"/>
                <a:gd name="T6" fmla="*/ 33 w 65"/>
                <a:gd name="T7" fmla="*/ 14 h 25"/>
                <a:gd name="T8" fmla="*/ 25 w 65"/>
                <a:gd name="T9" fmla="*/ 11 h 25"/>
                <a:gd name="T10" fmla="*/ 18 w 65"/>
                <a:gd name="T11" fmla="*/ 7 h 25"/>
                <a:gd name="T12" fmla="*/ 11 w 65"/>
                <a:gd name="T13" fmla="*/ 3 h 25"/>
                <a:gd name="T14" fmla="*/ 4 w 65"/>
                <a:gd name="T15" fmla="*/ 0 h 25"/>
                <a:gd name="T16" fmla="*/ 0 w 65"/>
                <a:gd name="T17" fmla="*/ 7 h 25"/>
                <a:gd name="T18" fmla="*/ 7 w 65"/>
                <a:gd name="T19" fmla="*/ 11 h 25"/>
                <a:gd name="T20" fmla="*/ 15 w 65"/>
                <a:gd name="T21" fmla="*/ 14 h 25"/>
                <a:gd name="T22" fmla="*/ 22 w 65"/>
                <a:gd name="T23" fmla="*/ 18 h 25"/>
                <a:gd name="T24" fmla="*/ 29 w 65"/>
                <a:gd name="T25" fmla="*/ 21 h 25"/>
                <a:gd name="T26" fmla="*/ 36 w 65"/>
                <a:gd name="T27" fmla="*/ 21 h 25"/>
                <a:gd name="T28" fmla="*/ 47 w 65"/>
                <a:gd name="T29" fmla="*/ 25 h 25"/>
                <a:gd name="T30" fmla="*/ 54 w 65"/>
                <a:gd name="T31" fmla="*/ 21 h 25"/>
                <a:gd name="T32" fmla="*/ 61 w 65"/>
                <a:gd name="T33" fmla="*/ 18 h 25"/>
                <a:gd name="T34" fmla="*/ 65 w 65"/>
                <a:gd name="T35" fmla="*/ 14 h 25"/>
                <a:gd name="T36" fmla="*/ 61 w 65"/>
                <a:gd name="T37" fmla="*/ 18 h 25"/>
                <a:gd name="T38" fmla="*/ 65 w 65"/>
                <a:gd name="T39" fmla="*/ 14 h 25"/>
                <a:gd name="T40" fmla="*/ 58 w 65"/>
                <a:gd name="T41" fmla="*/ 14 h 2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5"/>
                <a:gd name="T64" fmla="*/ 0 h 25"/>
                <a:gd name="T65" fmla="*/ 65 w 65"/>
                <a:gd name="T66" fmla="*/ 25 h 2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5" h="25">
                  <a:moveTo>
                    <a:pt x="58" y="14"/>
                  </a:moveTo>
                  <a:lnTo>
                    <a:pt x="58" y="11"/>
                  </a:lnTo>
                  <a:lnTo>
                    <a:pt x="51" y="14"/>
                  </a:lnTo>
                  <a:lnTo>
                    <a:pt x="33" y="14"/>
                  </a:lnTo>
                  <a:lnTo>
                    <a:pt x="25" y="11"/>
                  </a:lnTo>
                  <a:lnTo>
                    <a:pt x="18" y="7"/>
                  </a:lnTo>
                  <a:lnTo>
                    <a:pt x="11" y="3"/>
                  </a:lnTo>
                  <a:lnTo>
                    <a:pt x="4" y="0"/>
                  </a:lnTo>
                  <a:lnTo>
                    <a:pt x="0" y="7"/>
                  </a:lnTo>
                  <a:lnTo>
                    <a:pt x="7" y="11"/>
                  </a:lnTo>
                  <a:lnTo>
                    <a:pt x="15" y="14"/>
                  </a:lnTo>
                  <a:lnTo>
                    <a:pt x="22" y="18"/>
                  </a:lnTo>
                  <a:lnTo>
                    <a:pt x="29" y="21"/>
                  </a:lnTo>
                  <a:lnTo>
                    <a:pt x="36" y="21"/>
                  </a:lnTo>
                  <a:lnTo>
                    <a:pt x="47" y="25"/>
                  </a:lnTo>
                  <a:lnTo>
                    <a:pt x="54" y="21"/>
                  </a:lnTo>
                  <a:lnTo>
                    <a:pt x="61" y="18"/>
                  </a:lnTo>
                  <a:lnTo>
                    <a:pt x="65" y="14"/>
                  </a:lnTo>
                  <a:lnTo>
                    <a:pt x="61" y="18"/>
                  </a:lnTo>
                  <a:lnTo>
                    <a:pt x="65" y="14"/>
                  </a:lnTo>
                  <a:lnTo>
                    <a:pt x="58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25" name="Freeform 553"/>
            <p:cNvSpPr>
              <a:spLocks/>
            </p:cNvSpPr>
            <p:nvPr/>
          </p:nvSpPr>
          <p:spPr bwMode="auto">
            <a:xfrm>
              <a:off x="2775" y="2626"/>
              <a:ext cx="15" cy="108"/>
            </a:xfrm>
            <a:custGeom>
              <a:avLst/>
              <a:gdLst>
                <a:gd name="T0" fmla="*/ 7 w 15"/>
                <a:gd name="T1" fmla="*/ 7 h 108"/>
                <a:gd name="T2" fmla="*/ 4 w 15"/>
                <a:gd name="T3" fmla="*/ 11 h 108"/>
                <a:gd name="T4" fmla="*/ 4 w 15"/>
                <a:gd name="T5" fmla="*/ 108 h 108"/>
                <a:gd name="T6" fmla="*/ 11 w 15"/>
                <a:gd name="T7" fmla="*/ 108 h 108"/>
                <a:gd name="T8" fmla="*/ 11 w 15"/>
                <a:gd name="T9" fmla="*/ 87 h 108"/>
                <a:gd name="T10" fmla="*/ 15 w 15"/>
                <a:gd name="T11" fmla="*/ 61 h 108"/>
                <a:gd name="T12" fmla="*/ 11 w 15"/>
                <a:gd name="T13" fmla="*/ 36 h 108"/>
                <a:gd name="T14" fmla="*/ 11 w 15"/>
                <a:gd name="T15" fmla="*/ 11 h 108"/>
                <a:gd name="T16" fmla="*/ 4 w 15"/>
                <a:gd name="T17" fmla="*/ 15 h 108"/>
                <a:gd name="T18" fmla="*/ 7 w 15"/>
                <a:gd name="T19" fmla="*/ 7 h 108"/>
                <a:gd name="T20" fmla="*/ 0 w 15"/>
                <a:gd name="T21" fmla="*/ 0 h 108"/>
                <a:gd name="T22" fmla="*/ 4 w 15"/>
                <a:gd name="T23" fmla="*/ 11 h 108"/>
                <a:gd name="T24" fmla="*/ 7 w 15"/>
                <a:gd name="T25" fmla="*/ 7 h 10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5"/>
                <a:gd name="T40" fmla="*/ 0 h 108"/>
                <a:gd name="T41" fmla="*/ 15 w 15"/>
                <a:gd name="T42" fmla="*/ 108 h 10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5" h="108">
                  <a:moveTo>
                    <a:pt x="7" y="7"/>
                  </a:moveTo>
                  <a:lnTo>
                    <a:pt x="4" y="11"/>
                  </a:lnTo>
                  <a:lnTo>
                    <a:pt x="4" y="108"/>
                  </a:lnTo>
                  <a:lnTo>
                    <a:pt x="11" y="108"/>
                  </a:lnTo>
                  <a:lnTo>
                    <a:pt x="11" y="87"/>
                  </a:lnTo>
                  <a:lnTo>
                    <a:pt x="15" y="61"/>
                  </a:lnTo>
                  <a:lnTo>
                    <a:pt x="11" y="36"/>
                  </a:lnTo>
                  <a:lnTo>
                    <a:pt x="11" y="11"/>
                  </a:lnTo>
                  <a:lnTo>
                    <a:pt x="4" y="15"/>
                  </a:lnTo>
                  <a:lnTo>
                    <a:pt x="7" y="7"/>
                  </a:lnTo>
                  <a:lnTo>
                    <a:pt x="0" y="0"/>
                  </a:lnTo>
                  <a:lnTo>
                    <a:pt x="4" y="11"/>
                  </a:lnTo>
                  <a:lnTo>
                    <a:pt x="7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26" name="Freeform 554"/>
            <p:cNvSpPr>
              <a:spLocks/>
            </p:cNvSpPr>
            <p:nvPr/>
          </p:nvSpPr>
          <p:spPr bwMode="auto">
            <a:xfrm>
              <a:off x="2779" y="2633"/>
              <a:ext cx="18" cy="22"/>
            </a:xfrm>
            <a:custGeom>
              <a:avLst/>
              <a:gdLst>
                <a:gd name="T0" fmla="*/ 7 w 18"/>
                <a:gd name="T1" fmla="*/ 11 h 22"/>
                <a:gd name="T2" fmla="*/ 11 w 18"/>
                <a:gd name="T3" fmla="*/ 8 h 22"/>
                <a:gd name="T4" fmla="*/ 3 w 18"/>
                <a:gd name="T5" fmla="*/ 0 h 22"/>
                <a:gd name="T6" fmla="*/ 0 w 18"/>
                <a:gd name="T7" fmla="*/ 8 h 22"/>
                <a:gd name="T8" fmla="*/ 7 w 18"/>
                <a:gd name="T9" fmla="*/ 15 h 22"/>
                <a:gd name="T10" fmla="*/ 14 w 18"/>
                <a:gd name="T11" fmla="*/ 11 h 22"/>
                <a:gd name="T12" fmla="*/ 7 w 18"/>
                <a:gd name="T13" fmla="*/ 15 h 22"/>
                <a:gd name="T14" fmla="*/ 18 w 18"/>
                <a:gd name="T15" fmla="*/ 22 h 22"/>
                <a:gd name="T16" fmla="*/ 14 w 18"/>
                <a:gd name="T17" fmla="*/ 11 h 22"/>
                <a:gd name="T18" fmla="*/ 7 w 18"/>
                <a:gd name="T19" fmla="*/ 11 h 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8"/>
                <a:gd name="T31" fmla="*/ 0 h 22"/>
                <a:gd name="T32" fmla="*/ 18 w 18"/>
                <a:gd name="T33" fmla="*/ 22 h 2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8" h="22">
                  <a:moveTo>
                    <a:pt x="7" y="11"/>
                  </a:moveTo>
                  <a:lnTo>
                    <a:pt x="11" y="8"/>
                  </a:lnTo>
                  <a:lnTo>
                    <a:pt x="3" y="0"/>
                  </a:lnTo>
                  <a:lnTo>
                    <a:pt x="0" y="8"/>
                  </a:lnTo>
                  <a:lnTo>
                    <a:pt x="7" y="15"/>
                  </a:lnTo>
                  <a:lnTo>
                    <a:pt x="14" y="11"/>
                  </a:lnTo>
                  <a:lnTo>
                    <a:pt x="7" y="15"/>
                  </a:lnTo>
                  <a:lnTo>
                    <a:pt x="18" y="22"/>
                  </a:lnTo>
                  <a:lnTo>
                    <a:pt x="14" y="11"/>
                  </a:lnTo>
                  <a:lnTo>
                    <a:pt x="7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27" name="Freeform 555"/>
            <p:cNvSpPr>
              <a:spLocks/>
            </p:cNvSpPr>
            <p:nvPr/>
          </p:nvSpPr>
          <p:spPr bwMode="auto">
            <a:xfrm>
              <a:off x="2782" y="2615"/>
              <a:ext cx="11" cy="29"/>
            </a:xfrm>
            <a:custGeom>
              <a:avLst/>
              <a:gdLst>
                <a:gd name="T0" fmla="*/ 0 w 11"/>
                <a:gd name="T1" fmla="*/ 0 h 29"/>
                <a:gd name="T2" fmla="*/ 0 w 11"/>
                <a:gd name="T3" fmla="*/ 4 h 29"/>
                <a:gd name="T4" fmla="*/ 4 w 11"/>
                <a:gd name="T5" fmla="*/ 11 h 29"/>
                <a:gd name="T6" fmla="*/ 4 w 11"/>
                <a:gd name="T7" fmla="*/ 15 h 29"/>
                <a:gd name="T8" fmla="*/ 0 w 11"/>
                <a:gd name="T9" fmla="*/ 18 h 29"/>
                <a:gd name="T10" fmla="*/ 4 w 11"/>
                <a:gd name="T11" fmla="*/ 29 h 29"/>
                <a:gd name="T12" fmla="*/ 11 w 11"/>
                <a:gd name="T13" fmla="*/ 29 h 29"/>
                <a:gd name="T14" fmla="*/ 11 w 11"/>
                <a:gd name="T15" fmla="*/ 11 h 29"/>
                <a:gd name="T16" fmla="*/ 8 w 11"/>
                <a:gd name="T17" fmla="*/ 0 h 29"/>
                <a:gd name="T18" fmla="*/ 8 w 11"/>
                <a:gd name="T19" fmla="*/ 4 h 29"/>
                <a:gd name="T20" fmla="*/ 0 w 11"/>
                <a:gd name="T21" fmla="*/ 0 h 29"/>
                <a:gd name="T22" fmla="*/ 0 w 11"/>
                <a:gd name="T23" fmla="*/ 4 h 29"/>
                <a:gd name="T24" fmla="*/ 0 w 11"/>
                <a:gd name="T25" fmla="*/ 0 h 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1"/>
                <a:gd name="T40" fmla="*/ 0 h 29"/>
                <a:gd name="T41" fmla="*/ 11 w 11"/>
                <a:gd name="T42" fmla="*/ 29 h 2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1" h="29">
                  <a:moveTo>
                    <a:pt x="0" y="0"/>
                  </a:moveTo>
                  <a:lnTo>
                    <a:pt x="0" y="4"/>
                  </a:lnTo>
                  <a:lnTo>
                    <a:pt x="4" y="11"/>
                  </a:lnTo>
                  <a:lnTo>
                    <a:pt x="4" y="15"/>
                  </a:lnTo>
                  <a:lnTo>
                    <a:pt x="0" y="18"/>
                  </a:lnTo>
                  <a:lnTo>
                    <a:pt x="4" y="29"/>
                  </a:lnTo>
                  <a:lnTo>
                    <a:pt x="11" y="29"/>
                  </a:lnTo>
                  <a:lnTo>
                    <a:pt x="11" y="11"/>
                  </a:lnTo>
                  <a:lnTo>
                    <a:pt x="8" y="0"/>
                  </a:lnTo>
                  <a:lnTo>
                    <a:pt x="8" y="4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28" name="Freeform 556"/>
            <p:cNvSpPr>
              <a:spLocks/>
            </p:cNvSpPr>
            <p:nvPr/>
          </p:nvSpPr>
          <p:spPr bwMode="auto">
            <a:xfrm>
              <a:off x="2782" y="2597"/>
              <a:ext cx="11" cy="22"/>
            </a:xfrm>
            <a:custGeom>
              <a:avLst/>
              <a:gdLst>
                <a:gd name="T0" fmla="*/ 8 w 11"/>
                <a:gd name="T1" fmla="*/ 11 h 22"/>
                <a:gd name="T2" fmla="*/ 4 w 11"/>
                <a:gd name="T3" fmla="*/ 8 h 22"/>
                <a:gd name="T4" fmla="*/ 0 w 11"/>
                <a:gd name="T5" fmla="*/ 18 h 22"/>
                <a:gd name="T6" fmla="*/ 8 w 11"/>
                <a:gd name="T7" fmla="*/ 22 h 22"/>
                <a:gd name="T8" fmla="*/ 11 w 11"/>
                <a:gd name="T9" fmla="*/ 8 h 22"/>
                <a:gd name="T10" fmla="*/ 8 w 11"/>
                <a:gd name="T11" fmla="*/ 0 h 22"/>
                <a:gd name="T12" fmla="*/ 11 w 11"/>
                <a:gd name="T13" fmla="*/ 8 h 22"/>
                <a:gd name="T14" fmla="*/ 11 w 11"/>
                <a:gd name="T15" fmla="*/ 0 h 22"/>
                <a:gd name="T16" fmla="*/ 8 w 11"/>
                <a:gd name="T17" fmla="*/ 0 h 22"/>
                <a:gd name="T18" fmla="*/ 8 w 11"/>
                <a:gd name="T19" fmla="*/ 11 h 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1"/>
                <a:gd name="T31" fmla="*/ 0 h 22"/>
                <a:gd name="T32" fmla="*/ 11 w 11"/>
                <a:gd name="T33" fmla="*/ 22 h 2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1" h="22">
                  <a:moveTo>
                    <a:pt x="8" y="11"/>
                  </a:moveTo>
                  <a:lnTo>
                    <a:pt x="4" y="8"/>
                  </a:lnTo>
                  <a:lnTo>
                    <a:pt x="0" y="18"/>
                  </a:lnTo>
                  <a:lnTo>
                    <a:pt x="8" y="22"/>
                  </a:lnTo>
                  <a:lnTo>
                    <a:pt x="11" y="8"/>
                  </a:lnTo>
                  <a:lnTo>
                    <a:pt x="8" y="0"/>
                  </a:lnTo>
                  <a:lnTo>
                    <a:pt x="11" y="8"/>
                  </a:lnTo>
                  <a:lnTo>
                    <a:pt x="11" y="0"/>
                  </a:lnTo>
                  <a:lnTo>
                    <a:pt x="8" y="0"/>
                  </a:lnTo>
                  <a:lnTo>
                    <a:pt x="8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29" name="Freeform 557"/>
            <p:cNvSpPr>
              <a:spLocks/>
            </p:cNvSpPr>
            <p:nvPr/>
          </p:nvSpPr>
          <p:spPr bwMode="auto">
            <a:xfrm>
              <a:off x="2782" y="2597"/>
              <a:ext cx="8" cy="11"/>
            </a:xfrm>
            <a:custGeom>
              <a:avLst/>
              <a:gdLst>
                <a:gd name="T0" fmla="*/ 0 w 8"/>
                <a:gd name="T1" fmla="*/ 8 h 11"/>
                <a:gd name="T2" fmla="*/ 4 w 8"/>
                <a:gd name="T3" fmla="*/ 11 h 11"/>
                <a:gd name="T4" fmla="*/ 8 w 8"/>
                <a:gd name="T5" fmla="*/ 11 h 11"/>
                <a:gd name="T6" fmla="*/ 8 w 8"/>
                <a:gd name="T7" fmla="*/ 0 h 11"/>
                <a:gd name="T8" fmla="*/ 4 w 8"/>
                <a:gd name="T9" fmla="*/ 0 h 11"/>
                <a:gd name="T10" fmla="*/ 8 w 8"/>
                <a:gd name="T11" fmla="*/ 8 h 11"/>
                <a:gd name="T12" fmla="*/ 0 w 8"/>
                <a:gd name="T13" fmla="*/ 8 h 11"/>
                <a:gd name="T14" fmla="*/ 0 w 8"/>
                <a:gd name="T15" fmla="*/ 11 h 11"/>
                <a:gd name="T16" fmla="*/ 4 w 8"/>
                <a:gd name="T17" fmla="*/ 11 h 11"/>
                <a:gd name="T18" fmla="*/ 0 w 8"/>
                <a:gd name="T19" fmla="*/ 8 h 1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"/>
                <a:gd name="T31" fmla="*/ 0 h 11"/>
                <a:gd name="T32" fmla="*/ 8 w 8"/>
                <a:gd name="T33" fmla="*/ 11 h 1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" h="11">
                  <a:moveTo>
                    <a:pt x="0" y="8"/>
                  </a:moveTo>
                  <a:lnTo>
                    <a:pt x="4" y="11"/>
                  </a:lnTo>
                  <a:lnTo>
                    <a:pt x="8" y="11"/>
                  </a:lnTo>
                  <a:lnTo>
                    <a:pt x="8" y="0"/>
                  </a:lnTo>
                  <a:lnTo>
                    <a:pt x="4" y="0"/>
                  </a:lnTo>
                  <a:lnTo>
                    <a:pt x="8" y="8"/>
                  </a:lnTo>
                  <a:lnTo>
                    <a:pt x="0" y="8"/>
                  </a:lnTo>
                  <a:lnTo>
                    <a:pt x="0" y="11"/>
                  </a:lnTo>
                  <a:lnTo>
                    <a:pt x="4" y="11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30" name="Freeform 558"/>
            <p:cNvSpPr>
              <a:spLocks/>
            </p:cNvSpPr>
            <p:nvPr/>
          </p:nvSpPr>
          <p:spPr bwMode="auto">
            <a:xfrm>
              <a:off x="2782" y="2551"/>
              <a:ext cx="8" cy="54"/>
            </a:xfrm>
            <a:custGeom>
              <a:avLst/>
              <a:gdLst>
                <a:gd name="T0" fmla="*/ 8 w 8"/>
                <a:gd name="T1" fmla="*/ 7 h 54"/>
                <a:gd name="T2" fmla="*/ 0 w 8"/>
                <a:gd name="T3" fmla="*/ 7 h 54"/>
                <a:gd name="T4" fmla="*/ 0 w 8"/>
                <a:gd name="T5" fmla="*/ 54 h 54"/>
                <a:gd name="T6" fmla="*/ 8 w 8"/>
                <a:gd name="T7" fmla="*/ 54 h 54"/>
                <a:gd name="T8" fmla="*/ 8 w 8"/>
                <a:gd name="T9" fmla="*/ 7 h 54"/>
                <a:gd name="T10" fmla="*/ 0 w 8"/>
                <a:gd name="T11" fmla="*/ 10 h 54"/>
                <a:gd name="T12" fmla="*/ 8 w 8"/>
                <a:gd name="T13" fmla="*/ 7 h 54"/>
                <a:gd name="T14" fmla="*/ 0 w 8"/>
                <a:gd name="T15" fmla="*/ 0 h 54"/>
                <a:gd name="T16" fmla="*/ 0 w 8"/>
                <a:gd name="T17" fmla="*/ 7 h 54"/>
                <a:gd name="T18" fmla="*/ 8 w 8"/>
                <a:gd name="T19" fmla="*/ 7 h 5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"/>
                <a:gd name="T31" fmla="*/ 0 h 54"/>
                <a:gd name="T32" fmla="*/ 8 w 8"/>
                <a:gd name="T33" fmla="*/ 54 h 5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" h="54">
                  <a:moveTo>
                    <a:pt x="8" y="7"/>
                  </a:moveTo>
                  <a:lnTo>
                    <a:pt x="0" y="7"/>
                  </a:lnTo>
                  <a:lnTo>
                    <a:pt x="0" y="54"/>
                  </a:lnTo>
                  <a:lnTo>
                    <a:pt x="8" y="54"/>
                  </a:lnTo>
                  <a:lnTo>
                    <a:pt x="8" y="7"/>
                  </a:lnTo>
                  <a:lnTo>
                    <a:pt x="0" y="10"/>
                  </a:lnTo>
                  <a:lnTo>
                    <a:pt x="8" y="7"/>
                  </a:lnTo>
                  <a:lnTo>
                    <a:pt x="0" y="0"/>
                  </a:lnTo>
                  <a:lnTo>
                    <a:pt x="0" y="7"/>
                  </a:lnTo>
                  <a:lnTo>
                    <a:pt x="8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31" name="Freeform 559"/>
            <p:cNvSpPr>
              <a:spLocks/>
            </p:cNvSpPr>
            <p:nvPr/>
          </p:nvSpPr>
          <p:spPr bwMode="auto">
            <a:xfrm>
              <a:off x="2782" y="2558"/>
              <a:ext cx="87" cy="65"/>
            </a:xfrm>
            <a:custGeom>
              <a:avLst/>
              <a:gdLst>
                <a:gd name="T0" fmla="*/ 83 w 87"/>
                <a:gd name="T1" fmla="*/ 54 h 65"/>
                <a:gd name="T2" fmla="*/ 87 w 87"/>
                <a:gd name="T3" fmla="*/ 54 h 65"/>
                <a:gd name="T4" fmla="*/ 72 w 87"/>
                <a:gd name="T5" fmla="*/ 54 h 65"/>
                <a:gd name="T6" fmla="*/ 65 w 87"/>
                <a:gd name="T7" fmla="*/ 50 h 65"/>
                <a:gd name="T8" fmla="*/ 54 w 87"/>
                <a:gd name="T9" fmla="*/ 43 h 65"/>
                <a:gd name="T10" fmla="*/ 44 w 87"/>
                <a:gd name="T11" fmla="*/ 36 h 65"/>
                <a:gd name="T12" fmla="*/ 8 w 87"/>
                <a:gd name="T13" fmla="*/ 0 h 65"/>
                <a:gd name="T14" fmla="*/ 0 w 87"/>
                <a:gd name="T15" fmla="*/ 3 h 65"/>
                <a:gd name="T16" fmla="*/ 11 w 87"/>
                <a:gd name="T17" fmla="*/ 14 h 65"/>
                <a:gd name="T18" fmla="*/ 22 w 87"/>
                <a:gd name="T19" fmla="*/ 21 h 65"/>
                <a:gd name="T20" fmla="*/ 29 w 87"/>
                <a:gd name="T21" fmla="*/ 32 h 65"/>
                <a:gd name="T22" fmla="*/ 40 w 87"/>
                <a:gd name="T23" fmla="*/ 39 h 65"/>
                <a:gd name="T24" fmla="*/ 51 w 87"/>
                <a:gd name="T25" fmla="*/ 50 h 65"/>
                <a:gd name="T26" fmla="*/ 62 w 87"/>
                <a:gd name="T27" fmla="*/ 54 h 65"/>
                <a:gd name="T28" fmla="*/ 72 w 87"/>
                <a:gd name="T29" fmla="*/ 61 h 65"/>
                <a:gd name="T30" fmla="*/ 87 w 87"/>
                <a:gd name="T31" fmla="*/ 61 h 65"/>
                <a:gd name="T32" fmla="*/ 87 w 87"/>
                <a:gd name="T33" fmla="*/ 65 h 65"/>
                <a:gd name="T34" fmla="*/ 87 w 87"/>
                <a:gd name="T35" fmla="*/ 61 h 65"/>
                <a:gd name="T36" fmla="*/ 83 w 87"/>
                <a:gd name="T37" fmla="*/ 54 h 6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7"/>
                <a:gd name="T58" fmla="*/ 0 h 65"/>
                <a:gd name="T59" fmla="*/ 87 w 87"/>
                <a:gd name="T60" fmla="*/ 65 h 6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7" h="65">
                  <a:moveTo>
                    <a:pt x="83" y="54"/>
                  </a:moveTo>
                  <a:lnTo>
                    <a:pt x="87" y="54"/>
                  </a:lnTo>
                  <a:lnTo>
                    <a:pt x="72" y="54"/>
                  </a:lnTo>
                  <a:lnTo>
                    <a:pt x="65" y="50"/>
                  </a:lnTo>
                  <a:lnTo>
                    <a:pt x="54" y="43"/>
                  </a:lnTo>
                  <a:lnTo>
                    <a:pt x="44" y="36"/>
                  </a:lnTo>
                  <a:lnTo>
                    <a:pt x="8" y="0"/>
                  </a:lnTo>
                  <a:lnTo>
                    <a:pt x="0" y="3"/>
                  </a:lnTo>
                  <a:lnTo>
                    <a:pt x="11" y="14"/>
                  </a:lnTo>
                  <a:lnTo>
                    <a:pt x="22" y="21"/>
                  </a:lnTo>
                  <a:lnTo>
                    <a:pt x="29" y="32"/>
                  </a:lnTo>
                  <a:lnTo>
                    <a:pt x="40" y="39"/>
                  </a:lnTo>
                  <a:lnTo>
                    <a:pt x="51" y="50"/>
                  </a:lnTo>
                  <a:lnTo>
                    <a:pt x="62" y="54"/>
                  </a:lnTo>
                  <a:lnTo>
                    <a:pt x="72" y="61"/>
                  </a:lnTo>
                  <a:lnTo>
                    <a:pt x="87" y="61"/>
                  </a:lnTo>
                  <a:lnTo>
                    <a:pt x="87" y="65"/>
                  </a:lnTo>
                  <a:lnTo>
                    <a:pt x="87" y="61"/>
                  </a:lnTo>
                  <a:lnTo>
                    <a:pt x="83" y="5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32" name="Freeform 560"/>
            <p:cNvSpPr>
              <a:spLocks/>
            </p:cNvSpPr>
            <p:nvPr/>
          </p:nvSpPr>
          <p:spPr bwMode="auto">
            <a:xfrm>
              <a:off x="3099" y="2846"/>
              <a:ext cx="140" cy="68"/>
            </a:xfrm>
            <a:custGeom>
              <a:avLst/>
              <a:gdLst>
                <a:gd name="T0" fmla="*/ 137 w 140"/>
                <a:gd name="T1" fmla="*/ 0 h 68"/>
                <a:gd name="T2" fmla="*/ 140 w 140"/>
                <a:gd name="T3" fmla="*/ 7 h 68"/>
                <a:gd name="T4" fmla="*/ 140 w 140"/>
                <a:gd name="T5" fmla="*/ 25 h 68"/>
                <a:gd name="T6" fmla="*/ 130 w 140"/>
                <a:gd name="T7" fmla="*/ 25 h 68"/>
                <a:gd name="T8" fmla="*/ 122 w 140"/>
                <a:gd name="T9" fmla="*/ 29 h 68"/>
                <a:gd name="T10" fmla="*/ 115 w 140"/>
                <a:gd name="T11" fmla="*/ 32 h 68"/>
                <a:gd name="T12" fmla="*/ 104 w 140"/>
                <a:gd name="T13" fmla="*/ 36 h 68"/>
                <a:gd name="T14" fmla="*/ 97 w 140"/>
                <a:gd name="T15" fmla="*/ 36 h 68"/>
                <a:gd name="T16" fmla="*/ 86 w 140"/>
                <a:gd name="T17" fmla="*/ 39 h 68"/>
                <a:gd name="T18" fmla="*/ 79 w 140"/>
                <a:gd name="T19" fmla="*/ 39 h 68"/>
                <a:gd name="T20" fmla="*/ 68 w 140"/>
                <a:gd name="T21" fmla="*/ 43 h 68"/>
                <a:gd name="T22" fmla="*/ 61 w 140"/>
                <a:gd name="T23" fmla="*/ 47 h 68"/>
                <a:gd name="T24" fmla="*/ 50 w 140"/>
                <a:gd name="T25" fmla="*/ 47 h 68"/>
                <a:gd name="T26" fmla="*/ 43 w 140"/>
                <a:gd name="T27" fmla="*/ 50 h 68"/>
                <a:gd name="T28" fmla="*/ 36 w 140"/>
                <a:gd name="T29" fmla="*/ 54 h 68"/>
                <a:gd name="T30" fmla="*/ 29 w 140"/>
                <a:gd name="T31" fmla="*/ 57 h 68"/>
                <a:gd name="T32" fmla="*/ 18 w 140"/>
                <a:gd name="T33" fmla="*/ 61 h 68"/>
                <a:gd name="T34" fmla="*/ 11 w 140"/>
                <a:gd name="T35" fmla="*/ 65 h 68"/>
                <a:gd name="T36" fmla="*/ 4 w 140"/>
                <a:gd name="T37" fmla="*/ 68 h 68"/>
                <a:gd name="T38" fmla="*/ 0 w 140"/>
                <a:gd name="T39" fmla="*/ 57 h 68"/>
                <a:gd name="T40" fmla="*/ 0 w 140"/>
                <a:gd name="T41" fmla="*/ 47 h 68"/>
                <a:gd name="T42" fmla="*/ 7 w 140"/>
                <a:gd name="T43" fmla="*/ 39 h 68"/>
                <a:gd name="T44" fmla="*/ 11 w 140"/>
                <a:gd name="T45" fmla="*/ 32 h 68"/>
                <a:gd name="T46" fmla="*/ 18 w 140"/>
                <a:gd name="T47" fmla="*/ 29 h 68"/>
                <a:gd name="T48" fmla="*/ 29 w 140"/>
                <a:gd name="T49" fmla="*/ 25 h 68"/>
                <a:gd name="T50" fmla="*/ 36 w 140"/>
                <a:gd name="T51" fmla="*/ 21 h 68"/>
                <a:gd name="T52" fmla="*/ 47 w 140"/>
                <a:gd name="T53" fmla="*/ 18 h 68"/>
                <a:gd name="T54" fmla="*/ 50 w 140"/>
                <a:gd name="T55" fmla="*/ 14 h 68"/>
                <a:gd name="T56" fmla="*/ 58 w 140"/>
                <a:gd name="T57" fmla="*/ 14 h 68"/>
                <a:gd name="T58" fmla="*/ 65 w 140"/>
                <a:gd name="T59" fmla="*/ 11 h 68"/>
                <a:gd name="T60" fmla="*/ 76 w 140"/>
                <a:gd name="T61" fmla="*/ 11 h 68"/>
                <a:gd name="T62" fmla="*/ 83 w 140"/>
                <a:gd name="T63" fmla="*/ 7 h 68"/>
                <a:gd name="T64" fmla="*/ 101 w 140"/>
                <a:gd name="T65" fmla="*/ 7 h 68"/>
                <a:gd name="T66" fmla="*/ 108 w 140"/>
                <a:gd name="T67" fmla="*/ 3 h 68"/>
                <a:gd name="T68" fmla="*/ 115 w 140"/>
                <a:gd name="T69" fmla="*/ 3 h 68"/>
                <a:gd name="T70" fmla="*/ 122 w 140"/>
                <a:gd name="T71" fmla="*/ 0 h 68"/>
                <a:gd name="T72" fmla="*/ 137 w 140"/>
                <a:gd name="T73" fmla="*/ 0 h 6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40"/>
                <a:gd name="T112" fmla="*/ 0 h 68"/>
                <a:gd name="T113" fmla="*/ 140 w 140"/>
                <a:gd name="T114" fmla="*/ 68 h 6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40" h="68">
                  <a:moveTo>
                    <a:pt x="137" y="0"/>
                  </a:moveTo>
                  <a:lnTo>
                    <a:pt x="140" y="7"/>
                  </a:lnTo>
                  <a:lnTo>
                    <a:pt x="140" y="25"/>
                  </a:lnTo>
                  <a:lnTo>
                    <a:pt x="130" y="25"/>
                  </a:lnTo>
                  <a:lnTo>
                    <a:pt x="122" y="29"/>
                  </a:lnTo>
                  <a:lnTo>
                    <a:pt x="115" y="32"/>
                  </a:lnTo>
                  <a:lnTo>
                    <a:pt x="104" y="36"/>
                  </a:lnTo>
                  <a:lnTo>
                    <a:pt x="97" y="36"/>
                  </a:lnTo>
                  <a:lnTo>
                    <a:pt x="86" y="39"/>
                  </a:lnTo>
                  <a:lnTo>
                    <a:pt x="79" y="39"/>
                  </a:lnTo>
                  <a:lnTo>
                    <a:pt x="68" y="43"/>
                  </a:lnTo>
                  <a:lnTo>
                    <a:pt x="61" y="47"/>
                  </a:lnTo>
                  <a:lnTo>
                    <a:pt x="50" y="47"/>
                  </a:lnTo>
                  <a:lnTo>
                    <a:pt x="43" y="50"/>
                  </a:lnTo>
                  <a:lnTo>
                    <a:pt x="36" y="54"/>
                  </a:lnTo>
                  <a:lnTo>
                    <a:pt x="29" y="57"/>
                  </a:lnTo>
                  <a:lnTo>
                    <a:pt x="18" y="61"/>
                  </a:lnTo>
                  <a:lnTo>
                    <a:pt x="11" y="65"/>
                  </a:lnTo>
                  <a:lnTo>
                    <a:pt x="4" y="68"/>
                  </a:lnTo>
                  <a:lnTo>
                    <a:pt x="0" y="57"/>
                  </a:lnTo>
                  <a:lnTo>
                    <a:pt x="0" y="47"/>
                  </a:lnTo>
                  <a:lnTo>
                    <a:pt x="7" y="39"/>
                  </a:lnTo>
                  <a:lnTo>
                    <a:pt x="11" y="32"/>
                  </a:lnTo>
                  <a:lnTo>
                    <a:pt x="18" y="29"/>
                  </a:lnTo>
                  <a:lnTo>
                    <a:pt x="29" y="25"/>
                  </a:lnTo>
                  <a:lnTo>
                    <a:pt x="36" y="21"/>
                  </a:lnTo>
                  <a:lnTo>
                    <a:pt x="47" y="18"/>
                  </a:lnTo>
                  <a:lnTo>
                    <a:pt x="50" y="14"/>
                  </a:lnTo>
                  <a:lnTo>
                    <a:pt x="58" y="14"/>
                  </a:lnTo>
                  <a:lnTo>
                    <a:pt x="65" y="11"/>
                  </a:lnTo>
                  <a:lnTo>
                    <a:pt x="76" y="11"/>
                  </a:lnTo>
                  <a:lnTo>
                    <a:pt x="83" y="7"/>
                  </a:lnTo>
                  <a:lnTo>
                    <a:pt x="101" y="7"/>
                  </a:lnTo>
                  <a:lnTo>
                    <a:pt x="108" y="3"/>
                  </a:lnTo>
                  <a:lnTo>
                    <a:pt x="115" y="3"/>
                  </a:lnTo>
                  <a:lnTo>
                    <a:pt x="122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004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33" name="Freeform 561"/>
            <p:cNvSpPr>
              <a:spLocks/>
            </p:cNvSpPr>
            <p:nvPr/>
          </p:nvSpPr>
          <p:spPr bwMode="auto">
            <a:xfrm>
              <a:off x="3232" y="2846"/>
              <a:ext cx="11" cy="25"/>
            </a:xfrm>
            <a:custGeom>
              <a:avLst/>
              <a:gdLst>
                <a:gd name="T0" fmla="*/ 7 w 11"/>
                <a:gd name="T1" fmla="*/ 25 h 25"/>
                <a:gd name="T2" fmla="*/ 11 w 11"/>
                <a:gd name="T3" fmla="*/ 25 h 25"/>
                <a:gd name="T4" fmla="*/ 11 w 11"/>
                <a:gd name="T5" fmla="*/ 3 h 25"/>
                <a:gd name="T6" fmla="*/ 7 w 11"/>
                <a:gd name="T7" fmla="*/ 0 h 25"/>
                <a:gd name="T8" fmla="*/ 0 w 11"/>
                <a:gd name="T9" fmla="*/ 3 h 25"/>
                <a:gd name="T10" fmla="*/ 4 w 11"/>
                <a:gd name="T11" fmla="*/ 7 h 25"/>
                <a:gd name="T12" fmla="*/ 4 w 11"/>
                <a:gd name="T13" fmla="*/ 25 h 25"/>
                <a:gd name="T14" fmla="*/ 4 w 11"/>
                <a:gd name="T15" fmla="*/ 21 h 25"/>
                <a:gd name="T16" fmla="*/ 7 w 11"/>
                <a:gd name="T17" fmla="*/ 25 h 25"/>
                <a:gd name="T18" fmla="*/ 11 w 11"/>
                <a:gd name="T19" fmla="*/ 25 h 25"/>
                <a:gd name="T20" fmla="*/ 7 w 11"/>
                <a:gd name="T21" fmla="*/ 25 h 2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1"/>
                <a:gd name="T34" fmla="*/ 0 h 25"/>
                <a:gd name="T35" fmla="*/ 11 w 11"/>
                <a:gd name="T36" fmla="*/ 25 h 2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1" h="25">
                  <a:moveTo>
                    <a:pt x="7" y="25"/>
                  </a:moveTo>
                  <a:lnTo>
                    <a:pt x="11" y="25"/>
                  </a:lnTo>
                  <a:lnTo>
                    <a:pt x="11" y="3"/>
                  </a:lnTo>
                  <a:lnTo>
                    <a:pt x="7" y="0"/>
                  </a:lnTo>
                  <a:lnTo>
                    <a:pt x="0" y="3"/>
                  </a:lnTo>
                  <a:lnTo>
                    <a:pt x="4" y="7"/>
                  </a:lnTo>
                  <a:lnTo>
                    <a:pt x="4" y="25"/>
                  </a:lnTo>
                  <a:lnTo>
                    <a:pt x="4" y="21"/>
                  </a:lnTo>
                  <a:lnTo>
                    <a:pt x="7" y="25"/>
                  </a:lnTo>
                  <a:lnTo>
                    <a:pt x="11" y="25"/>
                  </a:lnTo>
                  <a:lnTo>
                    <a:pt x="7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34" name="Freeform 562"/>
            <p:cNvSpPr>
              <a:spLocks/>
            </p:cNvSpPr>
            <p:nvPr/>
          </p:nvSpPr>
          <p:spPr bwMode="auto">
            <a:xfrm>
              <a:off x="3099" y="2867"/>
              <a:ext cx="140" cy="54"/>
            </a:xfrm>
            <a:custGeom>
              <a:avLst/>
              <a:gdLst>
                <a:gd name="T0" fmla="*/ 0 w 140"/>
                <a:gd name="T1" fmla="*/ 47 h 54"/>
                <a:gd name="T2" fmla="*/ 4 w 140"/>
                <a:gd name="T3" fmla="*/ 51 h 54"/>
                <a:gd name="T4" fmla="*/ 11 w 140"/>
                <a:gd name="T5" fmla="*/ 47 h 54"/>
                <a:gd name="T6" fmla="*/ 22 w 140"/>
                <a:gd name="T7" fmla="*/ 44 h 54"/>
                <a:gd name="T8" fmla="*/ 29 w 140"/>
                <a:gd name="T9" fmla="*/ 40 h 54"/>
                <a:gd name="T10" fmla="*/ 36 w 140"/>
                <a:gd name="T11" fmla="*/ 36 h 54"/>
                <a:gd name="T12" fmla="*/ 43 w 140"/>
                <a:gd name="T13" fmla="*/ 33 h 54"/>
                <a:gd name="T14" fmla="*/ 54 w 140"/>
                <a:gd name="T15" fmla="*/ 29 h 54"/>
                <a:gd name="T16" fmla="*/ 61 w 140"/>
                <a:gd name="T17" fmla="*/ 29 h 54"/>
                <a:gd name="T18" fmla="*/ 72 w 140"/>
                <a:gd name="T19" fmla="*/ 26 h 54"/>
                <a:gd name="T20" fmla="*/ 79 w 140"/>
                <a:gd name="T21" fmla="*/ 22 h 54"/>
                <a:gd name="T22" fmla="*/ 86 w 140"/>
                <a:gd name="T23" fmla="*/ 22 h 54"/>
                <a:gd name="T24" fmla="*/ 97 w 140"/>
                <a:gd name="T25" fmla="*/ 18 h 54"/>
                <a:gd name="T26" fmla="*/ 108 w 140"/>
                <a:gd name="T27" fmla="*/ 18 h 54"/>
                <a:gd name="T28" fmla="*/ 115 w 140"/>
                <a:gd name="T29" fmla="*/ 15 h 54"/>
                <a:gd name="T30" fmla="*/ 122 w 140"/>
                <a:gd name="T31" fmla="*/ 11 h 54"/>
                <a:gd name="T32" fmla="*/ 133 w 140"/>
                <a:gd name="T33" fmla="*/ 8 h 54"/>
                <a:gd name="T34" fmla="*/ 140 w 140"/>
                <a:gd name="T35" fmla="*/ 4 h 54"/>
                <a:gd name="T36" fmla="*/ 137 w 140"/>
                <a:gd name="T37" fmla="*/ 0 h 54"/>
                <a:gd name="T38" fmla="*/ 130 w 140"/>
                <a:gd name="T39" fmla="*/ 4 h 54"/>
                <a:gd name="T40" fmla="*/ 122 w 140"/>
                <a:gd name="T41" fmla="*/ 4 h 54"/>
                <a:gd name="T42" fmla="*/ 112 w 140"/>
                <a:gd name="T43" fmla="*/ 8 h 54"/>
                <a:gd name="T44" fmla="*/ 104 w 140"/>
                <a:gd name="T45" fmla="*/ 11 h 54"/>
                <a:gd name="T46" fmla="*/ 97 w 140"/>
                <a:gd name="T47" fmla="*/ 11 h 54"/>
                <a:gd name="T48" fmla="*/ 86 w 140"/>
                <a:gd name="T49" fmla="*/ 15 h 54"/>
                <a:gd name="T50" fmla="*/ 79 w 140"/>
                <a:gd name="T51" fmla="*/ 15 h 54"/>
                <a:gd name="T52" fmla="*/ 68 w 140"/>
                <a:gd name="T53" fmla="*/ 18 h 54"/>
                <a:gd name="T54" fmla="*/ 61 w 140"/>
                <a:gd name="T55" fmla="*/ 22 h 54"/>
                <a:gd name="T56" fmla="*/ 50 w 140"/>
                <a:gd name="T57" fmla="*/ 22 h 54"/>
                <a:gd name="T58" fmla="*/ 43 w 140"/>
                <a:gd name="T59" fmla="*/ 26 h 54"/>
                <a:gd name="T60" fmla="*/ 32 w 140"/>
                <a:gd name="T61" fmla="*/ 29 h 54"/>
                <a:gd name="T62" fmla="*/ 25 w 140"/>
                <a:gd name="T63" fmla="*/ 33 h 54"/>
                <a:gd name="T64" fmla="*/ 18 w 140"/>
                <a:gd name="T65" fmla="*/ 36 h 54"/>
                <a:gd name="T66" fmla="*/ 7 w 140"/>
                <a:gd name="T67" fmla="*/ 40 h 54"/>
                <a:gd name="T68" fmla="*/ 0 w 140"/>
                <a:gd name="T69" fmla="*/ 44 h 54"/>
                <a:gd name="T70" fmla="*/ 7 w 140"/>
                <a:gd name="T71" fmla="*/ 47 h 54"/>
                <a:gd name="T72" fmla="*/ 0 w 140"/>
                <a:gd name="T73" fmla="*/ 47 h 54"/>
                <a:gd name="T74" fmla="*/ 0 w 140"/>
                <a:gd name="T75" fmla="*/ 54 h 54"/>
                <a:gd name="T76" fmla="*/ 4 w 140"/>
                <a:gd name="T77" fmla="*/ 51 h 54"/>
                <a:gd name="T78" fmla="*/ 0 w 140"/>
                <a:gd name="T79" fmla="*/ 47 h 5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40"/>
                <a:gd name="T121" fmla="*/ 0 h 54"/>
                <a:gd name="T122" fmla="*/ 140 w 140"/>
                <a:gd name="T123" fmla="*/ 54 h 54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40" h="54">
                  <a:moveTo>
                    <a:pt x="0" y="47"/>
                  </a:moveTo>
                  <a:lnTo>
                    <a:pt x="4" y="51"/>
                  </a:lnTo>
                  <a:lnTo>
                    <a:pt x="11" y="47"/>
                  </a:lnTo>
                  <a:lnTo>
                    <a:pt x="22" y="44"/>
                  </a:lnTo>
                  <a:lnTo>
                    <a:pt x="29" y="40"/>
                  </a:lnTo>
                  <a:lnTo>
                    <a:pt x="36" y="36"/>
                  </a:lnTo>
                  <a:lnTo>
                    <a:pt x="43" y="33"/>
                  </a:lnTo>
                  <a:lnTo>
                    <a:pt x="54" y="29"/>
                  </a:lnTo>
                  <a:lnTo>
                    <a:pt x="61" y="29"/>
                  </a:lnTo>
                  <a:lnTo>
                    <a:pt x="72" y="26"/>
                  </a:lnTo>
                  <a:lnTo>
                    <a:pt x="79" y="22"/>
                  </a:lnTo>
                  <a:lnTo>
                    <a:pt x="86" y="22"/>
                  </a:lnTo>
                  <a:lnTo>
                    <a:pt x="97" y="18"/>
                  </a:lnTo>
                  <a:lnTo>
                    <a:pt x="108" y="18"/>
                  </a:lnTo>
                  <a:lnTo>
                    <a:pt x="115" y="15"/>
                  </a:lnTo>
                  <a:lnTo>
                    <a:pt x="122" y="11"/>
                  </a:lnTo>
                  <a:lnTo>
                    <a:pt x="133" y="8"/>
                  </a:lnTo>
                  <a:lnTo>
                    <a:pt x="140" y="4"/>
                  </a:lnTo>
                  <a:lnTo>
                    <a:pt x="137" y="0"/>
                  </a:lnTo>
                  <a:lnTo>
                    <a:pt x="130" y="4"/>
                  </a:lnTo>
                  <a:lnTo>
                    <a:pt x="122" y="4"/>
                  </a:lnTo>
                  <a:lnTo>
                    <a:pt x="112" y="8"/>
                  </a:lnTo>
                  <a:lnTo>
                    <a:pt x="104" y="11"/>
                  </a:lnTo>
                  <a:lnTo>
                    <a:pt x="97" y="11"/>
                  </a:lnTo>
                  <a:lnTo>
                    <a:pt x="86" y="15"/>
                  </a:lnTo>
                  <a:lnTo>
                    <a:pt x="79" y="15"/>
                  </a:lnTo>
                  <a:lnTo>
                    <a:pt x="68" y="18"/>
                  </a:lnTo>
                  <a:lnTo>
                    <a:pt x="61" y="22"/>
                  </a:lnTo>
                  <a:lnTo>
                    <a:pt x="50" y="22"/>
                  </a:lnTo>
                  <a:lnTo>
                    <a:pt x="43" y="26"/>
                  </a:lnTo>
                  <a:lnTo>
                    <a:pt x="32" y="29"/>
                  </a:lnTo>
                  <a:lnTo>
                    <a:pt x="25" y="33"/>
                  </a:lnTo>
                  <a:lnTo>
                    <a:pt x="18" y="36"/>
                  </a:lnTo>
                  <a:lnTo>
                    <a:pt x="7" y="40"/>
                  </a:lnTo>
                  <a:lnTo>
                    <a:pt x="0" y="44"/>
                  </a:lnTo>
                  <a:lnTo>
                    <a:pt x="7" y="47"/>
                  </a:lnTo>
                  <a:lnTo>
                    <a:pt x="0" y="47"/>
                  </a:lnTo>
                  <a:lnTo>
                    <a:pt x="0" y="54"/>
                  </a:lnTo>
                  <a:lnTo>
                    <a:pt x="4" y="51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35" name="Freeform 563"/>
            <p:cNvSpPr>
              <a:spLocks/>
            </p:cNvSpPr>
            <p:nvPr/>
          </p:nvSpPr>
          <p:spPr bwMode="auto">
            <a:xfrm>
              <a:off x="3095" y="2860"/>
              <a:ext cx="51" cy="54"/>
            </a:xfrm>
            <a:custGeom>
              <a:avLst/>
              <a:gdLst>
                <a:gd name="T0" fmla="*/ 51 w 51"/>
                <a:gd name="T1" fmla="*/ 0 h 54"/>
                <a:gd name="T2" fmla="*/ 47 w 51"/>
                <a:gd name="T3" fmla="*/ 0 h 54"/>
                <a:gd name="T4" fmla="*/ 40 w 51"/>
                <a:gd name="T5" fmla="*/ 4 h 54"/>
                <a:gd name="T6" fmla="*/ 33 w 51"/>
                <a:gd name="T7" fmla="*/ 7 h 54"/>
                <a:gd name="T8" fmla="*/ 22 w 51"/>
                <a:gd name="T9" fmla="*/ 11 h 54"/>
                <a:gd name="T10" fmla="*/ 11 w 51"/>
                <a:gd name="T11" fmla="*/ 15 h 54"/>
                <a:gd name="T12" fmla="*/ 8 w 51"/>
                <a:gd name="T13" fmla="*/ 22 h 54"/>
                <a:gd name="T14" fmla="*/ 0 w 51"/>
                <a:gd name="T15" fmla="*/ 33 h 54"/>
                <a:gd name="T16" fmla="*/ 0 w 51"/>
                <a:gd name="T17" fmla="*/ 43 h 54"/>
                <a:gd name="T18" fmla="*/ 4 w 51"/>
                <a:gd name="T19" fmla="*/ 54 h 54"/>
                <a:gd name="T20" fmla="*/ 11 w 51"/>
                <a:gd name="T21" fmla="*/ 54 h 54"/>
                <a:gd name="T22" fmla="*/ 8 w 51"/>
                <a:gd name="T23" fmla="*/ 43 h 54"/>
                <a:gd name="T24" fmla="*/ 8 w 51"/>
                <a:gd name="T25" fmla="*/ 33 h 54"/>
                <a:gd name="T26" fmla="*/ 11 w 51"/>
                <a:gd name="T27" fmla="*/ 25 h 54"/>
                <a:gd name="T28" fmla="*/ 18 w 51"/>
                <a:gd name="T29" fmla="*/ 22 h 54"/>
                <a:gd name="T30" fmla="*/ 26 w 51"/>
                <a:gd name="T31" fmla="*/ 18 h 54"/>
                <a:gd name="T32" fmla="*/ 33 w 51"/>
                <a:gd name="T33" fmla="*/ 11 h 54"/>
                <a:gd name="T34" fmla="*/ 44 w 51"/>
                <a:gd name="T35" fmla="*/ 11 h 54"/>
                <a:gd name="T36" fmla="*/ 51 w 51"/>
                <a:gd name="T37" fmla="*/ 7 h 54"/>
                <a:gd name="T38" fmla="*/ 51 w 51"/>
                <a:gd name="T39" fmla="*/ 0 h 54"/>
                <a:gd name="T40" fmla="*/ 47 w 51"/>
                <a:gd name="T41" fmla="*/ 0 h 54"/>
                <a:gd name="T42" fmla="*/ 51 w 51"/>
                <a:gd name="T43" fmla="*/ 0 h 5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1"/>
                <a:gd name="T67" fmla="*/ 0 h 54"/>
                <a:gd name="T68" fmla="*/ 51 w 51"/>
                <a:gd name="T69" fmla="*/ 54 h 5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1" h="54">
                  <a:moveTo>
                    <a:pt x="51" y="0"/>
                  </a:moveTo>
                  <a:lnTo>
                    <a:pt x="47" y="0"/>
                  </a:lnTo>
                  <a:lnTo>
                    <a:pt x="40" y="4"/>
                  </a:lnTo>
                  <a:lnTo>
                    <a:pt x="33" y="7"/>
                  </a:lnTo>
                  <a:lnTo>
                    <a:pt x="22" y="11"/>
                  </a:lnTo>
                  <a:lnTo>
                    <a:pt x="11" y="15"/>
                  </a:lnTo>
                  <a:lnTo>
                    <a:pt x="8" y="22"/>
                  </a:lnTo>
                  <a:lnTo>
                    <a:pt x="0" y="33"/>
                  </a:lnTo>
                  <a:lnTo>
                    <a:pt x="0" y="43"/>
                  </a:lnTo>
                  <a:lnTo>
                    <a:pt x="4" y="54"/>
                  </a:lnTo>
                  <a:lnTo>
                    <a:pt x="11" y="54"/>
                  </a:lnTo>
                  <a:lnTo>
                    <a:pt x="8" y="43"/>
                  </a:lnTo>
                  <a:lnTo>
                    <a:pt x="8" y="33"/>
                  </a:lnTo>
                  <a:lnTo>
                    <a:pt x="11" y="25"/>
                  </a:lnTo>
                  <a:lnTo>
                    <a:pt x="18" y="22"/>
                  </a:lnTo>
                  <a:lnTo>
                    <a:pt x="26" y="18"/>
                  </a:lnTo>
                  <a:lnTo>
                    <a:pt x="33" y="11"/>
                  </a:lnTo>
                  <a:lnTo>
                    <a:pt x="44" y="11"/>
                  </a:lnTo>
                  <a:lnTo>
                    <a:pt x="51" y="7"/>
                  </a:lnTo>
                  <a:lnTo>
                    <a:pt x="51" y="0"/>
                  </a:lnTo>
                  <a:lnTo>
                    <a:pt x="47" y="0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36" name="Freeform 564"/>
            <p:cNvSpPr>
              <a:spLocks/>
            </p:cNvSpPr>
            <p:nvPr/>
          </p:nvSpPr>
          <p:spPr bwMode="auto">
            <a:xfrm>
              <a:off x="3146" y="2849"/>
              <a:ext cx="50" cy="18"/>
            </a:xfrm>
            <a:custGeom>
              <a:avLst/>
              <a:gdLst>
                <a:gd name="T0" fmla="*/ 50 w 50"/>
                <a:gd name="T1" fmla="*/ 0 h 18"/>
                <a:gd name="T2" fmla="*/ 29 w 50"/>
                <a:gd name="T3" fmla="*/ 0 h 18"/>
                <a:gd name="T4" fmla="*/ 21 w 50"/>
                <a:gd name="T5" fmla="*/ 4 h 18"/>
                <a:gd name="T6" fmla="*/ 18 w 50"/>
                <a:gd name="T7" fmla="*/ 4 h 18"/>
                <a:gd name="T8" fmla="*/ 11 w 50"/>
                <a:gd name="T9" fmla="*/ 8 h 18"/>
                <a:gd name="T10" fmla="*/ 3 w 50"/>
                <a:gd name="T11" fmla="*/ 8 h 18"/>
                <a:gd name="T12" fmla="*/ 0 w 50"/>
                <a:gd name="T13" fmla="*/ 11 h 18"/>
                <a:gd name="T14" fmla="*/ 0 w 50"/>
                <a:gd name="T15" fmla="*/ 18 h 18"/>
                <a:gd name="T16" fmla="*/ 3 w 50"/>
                <a:gd name="T17" fmla="*/ 15 h 18"/>
                <a:gd name="T18" fmla="*/ 11 w 50"/>
                <a:gd name="T19" fmla="*/ 15 h 18"/>
                <a:gd name="T20" fmla="*/ 18 w 50"/>
                <a:gd name="T21" fmla="*/ 11 h 18"/>
                <a:gd name="T22" fmla="*/ 32 w 50"/>
                <a:gd name="T23" fmla="*/ 11 h 18"/>
                <a:gd name="T24" fmla="*/ 36 w 50"/>
                <a:gd name="T25" fmla="*/ 8 h 18"/>
                <a:gd name="T26" fmla="*/ 50 w 50"/>
                <a:gd name="T27" fmla="*/ 8 h 18"/>
                <a:gd name="T28" fmla="*/ 50 w 50"/>
                <a:gd name="T29" fmla="*/ 0 h 1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50"/>
                <a:gd name="T46" fmla="*/ 0 h 18"/>
                <a:gd name="T47" fmla="*/ 50 w 50"/>
                <a:gd name="T48" fmla="*/ 18 h 18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50" h="18">
                  <a:moveTo>
                    <a:pt x="50" y="0"/>
                  </a:moveTo>
                  <a:lnTo>
                    <a:pt x="29" y="0"/>
                  </a:lnTo>
                  <a:lnTo>
                    <a:pt x="21" y="4"/>
                  </a:lnTo>
                  <a:lnTo>
                    <a:pt x="18" y="4"/>
                  </a:lnTo>
                  <a:lnTo>
                    <a:pt x="11" y="8"/>
                  </a:lnTo>
                  <a:lnTo>
                    <a:pt x="3" y="8"/>
                  </a:lnTo>
                  <a:lnTo>
                    <a:pt x="0" y="11"/>
                  </a:lnTo>
                  <a:lnTo>
                    <a:pt x="0" y="18"/>
                  </a:lnTo>
                  <a:lnTo>
                    <a:pt x="3" y="15"/>
                  </a:lnTo>
                  <a:lnTo>
                    <a:pt x="11" y="15"/>
                  </a:lnTo>
                  <a:lnTo>
                    <a:pt x="18" y="11"/>
                  </a:lnTo>
                  <a:lnTo>
                    <a:pt x="32" y="11"/>
                  </a:lnTo>
                  <a:lnTo>
                    <a:pt x="36" y="8"/>
                  </a:lnTo>
                  <a:lnTo>
                    <a:pt x="50" y="8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37" name="Freeform 565"/>
            <p:cNvSpPr>
              <a:spLocks/>
            </p:cNvSpPr>
            <p:nvPr/>
          </p:nvSpPr>
          <p:spPr bwMode="auto">
            <a:xfrm>
              <a:off x="3196" y="2842"/>
              <a:ext cx="43" cy="15"/>
            </a:xfrm>
            <a:custGeom>
              <a:avLst/>
              <a:gdLst>
                <a:gd name="T0" fmla="*/ 43 w 43"/>
                <a:gd name="T1" fmla="*/ 4 h 15"/>
                <a:gd name="T2" fmla="*/ 40 w 43"/>
                <a:gd name="T3" fmla="*/ 0 h 15"/>
                <a:gd name="T4" fmla="*/ 25 w 43"/>
                <a:gd name="T5" fmla="*/ 0 h 15"/>
                <a:gd name="T6" fmla="*/ 18 w 43"/>
                <a:gd name="T7" fmla="*/ 4 h 15"/>
                <a:gd name="T8" fmla="*/ 15 w 43"/>
                <a:gd name="T9" fmla="*/ 4 h 15"/>
                <a:gd name="T10" fmla="*/ 11 w 43"/>
                <a:gd name="T11" fmla="*/ 7 h 15"/>
                <a:gd name="T12" fmla="*/ 0 w 43"/>
                <a:gd name="T13" fmla="*/ 7 h 15"/>
                <a:gd name="T14" fmla="*/ 0 w 43"/>
                <a:gd name="T15" fmla="*/ 15 h 15"/>
                <a:gd name="T16" fmla="*/ 11 w 43"/>
                <a:gd name="T17" fmla="*/ 15 h 15"/>
                <a:gd name="T18" fmla="*/ 15 w 43"/>
                <a:gd name="T19" fmla="*/ 11 h 15"/>
                <a:gd name="T20" fmla="*/ 18 w 43"/>
                <a:gd name="T21" fmla="*/ 11 h 15"/>
                <a:gd name="T22" fmla="*/ 25 w 43"/>
                <a:gd name="T23" fmla="*/ 7 h 15"/>
                <a:gd name="T24" fmla="*/ 40 w 43"/>
                <a:gd name="T25" fmla="*/ 7 h 15"/>
                <a:gd name="T26" fmla="*/ 36 w 43"/>
                <a:gd name="T27" fmla="*/ 7 h 15"/>
                <a:gd name="T28" fmla="*/ 43 w 43"/>
                <a:gd name="T29" fmla="*/ 4 h 15"/>
                <a:gd name="T30" fmla="*/ 43 w 43"/>
                <a:gd name="T31" fmla="*/ 0 h 15"/>
                <a:gd name="T32" fmla="*/ 40 w 43"/>
                <a:gd name="T33" fmla="*/ 0 h 15"/>
                <a:gd name="T34" fmla="*/ 43 w 43"/>
                <a:gd name="T35" fmla="*/ 4 h 1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3"/>
                <a:gd name="T55" fmla="*/ 0 h 15"/>
                <a:gd name="T56" fmla="*/ 43 w 43"/>
                <a:gd name="T57" fmla="*/ 15 h 1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3" h="15">
                  <a:moveTo>
                    <a:pt x="43" y="4"/>
                  </a:moveTo>
                  <a:lnTo>
                    <a:pt x="40" y="0"/>
                  </a:lnTo>
                  <a:lnTo>
                    <a:pt x="25" y="0"/>
                  </a:lnTo>
                  <a:lnTo>
                    <a:pt x="18" y="4"/>
                  </a:lnTo>
                  <a:lnTo>
                    <a:pt x="15" y="4"/>
                  </a:lnTo>
                  <a:lnTo>
                    <a:pt x="11" y="7"/>
                  </a:lnTo>
                  <a:lnTo>
                    <a:pt x="0" y="7"/>
                  </a:lnTo>
                  <a:lnTo>
                    <a:pt x="0" y="15"/>
                  </a:lnTo>
                  <a:lnTo>
                    <a:pt x="11" y="15"/>
                  </a:lnTo>
                  <a:lnTo>
                    <a:pt x="15" y="11"/>
                  </a:lnTo>
                  <a:lnTo>
                    <a:pt x="18" y="11"/>
                  </a:lnTo>
                  <a:lnTo>
                    <a:pt x="25" y="7"/>
                  </a:lnTo>
                  <a:lnTo>
                    <a:pt x="40" y="7"/>
                  </a:lnTo>
                  <a:lnTo>
                    <a:pt x="36" y="7"/>
                  </a:lnTo>
                  <a:lnTo>
                    <a:pt x="43" y="4"/>
                  </a:lnTo>
                  <a:lnTo>
                    <a:pt x="43" y="0"/>
                  </a:lnTo>
                  <a:lnTo>
                    <a:pt x="40" y="0"/>
                  </a:lnTo>
                  <a:lnTo>
                    <a:pt x="43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38" name="Freeform 566"/>
            <p:cNvSpPr>
              <a:spLocks/>
            </p:cNvSpPr>
            <p:nvPr/>
          </p:nvSpPr>
          <p:spPr bwMode="auto">
            <a:xfrm>
              <a:off x="2754" y="2867"/>
              <a:ext cx="39" cy="15"/>
            </a:xfrm>
            <a:custGeom>
              <a:avLst/>
              <a:gdLst>
                <a:gd name="T0" fmla="*/ 3 w 39"/>
                <a:gd name="T1" fmla="*/ 0 h 15"/>
                <a:gd name="T2" fmla="*/ 3 w 39"/>
                <a:gd name="T3" fmla="*/ 4 h 15"/>
                <a:gd name="T4" fmla="*/ 14 w 39"/>
                <a:gd name="T5" fmla="*/ 4 h 15"/>
                <a:gd name="T6" fmla="*/ 18 w 39"/>
                <a:gd name="T7" fmla="*/ 0 h 15"/>
                <a:gd name="T8" fmla="*/ 28 w 39"/>
                <a:gd name="T9" fmla="*/ 0 h 15"/>
                <a:gd name="T10" fmla="*/ 32 w 39"/>
                <a:gd name="T11" fmla="*/ 4 h 15"/>
                <a:gd name="T12" fmla="*/ 36 w 39"/>
                <a:gd name="T13" fmla="*/ 4 h 15"/>
                <a:gd name="T14" fmla="*/ 39 w 39"/>
                <a:gd name="T15" fmla="*/ 8 h 15"/>
                <a:gd name="T16" fmla="*/ 39 w 39"/>
                <a:gd name="T17" fmla="*/ 15 h 15"/>
                <a:gd name="T18" fmla="*/ 36 w 39"/>
                <a:gd name="T19" fmla="*/ 11 h 15"/>
                <a:gd name="T20" fmla="*/ 21 w 39"/>
                <a:gd name="T21" fmla="*/ 11 h 15"/>
                <a:gd name="T22" fmla="*/ 18 w 39"/>
                <a:gd name="T23" fmla="*/ 8 h 15"/>
                <a:gd name="T24" fmla="*/ 10 w 39"/>
                <a:gd name="T25" fmla="*/ 8 h 15"/>
                <a:gd name="T26" fmla="*/ 7 w 39"/>
                <a:gd name="T27" fmla="*/ 4 h 15"/>
                <a:gd name="T28" fmla="*/ 3 w 39"/>
                <a:gd name="T29" fmla="*/ 4 h 15"/>
                <a:gd name="T30" fmla="*/ 0 w 39"/>
                <a:gd name="T31" fmla="*/ 0 h 15"/>
                <a:gd name="T32" fmla="*/ 3 w 39"/>
                <a:gd name="T33" fmla="*/ 0 h 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15"/>
                <a:gd name="T53" fmla="*/ 39 w 39"/>
                <a:gd name="T54" fmla="*/ 15 h 1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15">
                  <a:moveTo>
                    <a:pt x="3" y="0"/>
                  </a:moveTo>
                  <a:lnTo>
                    <a:pt x="3" y="4"/>
                  </a:lnTo>
                  <a:lnTo>
                    <a:pt x="14" y="4"/>
                  </a:lnTo>
                  <a:lnTo>
                    <a:pt x="18" y="0"/>
                  </a:lnTo>
                  <a:lnTo>
                    <a:pt x="28" y="0"/>
                  </a:lnTo>
                  <a:lnTo>
                    <a:pt x="32" y="4"/>
                  </a:lnTo>
                  <a:lnTo>
                    <a:pt x="36" y="4"/>
                  </a:lnTo>
                  <a:lnTo>
                    <a:pt x="39" y="8"/>
                  </a:lnTo>
                  <a:lnTo>
                    <a:pt x="39" y="15"/>
                  </a:lnTo>
                  <a:lnTo>
                    <a:pt x="36" y="11"/>
                  </a:lnTo>
                  <a:lnTo>
                    <a:pt x="21" y="11"/>
                  </a:lnTo>
                  <a:lnTo>
                    <a:pt x="18" y="8"/>
                  </a:lnTo>
                  <a:lnTo>
                    <a:pt x="10" y="8"/>
                  </a:lnTo>
                  <a:lnTo>
                    <a:pt x="7" y="4"/>
                  </a:lnTo>
                  <a:lnTo>
                    <a:pt x="3" y="4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4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39" name="Freeform 567"/>
            <p:cNvSpPr>
              <a:spLocks/>
            </p:cNvSpPr>
            <p:nvPr/>
          </p:nvSpPr>
          <p:spPr bwMode="auto">
            <a:xfrm>
              <a:off x="2750" y="2867"/>
              <a:ext cx="11" cy="8"/>
            </a:xfrm>
            <a:custGeom>
              <a:avLst/>
              <a:gdLst>
                <a:gd name="T0" fmla="*/ 7 w 11"/>
                <a:gd name="T1" fmla="*/ 0 h 8"/>
                <a:gd name="T2" fmla="*/ 11 w 11"/>
                <a:gd name="T3" fmla="*/ 4 h 8"/>
                <a:gd name="T4" fmla="*/ 4 w 11"/>
                <a:gd name="T5" fmla="*/ 0 h 8"/>
                <a:gd name="T6" fmla="*/ 0 w 11"/>
                <a:gd name="T7" fmla="*/ 4 h 8"/>
                <a:gd name="T8" fmla="*/ 4 w 11"/>
                <a:gd name="T9" fmla="*/ 8 h 8"/>
                <a:gd name="T10" fmla="*/ 7 w 11"/>
                <a:gd name="T11" fmla="*/ 8 h 8"/>
                <a:gd name="T12" fmla="*/ 4 w 11"/>
                <a:gd name="T13" fmla="*/ 8 h 8"/>
                <a:gd name="T14" fmla="*/ 7 w 11"/>
                <a:gd name="T15" fmla="*/ 8 h 8"/>
                <a:gd name="T16" fmla="*/ 7 w 11"/>
                <a:gd name="T17" fmla="*/ 0 h 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"/>
                <a:gd name="T28" fmla="*/ 0 h 8"/>
                <a:gd name="T29" fmla="*/ 11 w 11"/>
                <a:gd name="T30" fmla="*/ 8 h 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" h="8">
                  <a:moveTo>
                    <a:pt x="7" y="0"/>
                  </a:moveTo>
                  <a:lnTo>
                    <a:pt x="11" y="4"/>
                  </a:lnTo>
                  <a:lnTo>
                    <a:pt x="4" y="0"/>
                  </a:lnTo>
                  <a:lnTo>
                    <a:pt x="0" y="4"/>
                  </a:lnTo>
                  <a:lnTo>
                    <a:pt x="4" y="8"/>
                  </a:lnTo>
                  <a:lnTo>
                    <a:pt x="7" y="8"/>
                  </a:lnTo>
                  <a:lnTo>
                    <a:pt x="4" y="8"/>
                  </a:lnTo>
                  <a:lnTo>
                    <a:pt x="7" y="8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40" name="Freeform 568"/>
            <p:cNvSpPr>
              <a:spLocks/>
            </p:cNvSpPr>
            <p:nvPr/>
          </p:nvSpPr>
          <p:spPr bwMode="auto">
            <a:xfrm>
              <a:off x="2757" y="2864"/>
              <a:ext cx="36" cy="11"/>
            </a:xfrm>
            <a:custGeom>
              <a:avLst/>
              <a:gdLst>
                <a:gd name="T0" fmla="*/ 33 w 36"/>
                <a:gd name="T1" fmla="*/ 3 h 11"/>
                <a:gd name="T2" fmla="*/ 36 w 36"/>
                <a:gd name="T3" fmla="*/ 7 h 11"/>
                <a:gd name="T4" fmla="*/ 33 w 36"/>
                <a:gd name="T5" fmla="*/ 3 h 11"/>
                <a:gd name="T6" fmla="*/ 25 w 36"/>
                <a:gd name="T7" fmla="*/ 0 h 11"/>
                <a:gd name="T8" fmla="*/ 15 w 36"/>
                <a:gd name="T9" fmla="*/ 0 h 11"/>
                <a:gd name="T10" fmla="*/ 11 w 36"/>
                <a:gd name="T11" fmla="*/ 3 h 11"/>
                <a:gd name="T12" fmla="*/ 0 w 36"/>
                <a:gd name="T13" fmla="*/ 3 h 11"/>
                <a:gd name="T14" fmla="*/ 0 w 36"/>
                <a:gd name="T15" fmla="*/ 11 h 11"/>
                <a:gd name="T16" fmla="*/ 7 w 36"/>
                <a:gd name="T17" fmla="*/ 11 h 11"/>
                <a:gd name="T18" fmla="*/ 11 w 36"/>
                <a:gd name="T19" fmla="*/ 7 h 11"/>
                <a:gd name="T20" fmla="*/ 29 w 36"/>
                <a:gd name="T21" fmla="*/ 7 h 11"/>
                <a:gd name="T22" fmla="*/ 33 w 36"/>
                <a:gd name="T23" fmla="*/ 11 h 11"/>
                <a:gd name="T24" fmla="*/ 33 w 36"/>
                <a:gd name="T25" fmla="*/ 3 h 1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6"/>
                <a:gd name="T40" fmla="*/ 0 h 11"/>
                <a:gd name="T41" fmla="*/ 36 w 36"/>
                <a:gd name="T42" fmla="*/ 11 h 1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6" h="11">
                  <a:moveTo>
                    <a:pt x="33" y="3"/>
                  </a:moveTo>
                  <a:lnTo>
                    <a:pt x="36" y="7"/>
                  </a:lnTo>
                  <a:lnTo>
                    <a:pt x="33" y="3"/>
                  </a:lnTo>
                  <a:lnTo>
                    <a:pt x="25" y="0"/>
                  </a:lnTo>
                  <a:lnTo>
                    <a:pt x="15" y="0"/>
                  </a:lnTo>
                  <a:lnTo>
                    <a:pt x="11" y="3"/>
                  </a:lnTo>
                  <a:lnTo>
                    <a:pt x="0" y="3"/>
                  </a:lnTo>
                  <a:lnTo>
                    <a:pt x="0" y="11"/>
                  </a:lnTo>
                  <a:lnTo>
                    <a:pt x="7" y="11"/>
                  </a:lnTo>
                  <a:lnTo>
                    <a:pt x="11" y="7"/>
                  </a:lnTo>
                  <a:lnTo>
                    <a:pt x="29" y="7"/>
                  </a:lnTo>
                  <a:lnTo>
                    <a:pt x="33" y="11"/>
                  </a:lnTo>
                  <a:lnTo>
                    <a:pt x="33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41" name="Freeform 569"/>
            <p:cNvSpPr>
              <a:spLocks/>
            </p:cNvSpPr>
            <p:nvPr/>
          </p:nvSpPr>
          <p:spPr bwMode="auto">
            <a:xfrm>
              <a:off x="2790" y="2867"/>
              <a:ext cx="10" cy="22"/>
            </a:xfrm>
            <a:custGeom>
              <a:avLst/>
              <a:gdLst>
                <a:gd name="T0" fmla="*/ 3 w 10"/>
                <a:gd name="T1" fmla="*/ 18 h 22"/>
                <a:gd name="T2" fmla="*/ 7 w 10"/>
                <a:gd name="T3" fmla="*/ 15 h 22"/>
                <a:gd name="T4" fmla="*/ 7 w 10"/>
                <a:gd name="T5" fmla="*/ 4 h 22"/>
                <a:gd name="T6" fmla="*/ 0 w 10"/>
                <a:gd name="T7" fmla="*/ 0 h 22"/>
                <a:gd name="T8" fmla="*/ 0 w 10"/>
                <a:gd name="T9" fmla="*/ 15 h 22"/>
                <a:gd name="T10" fmla="*/ 3 w 10"/>
                <a:gd name="T11" fmla="*/ 11 h 22"/>
                <a:gd name="T12" fmla="*/ 3 w 10"/>
                <a:gd name="T13" fmla="*/ 18 h 22"/>
                <a:gd name="T14" fmla="*/ 10 w 10"/>
                <a:gd name="T15" fmla="*/ 22 h 22"/>
                <a:gd name="T16" fmla="*/ 7 w 10"/>
                <a:gd name="T17" fmla="*/ 15 h 22"/>
                <a:gd name="T18" fmla="*/ 3 w 10"/>
                <a:gd name="T19" fmla="*/ 18 h 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"/>
                <a:gd name="T31" fmla="*/ 0 h 22"/>
                <a:gd name="T32" fmla="*/ 10 w 10"/>
                <a:gd name="T33" fmla="*/ 22 h 2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" h="22">
                  <a:moveTo>
                    <a:pt x="3" y="18"/>
                  </a:moveTo>
                  <a:lnTo>
                    <a:pt x="7" y="15"/>
                  </a:lnTo>
                  <a:lnTo>
                    <a:pt x="7" y="4"/>
                  </a:lnTo>
                  <a:lnTo>
                    <a:pt x="0" y="0"/>
                  </a:lnTo>
                  <a:lnTo>
                    <a:pt x="0" y="15"/>
                  </a:lnTo>
                  <a:lnTo>
                    <a:pt x="3" y="11"/>
                  </a:lnTo>
                  <a:lnTo>
                    <a:pt x="3" y="18"/>
                  </a:lnTo>
                  <a:lnTo>
                    <a:pt x="10" y="22"/>
                  </a:lnTo>
                  <a:lnTo>
                    <a:pt x="7" y="15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42" name="Freeform 570"/>
            <p:cNvSpPr>
              <a:spLocks/>
            </p:cNvSpPr>
            <p:nvPr/>
          </p:nvSpPr>
          <p:spPr bwMode="auto">
            <a:xfrm>
              <a:off x="2750" y="2864"/>
              <a:ext cx="43" cy="21"/>
            </a:xfrm>
            <a:custGeom>
              <a:avLst/>
              <a:gdLst>
                <a:gd name="T0" fmla="*/ 4 w 43"/>
                <a:gd name="T1" fmla="*/ 0 h 21"/>
                <a:gd name="T2" fmla="*/ 0 w 43"/>
                <a:gd name="T3" fmla="*/ 7 h 21"/>
                <a:gd name="T4" fmla="*/ 4 w 43"/>
                <a:gd name="T5" fmla="*/ 11 h 21"/>
                <a:gd name="T6" fmla="*/ 7 w 43"/>
                <a:gd name="T7" fmla="*/ 11 h 21"/>
                <a:gd name="T8" fmla="*/ 14 w 43"/>
                <a:gd name="T9" fmla="*/ 14 h 21"/>
                <a:gd name="T10" fmla="*/ 22 w 43"/>
                <a:gd name="T11" fmla="*/ 14 h 21"/>
                <a:gd name="T12" fmla="*/ 25 w 43"/>
                <a:gd name="T13" fmla="*/ 18 h 21"/>
                <a:gd name="T14" fmla="*/ 36 w 43"/>
                <a:gd name="T15" fmla="*/ 18 h 21"/>
                <a:gd name="T16" fmla="*/ 43 w 43"/>
                <a:gd name="T17" fmla="*/ 21 h 21"/>
                <a:gd name="T18" fmla="*/ 43 w 43"/>
                <a:gd name="T19" fmla="*/ 14 h 21"/>
                <a:gd name="T20" fmla="*/ 40 w 43"/>
                <a:gd name="T21" fmla="*/ 11 h 21"/>
                <a:gd name="T22" fmla="*/ 25 w 43"/>
                <a:gd name="T23" fmla="*/ 11 h 21"/>
                <a:gd name="T24" fmla="*/ 22 w 43"/>
                <a:gd name="T25" fmla="*/ 7 h 21"/>
                <a:gd name="T26" fmla="*/ 11 w 43"/>
                <a:gd name="T27" fmla="*/ 7 h 21"/>
                <a:gd name="T28" fmla="*/ 11 w 43"/>
                <a:gd name="T29" fmla="*/ 3 h 21"/>
                <a:gd name="T30" fmla="*/ 7 w 43"/>
                <a:gd name="T31" fmla="*/ 3 h 21"/>
                <a:gd name="T32" fmla="*/ 4 w 43"/>
                <a:gd name="T33" fmla="*/ 7 h 21"/>
                <a:gd name="T34" fmla="*/ 4 w 43"/>
                <a:gd name="T35" fmla="*/ 0 h 21"/>
                <a:gd name="T36" fmla="*/ 0 w 43"/>
                <a:gd name="T37" fmla="*/ 0 h 21"/>
                <a:gd name="T38" fmla="*/ 0 w 43"/>
                <a:gd name="T39" fmla="*/ 7 h 21"/>
                <a:gd name="T40" fmla="*/ 4 w 43"/>
                <a:gd name="T41" fmla="*/ 0 h 2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3"/>
                <a:gd name="T64" fmla="*/ 0 h 21"/>
                <a:gd name="T65" fmla="*/ 43 w 43"/>
                <a:gd name="T66" fmla="*/ 21 h 2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3" h="21">
                  <a:moveTo>
                    <a:pt x="4" y="0"/>
                  </a:moveTo>
                  <a:lnTo>
                    <a:pt x="0" y="7"/>
                  </a:lnTo>
                  <a:lnTo>
                    <a:pt x="4" y="11"/>
                  </a:lnTo>
                  <a:lnTo>
                    <a:pt x="7" y="11"/>
                  </a:lnTo>
                  <a:lnTo>
                    <a:pt x="14" y="14"/>
                  </a:lnTo>
                  <a:lnTo>
                    <a:pt x="22" y="14"/>
                  </a:lnTo>
                  <a:lnTo>
                    <a:pt x="25" y="18"/>
                  </a:lnTo>
                  <a:lnTo>
                    <a:pt x="36" y="18"/>
                  </a:lnTo>
                  <a:lnTo>
                    <a:pt x="43" y="21"/>
                  </a:lnTo>
                  <a:lnTo>
                    <a:pt x="43" y="14"/>
                  </a:lnTo>
                  <a:lnTo>
                    <a:pt x="40" y="11"/>
                  </a:lnTo>
                  <a:lnTo>
                    <a:pt x="25" y="11"/>
                  </a:lnTo>
                  <a:lnTo>
                    <a:pt x="22" y="7"/>
                  </a:lnTo>
                  <a:lnTo>
                    <a:pt x="11" y="7"/>
                  </a:lnTo>
                  <a:lnTo>
                    <a:pt x="11" y="3"/>
                  </a:lnTo>
                  <a:lnTo>
                    <a:pt x="7" y="3"/>
                  </a:lnTo>
                  <a:lnTo>
                    <a:pt x="4" y="7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43" name="Freeform 571"/>
            <p:cNvSpPr>
              <a:spLocks/>
            </p:cNvSpPr>
            <p:nvPr/>
          </p:nvSpPr>
          <p:spPr bwMode="auto">
            <a:xfrm>
              <a:off x="2754" y="2864"/>
              <a:ext cx="10" cy="7"/>
            </a:xfrm>
            <a:custGeom>
              <a:avLst/>
              <a:gdLst>
                <a:gd name="T0" fmla="*/ 7 w 10"/>
                <a:gd name="T1" fmla="*/ 7 h 7"/>
                <a:gd name="T2" fmla="*/ 3 w 10"/>
                <a:gd name="T3" fmla="*/ 0 h 7"/>
                <a:gd name="T4" fmla="*/ 0 w 10"/>
                <a:gd name="T5" fmla="*/ 0 h 7"/>
                <a:gd name="T6" fmla="*/ 0 w 10"/>
                <a:gd name="T7" fmla="*/ 7 h 7"/>
                <a:gd name="T8" fmla="*/ 3 w 10"/>
                <a:gd name="T9" fmla="*/ 7 h 7"/>
                <a:gd name="T10" fmla="*/ 0 w 10"/>
                <a:gd name="T11" fmla="*/ 3 h 7"/>
                <a:gd name="T12" fmla="*/ 7 w 10"/>
                <a:gd name="T13" fmla="*/ 7 h 7"/>
                <a:gd name="T14" fmla="*/ 10 w 10"/>
                <a:gd name="T15" fmla="*/ 0 h 7"/>
                <a:gd name="T16" fmla="*/ 3 w 10"/>
                <a:gd name="T17" fmla="*/ 0 h 7"/>
                <a:gd name="T18" fmla="*/ 7 w 10"/>
                <a:gd name="T19" fmla="*/ 7 h 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"/>
                <a:gd name="T31" fmla="*/ 0 h 7"/>
                <a:gd name="T32" fmla="*/ 10 w 10"/>
                <a:gd name="T33" fmla="*/ 7 h 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" h="7">
                  <a:moveTo>
                    <a:pt x="7" y="7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3" y="7"/>
                  </a:lnTo>
                  <a:lnTo>
                    <a:pt x="0" y="3"/>
                  </a:lnTo>
                  <a:lnTo>
                    <a:pt x="7" y="7"/>
                  </a:lnTo>
                  <a:lnTo>
                    <a:pt x="10" y="0"/>
                  </a:lnTo>
                  <a:lnTo>
                    <a:pt x="3" y="0"/>
                  </a:lnTo>
                  <a:lnTo>
                    <a:pt x="7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44" name="Freeform 572"/>
            <p:cNvSpPr>
              <a:spLocks/>
            </p:cNvSpPr>
            <p:nvPr/>
          </p:nvSpPr>
          <p:spPr bwMode="auto">
            <a:xfrm>
              <a:off x="2800" y="2871"/>
              <a:ext cx="137" cy="36"/>
            </a:xfrm>
            <a:custGeom>
              <a:avLst/>
              <a:gdLst>
                <a:gd name="T0" fmla="*/ 137 w 137"/>
                <a:gd name="T1" fmla="*/ 0 h 36"/>
                <a:gd name="T2" fmla="*/ 137 w 137"/>
                <a:gd name="T3" fmla="*/ 25 h 36"/>
                <a:gd name="T4" fmla="*/ 133 w 137"/>
                <a:gd name="T5" fmla="*/ 32 h 36"/>
                <a:gd name="T6" fmla="*/ 130 w 137"/>
                <a:gd name="T7" fmla="*/ 36 h 36"/>
                <a:gd name="T8" fmla="*/ 108 w 137"/>
                <a:gd name="T9" fmla="*/ 36 h 36"/>
                <a:gd name="T10" fmla="*/ 105 w 137"/>
                <a:gd name="T11" fmla="*/ 32 h 36"/>
                <a:gd name="T12" fmla="*/ 90 w 137"/>
                <a:gd name="T13" fmla="*/ 32 h 36"/>
                <a:gd name="T14" fmla="*/ 80 w 137"/>
                <a:gd name="T15" fmla="*/ 29 h 36"/>
                <a:gd name="T16" fmla="*/ 69 w 137"/>
                <a:gd name="T17" fmla="*/ 29 h 36"/>
                <a:gd name="T18" fmla="*/ 58 w 137"/>
                <a:gd name="T19" fmla="*/ 25 h 36"/>
                <a:gd name="T20" fmla="*/ 44 w 137"/>
                <a:gd name="T21" fmla="*/ 25 h 36"/>
                <a:gd name="T22" fmla="*/ 36 w 137"/>
                <a:gd name="T23" fmla="*/ 22 h 36"/>
                <a:gd name="T24" fmla="*/ 22 w 137"/>
                <a:gd name="T25" fmla="*/ 22 h 36"/>
                <a:gd name="T26" fmla="*/ 15 w 137"/>
                <a:gd name="T27" fmla="*/ 18 h 36"/>
                <a:gd name="T28" fmla="*/ 11 w 137"/>
                <a:gd name="T29" fmla="*/ 18 h 36"/>
                <a:gd name="T30" fmla="*/ 4 w 137"/>
                <a:gd name="T31" fmla="*/ 14 h 36"/>
                <a:gd name="T32" fmla="*/ 0 w 137"/>
                <a:gd name="T33" fmla="*/ 11 h 36"/>
                <a:gd name="T34" fmla="*/ 0 w 137"/>
                <a:gd name="T35" fmla="*/ 4 h 36"/>
                <a:gd name="T36" fmla="*/ 51 w 137"/>
                <a:gd name="T37" fmla="*/ 4 h 36"/>
                <a:gd name="T38" fmla="*/ 58 w 137"/>
                <a:gd name="T39" fmla="*/ 0 h 36"/>
                <a:gd name="T40" fmla="*/ 137 w 137"/>
                <a:gd name="T41" fmla="*/ 0 h 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37"/>
                <a:gd name="T64" fmla="*/ 0 h 36"/>
                <a:gd name="T65" fmla="*/ 137 w 137"/>
                <a:gd name="T66" fmla="*/ 36 h 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37" h="36">
                  <a:moveTo>
                    <a:pt x="137" y="0"/>
                  </a:moveTo>
                  <a:lnTo>
                    <a:pt x="137" y="25"/>
                  </a:lnTo>
                  <a:lnTo>
                    <a:pt x="133" y="32"/>
                  </a:lnTo>
                  <a:lnTo>
                    <a:pt x="130" y="36"/>
                  </a:lnTo>
                  <a:lnTo>
                    <a:pt x="108" y="36"/>
                  </a:lnTo>
                  <a:lnTo>
                    <a:pt x="105" y="32"/>
                  </a:lnTo>
                  <a:lnTo>
                    <a:pt x="90" y="32"/>
                  </a:lnTo>
                  <a:lnTo>
                    <a:pt x="80" y="29"/>
                  </a:lnTo>
                  <a:lnTo>
                    <a:pt x="69" y="29"/>
                  </a:lnTo>
                  <a:lnTo>
                    <a:pt x="58" y="25"/>
                  </a:lnTo>
                  <a:lnTo>
                    <a:pt x="44" y="25"/>
                  </a:lnTo>
                  <a:lnTo>
                    <a:pt x="36" y="22"/>
                  </a:lnTo>
                  <a:lnTo>
                    <a:pt x="22" y="22"/>
                  </a:lnTo>
                  <a:lnTo>
                    <a:pt x="15" y="18"/>
                  </a:lnTo>
                  <a:lnTo>
                    <a:pt x="11" y="18"/>
                  </a:lnTo>
                  <a:lnTo>
                    <a:pt x="4" y="14"/>
                  </a:lnTo>
                  <a:lnTo>
                    <a:pt x="0" y="11"/>
                  </a:lnTo>
                  <a:lnTo>
                    <a:pt x="0" y="4"/>
                  </a:lnTo>
                  <a:lnTo>
                    <a:pt x="51" y="4"/>
                  </a:lnTo>
                  <a:lnTo>
                    <a:pt x="58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004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45" name="Freeform 573"/>
            <p:cNvSpPr>
              <a:spLocks/>
            </p:cNvSpPr>
            <p:nvPr/>
          </p:nvSpPr>
          <p:spPr bwMode="auto">
            <a:xfrm>
              <a:off x="2915" y="2871"/>
              <a:ext cx="29" cy="40"/>
            </a:xfrm>
            <a:custGeom>
              <a:avLst/>
              <a:gdLst>
                <a:gd name="T0" fmla="*/ 0 w 29"/>
                <a:gd name="T1" fmla="*/ 40 h 40"/>
                <a:gd name="T2" fmla="*/ 18 w 29"/>
                <a:gd name="T3" fmla="*/ 40 h 40"/>
                <a:gd name="T4" fmla="*/ 22 w 29"/>
                <a:gd name="T5" fmla="*/ 32 h 40"/>
                <a:gd name="T6" fmla="*/ 26 w 29"/>
                <a:gd name="T7" fmla="*/ 25 h 40"/>
                <a:gd name="T8" fmla="*/ 26 w 29"/>
                <a:gd name="T9" fmla="*/ 18 h 40"/>
                <a:gd name="T10" fmla="*/ 29 w 29"/>
                <a:gd name="T11" fmla="*/ 14 h 40"/>
                <a:gd name="T12" fmla="*/ 26 w 29"/>
                <a:gd name="T13" fmla="*/ 7 h 40"/>
                <a:gd name="T14" fmla="*/ 26 w 29"/>
                <a:gd name="T15" fmla="*/ 0 h 40"/>
                <a:gd name="T16" fmla="*/ 18 w 29"/>
                <a:gd name="T17" fmla="*/ 0 h 40"/>
                <a:gd name="T18" fmla="*/ 18 w 29"/>
                <a:gd name="T19" fmla="*/ 25 h 40"/>
                <a:gd name="T20" fmla="*/ 15 w 29"/>
                <a:gd name="T21" fmla="*/ 29 h 40"/>
                <a:gd name="T22" fmla="*/ 15 w 29"/>
                <a:gd name="T23" fmla="*/ 32 h 40"/>
                <a:gd name="T24" fmla="*/ 4 w 29"/>
                <a:gd name="T25" fmla="*/ 32 h 40"/>
                <a:gd name="T26" fmla="*/ 0 w 29"/>
                <a:gd name="T27" fmla="*/ 40 h 4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9"/>
                <a:gd name="T43" fmla="*/ 0 h 40"/>
                <a:gd name="T44" fmla="*/ 29 w 29"/>
                <a:gd name="T45" fmla="*/ 40 h 4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9" h="40">
                  <a:moveTo>
                    <a:pt x="0" y="40"/>
                  </a:moveTo>
                  <a:lnTo>
                    <a:pt x="18" y="40"/>
                  </a:lnTo>
                  <a:lnTo>
                    <a:pt x="22" y="32"/>
                  </a:lnTo>
                  <a:lnTo>
                    <a:pt x="26" y="25"/>
                  </a:lnTo>
                  <a:lnTo>
                    <a:pt x="26" y="18"/>
                  </a:lnTo>
                  <a:lnTo>
                    <a:pt x="29" y="14"/>
                  </a:lnTo>
                  <a:lnTo>
                    <a:pt x="26" y="7"/>
                  </a:lnTo>
                  <a:lnTo>
                    <a:pt x="26" y="0"/>
                  </a:lnTo>
                  <a:lnTo>
                    <a:pt x="18" y="0"/>
                  </a:lnTo>
                  <a:lnTo>
                    <a:pt x="18" y="25"/>
                  </a:lnTo>
                  <a:lnTo>
                    <a:pt x="15" y="29"/>
                  </a:lnTo>
                  <a:lnTo>
                    <a:pt x="15" y="32"/>
                  </a:lnTo>
                  <a:lnTo>
                    <a:pt x="4" y="32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46" name="Freeform 574"/>
            <p:cNvSpPr>
              <a:spLocks/>
            </p:cNvSpPr>
            <p:nvPr/>
          </p:nvSpPr>
          <p:spPr bwMode="auto">
            <a:xfrm>
              <a:off x="2800" y="2882"/>
              <a:ext cx="119" cy="29"/>
            </a:xfrm>
            <a:custGeom>
              <a:avLst/>
              <a:gdLst>
                <a:gd name="T0" fmla="*/ 0 w 119"/>
                <a:gd name="T1" fmla="*/ 7 h 29"/>
                <a:gd name="T2" fmla="*/ 8 w 119"/>
                <a:gd name="T3" fmla="*/ 11 h 29"/>
                <a:gd name="T4" fmla="*/ 15 w 119"/>
                <a:gd name="T5" fmla="*/ 11 h 29"/>
                <a:gd name="T6" fmla="*/ 22 w 119"/>
                <a:gd name="T7" fmla="*/ 14 h 29"/>
                <a:gd name="T8" fmla="*/ 36 w 119"/>
                <a:gd name="T9" fmla="*/ 14 h 29"/>
                <a:gd name="T10" fmla="*/ 44 w 119"/>
                <a:gd name="T11" fmla="*/ 18 h 29"/>
                <a:gd name="T12" fmla="*/ 58 w 119"/>
                <a:gd name="T13" fmla="*/ 18 h 29"/>
                <a:gd name="T14" fmla="*/ 65 w 119"/>
                <a:gd name="T15" fmla="*/ 21 h 29"/>
                <a:gd name="T16" fmla="*/ 80 w 119"/>
                <a:gd name="T17" fmla="*/ 21 h 29"/>
                <a:gd name="T18" fmla="*/ 87 w 119"/>
                <a:gd name="T19" fmla="*/ 25 h 29"/>
                <a:gd name="T20" fmla="*/ 101 w 119"/>
                <a:gd name="T21" fmla="*/ 25 h 29"/>
                <a:gd name="T22" fmla="*/ 108 w 119"/>
                <a:gd name="T23" fmla="*/ 29 h 29"/>
                <a:gd name="T24" fmla="*/ 115 w 119"/>
                <a:gd name="T25" fmla="*/ 29 h 29"/>
                <a:gd name="T26" fmla="*/ 119 w 119"/>
                <a:gd name="T27" fmla="*/ 21 h 29"/>
                <a:gd name="T28" fmla="*/ 112 w 119"/>
                <a:gd name="T29" fmla="*/ 21 h 29"/>
                <a:gd name="T30" fmla="*/ 105 w 119"/>
                <a:gd name="T31" fmla="*/ 18 h 29"/>
                <a:gd name="T32" fmla="*/ 90 w 119"/>
                <a:gd name="T33" fmla="*/ 18 h 29"/>
                <a:gd name="T34" fmla="*/ 80 w 119"/>
                <a:gd name="T35" fmla="*/ 14 h 29"/>
                <a:gd name="T36" fmla="*/ 69 w 119"/>
                <a:gd name="T37" fmla="*/ 14 h 29"/>
                <a:gd name="T38" fmla="*/ 58 w 119"/>
                <a:gd name="T39" fmla="*/ 11 h 29"/>
                <a:gd name="T40" fmla="*/ 47 w 119"/>
                <a:gd name="T41" fmla="*/ 11 h 29"/>
                <a:gd name="T42" fmla="*/ 36 w 119"/>
                <a:gd name="T43" fmla="*/ 7 h 29"/>
                <a:gd name="T44" fmla="*/ 22 w 119"/>
                <a:gd name="T45" fmla="*/ 7 h 29"/>
                <a:gd name="T46" fmla="*/ 15 w 119"/>
                <a:gd name="T47" fmla="*/ 3 h 29"/>
                <a:gd name="T48" fmla="*/ 11 w 119"/>
                <a:gd name="T49" fmla="*/ 3 h 29"/>
                <a:gd name="T50" fmla="*/ 4 w 119"/>
                <a:gd name="T51" fmla="*/ 0 h 29"/>
                <a:gd name="T52" fmla="*/ 0 w 119"/>
                <a:gd name="T53" fmla="*/ 7 h 2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19"/>
                <a:gd name="T82" fmla="*/ 0 h 29"/>
                <a:gd name="T83" fmla="*/ 119 w 119"/>
                <a:gd name="T84" fmla="*/ 29 h 29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19" h="29">
                  <a:moveTo>
                    <a:pt x="0" y="7"/>
                  </a:moveTo>
                  <a:lnTo>
                    <a:pt x="8" y="11"/>
                  </a:lnTo>
                  <a:lnTo>
                    <a:pt x="15" y="11"/>
                  </a:lnTo>
                  <a:lnTo>
                    <a:pt x="22" y="14"/>
                  </a:lnTo>
                  <a:lnTo>
                    <a:pt x="36" y="14"/>
                  </a:lnTo>
                  <a:lnTo>
                    <a:pt x="44" y="18"/>
                  </a:lnTo>
                  <a:lnTo>
                    <a:pt x="58" y="18"/>
                  </a:lnTo>
                  <a:lnTo>
                    <a:pt x="65" y="21"/>
                  </a:lnTo>
                  <a:lnTo>
                    <a:pt x="80" y="21"/>
                  </a:lnTo>
                  <a:lnTo>
                    <a:pt x="87" y="25"/>
                  </a:lnTo>
                  <a:lnTo>
                    <a:pt x="101" y="25"/>
                  </a:lnTo>
                  <a:lnTo>
                    <a:pt x="108" y="29"/>
                  </a:lnTo>
                  <a:lnTo>
                    <a:pt x="115" y="29"/>
                  </a:lnTo>
                  <a:lnTo>
                    <a:pt x="119" y="21"/>
                  </a:lnTo>
                  <a:lnTo>
                    <a:pt x="112" y="21"/>
                  </a:lnTo>
                  <a:lnTo>
                    <a:pt x="105" y="18"/>
                  </a:lnTo>
                  <a:lnTo>
                    <a:pt x="90" y="18"/>
                  </a:lnTo>
                  <a:lnTo>
                    <a:pt x="80" y="14"/>
                  </a:lnTo>
                  <a:lnTo>
                    <a:pt x="69" y="14"/>
                  </a:lnTo>
                  <a:lnTo>
                    <a:pt x="58" y="11"/>
                  </a:lnTo>
                  <a:lnTo>
                    <a:pt x="47" y="11"/>
                  </a:lnTo>
                  <a:lnTo>
                    <a:pt x="36" y="7"/>
                  </a:lnTo>
                  <a:lnTo>
                    <a:pt x="22" y="7"/>
                  </a:lnTo>
                  <a:lnTo>
                    <a:pt x="15" y="3"/>
                  </a:lnTo>
                  <a:lnTo>
                    <a:pt x="11" y="3"/>
                  </a:lnTo>
                  <a:lnTo>
                    <a:pt x="4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47" name="Freeform 575"/>
            <p:cNvSpPr>
              <a:spLocks/>
            </p:cNvSpPr>
            <p:nvPr/>
          </p:nvSpPr>
          <p:spPr bwMode="auto">
            <a:xfrm>
              <a:off x="2797" y="2871"/>
              <a:ext cx="7" cy="18"/>
            </a:xfrm>
            <a:custGeom>
              <a:avLst/>
              <a:gdLst>
                <a:gd name="T0" fmla="*/ 3 w 7"/>
                <a:gd name="T1" fmla="*/ 0 h 18"/>
                <a:gd name="T2" fmla="*/ 0 w 7"/>
                <a:gd name="T3" fmla="*/ 4 h 18"/>
                <a:gd name="T4" fmla="*/ 0 w 7"/>
                <a:gd name="T5" fmla="*/ 14 h 18"/>
                <a:gd name="T6" fmla="*/ 3 w 7"/>
                <a:gd name="T7" fmla="*/ 18 h 18"/>
                <a:gd name="T8" fmla="*/ 7 w 7"/>
                <a:gd name="T9" fmla="*/ 11 h 18"/>
                <a:gd name="T10" fmla="*/ 7 w 7"/>
                <a:gd name="T11" fmla="*/ 4 h 18"/>
                <a:gd name="T12" fmla="*/ 3 w 7"/>
                <a:gd name="T13" fmla="*/ 7 h 18"/>
                <a:gd name="T14" fmla="*/ 3 w 7"/>
                <a:gd name="T15" fmla="*/ 0 h 18"/>
                <a:gd name="T16" fmla="*/ 0 w 7"/>
                <a:gd name="T17" fmla="*/ 0 h 18"/>
                <a:gd name="T18" fmla="*/ 0 w 7"/>
                <a:gd name="T19" fmla="*/ 4 h 18"/>
                <a:gd name="T20" fmla="*/ 3 w 7"/>
                <a:gd name="T21" fmla="*/ 0 h 1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"/>
                <a:gd name="T34" fmla="*/ 0 h 18"/>
                <a:gd name="T35" fmla="*/ 7 w 7"/>
                <a:gd name="T36" fmla="*/ 18 h 1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" h="18">
                  <a:moveTo>
                    <a:pt x="3" y="0"/>
                  </a:moveTo>
                  <a:lnTo>
                    <a:pt x="0" y="4"/>
                  </a:lnTo>
                  <a:lnTo>
                    <a:pt x="0" y="14"/>
                  </a:lnTo>
                  <a:lnTo>
                    <a:pt x="3" y="18"/>
                  </a:lnTo>
                  <a:lnTo>
                    <a:pt x="7" y="11"/>
                  </a:lnTo>
                  <a:lnTo>
                    <a:pt x="7" y="4"/>
                  </a:lnTo>
                  <a:lnTo>
                    <a:pt x="3" y="7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48" name="Freeform 576"/>
            <p:cNvSpPr>
              <a:spLocks/>
            </p:cNvSpPr>
            <p:nvPr/>
          </p:nvSpPr>
          <p:spPr bwMode="auto">
            <a:xfrm>
              <a:off x="2800" y="2867"/>
              <a:ext cx="141" cy="11"/>
            </a:xfrm>
            <a:custGeom>
              <a:avLst/>
              <a:gdLst>
                <a:gd name="T0" fmla="*/ 141 w 141"/>
                <a:gd name="T1" fmla="*/ 4 h 11"/>
                <a:gd name="T2" fmla="*/ 137 w 141"/>
                <a:gd name="T3" fmla="*/ 0 h 11"/>
                <a:gd name="T4" fmla="*/ 69 w 141"/>
                <a:gd name="T5" fmla="*/ 0 h 11"/>
                <a:gd name="T6" fmla="*/ 58 w 141"/>
                <a:gd name="T7" fmla="*/ 4 h 11"/>
                <a:gd name="T8" fmla="*/ 0 w 141"/>
                <a:gd name="T9" fmla="*/ 4 h 11"/>
                <a:gd name="T10" fmla="*/ 0 w 141"/>
                <a:gd name="T11" fmla="*/ 11 h 11"/>
                <a:gd name="T12" fmla="*/ 51 w 141"/>
                <a:gd name="T13" fmla="*/ 11 h 11"/>
                <a:gd name="T14" fmla="*/ 58 w 141"/>
                <a:gd name="T15" fmla="*/ 8 h 11"/>
                <a:gd name="T16" fmla="*/ 137 w 141"/>
                <a:gd name="T17" fmla="*/ 8 h 11"/>
                <a:gd name="T18" fmla="*/ 133 w 141"/>
                <a:gd name="T19" fmla="*/ 4 h 11"/>
                <a:gd name="T20" fmla="*/ 141 w 141"/>
                <a:gd name="T21" fmla="*/ 4 h 11"/>
                <a:gd name="T22" fmla="*/ 141 w 141"/>
                <a:gd name="T23" fmla="*/ 0 h 11"/>
                <a:gd name="T24" fmla="*/ 137 w 141"/>
                <a:gd name="T25" fmla="*/ 0 h 11"/>
                <a:gd name="T26" fmla="*/ 141 w 141"/>
                <a:gd name="T27" fmla="*/ 4 h 1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41"/>
                <a:gd name="T43" fmla="*/ 0 h 11"/>
                <a:gd name="T44" fmla="*/ 141 w 141"/>
                <a:gd name="T45" fmla="*/ 11 h 1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41" h="11">
                  <a:moveTo>
                    <a:pt x="141" y="4"/>
                  </a:moveTo>
                  <a:lnTo>
                    <a:pt x="137" y="0"/>
                  </a:lnTo>
                  <a:lnTo>
                    <a:pt x="69" y="0"/>
                  </a:lnTo>
                  <a:lnTo>
                    <a:pt x="58" y="4"/>
                  </a:lnTo>
                  <a:lnTo>
                    <a:pt x="0" y="4"/>
                  </a:lnTo>
                  <a:lnTo>
                    <a:pt x="0" y="11"/>
                  </a:lnTo>
                  <a:lnTo>
                    <a:pt x="51" y="11"/>
                  </a:lnTo>
                  <a:lnTo>
                    <a:pt x="58" y="8"/>
                  </a:lnTo>
                  <a:lnTo>
                    <a:pt x="137" y="8"/>
                  </a:lnTo>
                  <a:lnTo>
                    <a:pt x="133" y="4"/>
                  </a:lnTo>
                  <a:lnTo>
                    <a:pt x="141" y="4"/>
                  </a:lnTo>
                  <a:lnTo>
                    <a:pt x="141" y="0"/>
                  </a:lnTo>
                  <a:lnTo>
                    <a:pt x="137" y="0"/>
                  </a:lnTo>
                  <a:lnTo>
                    <a:pt x="14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49" name="Freeform 577"/>
            <p:cNvSpPr>
              <a:spLocks/>
            </p:cNvSpPr>
            <p:nvPr/>
          </p:nvSpPr>
          <p:spPr bwMode="auto">
            <a:xfrm>
              <a:off x="3171" y="2907"/>
              <a:ext cx="68" cy="43"/>
            </a:xfrm>
            <a:custGeom>
              <a:avLst/>
              <a:gdLst>
                <a:gd name="T0" fmla="*/ 54 w 68"/>
                <a:gd name="T1" fmla="*/ 4 h 43"/>
                <a:gd name="T2" fmla="*/ 54 w 68"/>
                <a:gd name="T3" fmla="*/ 11 h 43"/>
                <a:gd name="T4" fmla="*/ 61 w 68"/>
                <a:gd name="T5" fmla="*/ 18 h 43"/>
                <a:gd name="T6" fmla="*/ 68 w 68"/>
                <a:gd name="T7" fmla="*/ 14 h 43"/>
                <a:gd name="T8" fmla="*/ 68 w 68"/>
                <a:gd name="T9" fmla="*/ 32 h 43"/>
                <a:gd name="T10" fmla="*/ 58 w 68"/>
                <a:gd name="T11" fmla="*/ 22 h 43"/>
                <a:gd name="T12" fmla="*/ 54 w 68"/>
                <a:gd name="T13" fmla="*/ 22 h 43"/>
                <a:gd name="T14" fmla="*/ 50 w 68"/>
                <a:gd name="T15" fmla="*/ 29 h 43"/>
                <a:gd name="T16" fmla="*/ 50 w 68"/>
                <a:gd name="T17" fmla="*/ 32 h 43"/>
                <a:gd name="T18" fmla="*/ 54 w 68"/>
                <a:gd name="T19" fmla="*/ 36 h 43"/>
                <a:gd name="T20" fmla="*/ 54 w 68"/>
                <a:gd name="T21" fmla="*/ 43 h 43"/>
                <a:gd name="T22" fmla="*/ 43 w 68"/>
                <a:gd name="T23" fmla="*/ 32 h 43"/>
                <a:gd name="T24" fmla="*/ 36 w 68"/>
                <a:gd name="T25" fmla="*/ 32 h 43"/>
                <a:gd name="T26" fmla="*/ 32 w 68"/>
                <a:gd name="T27" fmla="*/ 29 h 43"/>
                <a:gd name="T28" fmla="*/ 25 w 68"/>
                <a:gd name="T29" fmla="*/ 29 h 43"/>
                <a:gd name="T30" fmla="*/ 22 w 68"/>
                <a:gd name="T31" fmla="*/ 32 h 43"/>
                <a:gd name="T32" fmla="*/ 14 w 68"/>
                <a:gd name="T33" fmla="*/ 36 h 43"/>
                <a:gd name="T34" fmla="*/ 11 w 68"/>
                <a:gd name="T35" fmla="*/ 36 h 43"/>
                <a:gd name="T36" fmla="*/ 4 w 68"/>
                <a:gd name="T37" fmla="*/ 40 h 43"/>
                <a:gd name="T38" fmla="*/ 0 w 68"/>
                <a:gd name="T39" fmla="*/ 40 h 43"/>
                <a:gd name="T40" fmla="*/ 0 w 68"/>
                <a:gd name="T41" fmla="*/ 36 h 43"/>
                <a:gd name="T42" fmla="*/ 4 w 68"/>
                <a:gd name="T43" fmla="*/ 32 h 43"/>
                <a:gd name="T44" fmla="*/ 11 w 68"/>
                <a:gd name="T45" fmla="*/ 29 h 43"/>
                <a:gd name="T46" fmla="*/ 18 w 68"/>
                <a:gd name="T47" fmla="*/ 22 h 43"/>
                <a:gd name="T48" fmla="*/ 18 w 68"/>
                <a:gd name="T49" fmla="*/ 18 h 43"/>
                <a:gd name="T50" fmla="*/ 14 w 68"/>
                <a:gd name="T51" fmla="*/ 14 h 43"/>
                <a:gd name="T52" fmla="*/ 0 w 68"/>
                <a:gd name="T53" fmla="*/ 14 h 43"/>
                <a:gd name="T54" fmla="*/ 7 w 68"/>
                <a:gd name="T55" fmla="*/ 14 h 43"/>
                <a:gd name="T56" fmla="*/ 11 w 68"/>
                <a:gd name="T57" fmla="*/ 11 h 43"/>
                <a:gd name="T58" fmla="*/ 14 w 68"/>
                <a:gd name="T59" fmla="*/ 11 h 43"/>
                <a:gd name="T60" fmla="*/ 18 w 68"/>
                <a:gd name="T61" fmla="*/ 7 h 43"/>
                <a:gd name="T62" fmla="*/ 22 w 68"/>
                <a:gd name="T63" fmla="*/ 7 h 43"/>
                <a:gd name="T64" fmla="*/ 25 w 68"/>
                <a:gd name="T65" fmla="*/ 4 h 43"/>
                <a:gd name="T66" fmla="*/ 22 w 68"/>
                <a:gd name="T67" fmla="*/ 0 h 43"/>
                <a:gd name="T68" fmla="*/ 32 w 68"/>
                <a:gd name="T69" fmla="*/ 0 h 43"/>
                <a:gd name="T70" fmla="*/ 36 w 68"/>
                <a:gd name="T71" fmla="*/ 4 h 43"/>
                <a:gd name="T72" fmla="*/ 40 w 68"/>
                <a:gd name="T73" fmla="*/ 4 h 43"/>
                <a:gd name="T74" fmla="*/ 43 w 68"/>
                <a:gd name="T75" fmla="*/ 7 h 43"/>
                <a:gd name="T76" fmla="*/ 50 w 68"/>
                <a:gd name="T77" fmla="*/ 7 h 43"/>
                <a:gd name="T78" fmla="*/ 54 w 68"/>
                <a:gd name="T79" fmla="*/ 4 h 43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68"/>
                <a:gd name="T121" fmla="*/ 0 h 43"/>
                <a:gd name="T122" fmla="*/ 68 w 68"/>
                <a:gd name="T123" fmla="*/ 43 h 43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68" h="43">
                  <a:moveTo>
                    <a:pt x="54" y="4"/>
                  </a:moveTo>
                  <a:lnTo>
                    <a:pt x="54" y="11"/>
                  </a:lnTo>
                  <a:lnTo>
                    <a:pt x="61" y="18"/>
                  </a:lnTo>
                  <a:lnTo>
                    <a:pt x="68" y="14"/>
                  </a:lnTo>
                  <a:lnTo>
                    <a:pt x="68" y="32"/>
                  </a:lnTo>
                  <a:lnTo>
                    <a:pt x="58" y="22"/>
                  </a:lnTo>
                  <a:lnTo>
                    <a:pt x="54" y="22"/>
                  </a:lnTo>
                  <a:lnTo>
                    <a:pt x="50" y="29"/>
                  </a:lnTo>
                  <a:lnTo>
                    <a:pt x="50" y="32"/>
                  </a:lnTo>
                  <a:lnTo>
                    <a:pt x="54" y="36"/>
                  </a:lnTo>
                  <a:lnTo>
                    <a:pt x="54" y="43"/>
                  </a:lnTo>
                  <a:lnTo>
                    <a:pt x="43" y="32"/>
                  </a:lnTo>
                  <a:lnTo>
                    <a:pt x="36" y="32"/>
                  </a:lnTo>
                  <a:lnTo>
                    <a:pt x="32" y="29"/>
                  </a:lnTo>
                  <a:lnTo>
                    <a:pt x="25" y="29"/>
                  </a:lnTo>
                  <a:lnTo>
                    <a:pt x="22" y="32"/>
                  </a:lnTo>
                  <a:lnTo>
                    <a:pt x="14" y="36"/>
                  </a:lnTo>
                  <a:lnTo>
                    <a:pt x="11" y="36"/>
                  </a:lnTo>
                  <a:lnTo>
                    <a:pt x="4" y="40"/>
                  </a:lnTo>
                  <a:lnTo>
                    <a:pt x="0" y="40"/>
                  </a:lnTo>
                  <a:lnTo>
                    <a:pt x="0" y="36"/>
                  </a:lnTo>
                  <a:lnTo>
                    <a:pt x="4" y="32"/>
                  </a:lnTo>
                  <a:lnTo>
                    <a:pt x="11" y="29"/>
                  </a:lnTo>
                  <a:lnTo>
                    <a:pt x="18" y="22"/>
                  </a:lnTo>
                  <a:lnTo>
                    <a:pt x="18" y="18"/>
                  </a:lnTo>
                  <a:lnTo>
                    <a:pt x="14" y="14"/>
                  </a:lnTo>
                  <a:lnTo>
                    <a:pt x="0" y="14"/>
                  </a:lnTo>
                  <a:lnTo>
                    <a:pt x="7" y="14"/>
                  </a:lnTo>
                  <a:lnTo>
                    <a:pt x="11" y="11"/>
                  </a:lnTo>
                  <a:lnTo>
                    <a:pt x="14" y="11"/>
                  </a:lnTo>
                  <a:lnTo>
                    <a:pt x="18" y="7"/>
                  </a:lnTo>
                  <a:lnTo>
                    <a:pt x="22" y="7"/>
                  </a:lnTo>
                  <a:lnTo>
                    <a:pt x="25" y="4"/>
                  </a:lnTo>
                  <a:lnTo>
                    <a:pt x="22" y="0"/>
                  </a:lnTo>
                  <a:lnTo>
                    <a:pt x="32" y="0"/>
                  </a:lnTo>
                  <a:lnTo>
                    <a:pt x="36" y="4"/>
                  </a:lnTo>
                  <a:lnTo>
                    <a:pt x="40" y="4"/>
                  </a:lnTo>
                  <a:lnTo>
                    <a:pt x="43" y="7"/>
                  </a:lnTo>
                  <a:lnTo>
                    <a:pt x="50" y="7"/>
                  </a:lnTo>
                  <a:lnTo>
                    <a:pt x="54" y="4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50" name="Freeform 578"/>
            <p:cNvSpPr>
              <a:spLocks/>
            </p:cNvSpPr>
            <p:nvPr/>
          </p:nvSpPr>
          <p:spPr bwMode="auto">
            <a:xfrm>
              <a:off x="3221" y="2911"/>
              <a:ext cx="15" cy="18"/>
            </a:xfrm>
            <a:custGeom>
              <a:avLst/>
              <a:gdLst>
                <a:gd name="T0" fmla="*/ 11 w 15"/>
                <a:gd name="T1" fmla="*/ 10 h 18"/>
                <a:gd name="T2" fmla="*/ 11 w 15"/>
                <a:gd name="T3" fmla="*/ 7 h 18"/>
                <a:gd name="T4" fmla="*/ 4 w 15"/>
                <a:gd name="T5" fmla="*/ 0 h 18"/>
                <a:gd name="T6" fmla="*/ 0 w 15"/>
                <a:gd name="T7" fmla="*/ 3 h 18"/>
                <a:gd name="T8" fmla="*/ 0 w 15"/>
                <a:gd name="T9" fmla="*/ 7 h 18"/>
                <a:gd name="T10" fmla="*/ 4 w 15"/>
                <a:gd name="T11" fmla="*/ 10 h 18"/>
                <a:gd name="T12" fmla="*/ 4 w 15"/>
                <a:gd name="T13" fmla="*/ 14 h 18"/>
                <a:gd name="T14" fmla="*/ 11 w 15"/>
                <a:gd name="T15" fmla="*/ 18 h 18"/>
                <a:gd name="T16" fmla="*/ 15 w 15"/>
                <a:gd name="T17" fmla="*/ 18 h 18"/>
                <a:gd name="T18" fmla="*/ 11 w 15"/>
                <a:gd name="T19" fmla="*/ 18 h 18"/>
                <a:gd name="T20" fmla="*/ 15 w 15"/>
                <a:gd name="T21" fmla="*/ 18 h 18"/>
                <a:gd name="T22" fmla="*/ 11 w 15"/>
                <a:gd name="T23" fmla="*/ 10 h 1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5"/>
                <a:gd name="T37" fmla="*/ 0 h 18"/>
                <a:gd name="T38" fmla="*/ 15 w 15"/>
                <a:gd name="T39" fmla="*/ 18 h 1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5" h="18">
                  <a:moveTo>
                    <a:pt x="11" y="10"/>
                  </a:moveTo>
                  <a:lnTo>
                    <a:pt x="11" y="7"/>
                  </a:lnTo>
                  <a:lnTo>
                    <a:pt x="4" y="0"/>
                  </a:lnTo>
                  <a:lnTo>
                    <a:pt x="0" y="3"/>
                  </a:lnTo>
                  <a:lnTo>
                    <a:pt x="0" y="7"/>
                  </a:lnTo>
                  <a:lnTo>
                    <a:pt x="4" y="10"/>
                  </a:lnTo>
                  <a:lnTo>
                    <a:pt x="4" y="14"/>
                  </a:lnTo>
                  <a:lnTo>
                    <a:pt x="11" y="18"/>
                  </a:lnTo>
                  <a:lnTo>
                    <a:pt x="15" y="18"/>
                  </a:lnTo>
                  <a:lnTo>
                    <a:pt x="11" y="18"/>
                  </a:lnTo>
                  <a:lnTo>
                    <a:pt x="15" y="18"/>
                  </a:lnTo>
                  <a:lnTo>
                    <a:pt x="11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51" name="Freeform 579"/>
            <p:cNvSpPr>
              <a:spLocks/>
            </p:cNvSpPr>
            <p:nvPr/>
          </p:nvSpPr>
          <p:spPr bwMode="auto">
            <a:xfrm>
              <a:off x="3232" y="2914"/>
              <a:ext cx="15" cy="15"/>
            </a:xfrm>
            <a:custGeom>
              <a:avLst/>
              <a:gdLst>
                <a:gd name="T0" fmla="*/ 11 w 15"/>
                <a:gd name="T1" fmla="*/ 7 h 15"/>
                <a:gd name="T2" fmla="*/ 7 w 15"/>
                <a:gd name="T3" fmla="*/ 4 h 15"/>
                <a:gd name="T4" fmla="*/ 0 w 15"/>
                <a:gd name="T5" fmla="*/ 7 h 15"/>
                <a:gd name="T6" fmla="*/ 4 w 15"/>
                <a:gd name="T7" fmla="*/ 15 h 15"/>
                <a:gd name="T8" fmla="*/ 11 w 15"/>
                <a:gd name="T9" fmla="*/ 11 h 15"/>
                <a:gd name="T10" fmla="*/ 4 w 15"/>
                <a:gd name="T11" fmla="*/ 7 h 15"/>
                <a:gd name="T12" fmla="*/ 11 w 15"/>
                <a:gd name="T13" fmla="*/ 7 h 15"/>
                <a:gd name="T14" fmla="*/ 15 w 15"/>
                <a:gd name="T15" fmla="*/ 0 h 15"/>
                <a:gd name="T16" fmla="*/ 7 w 15"/>
                <a:gd name="T17" fmla="*/ 4 h 15"/>
                <a:gd name="T18" fmla="*/ 11 w 15"/>
                <a:gd name="T19" fmla="*/ 7 h 1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"/>
                <a:gd name="T31" fmla="*/ 0 h 15"/>
                <a:gd name="T32" fmla="*/ 15 w 15"/>
                <a:gd name="T33" fmla="*/ 15 h 1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" h="15">
                  <a:moveTo>
                    <a:pt x="11" y="7"/>
                  </a:moveTo>
                  <a:lnTo>
                    <a:pt x="7" y="4"/>
                  </a:lnTo>
                  <a:lnTo>
                    <a:pt x="0" y="7"/>
                  </a:lnTo>
                  <a:lnTo>
                    <a:pt x="4" y="15"/>
                  </a:lnTo>
                  <a:lnTo>
                    <a:pt x="11" y="11"/>
                  </a:lnTo>
                  <a:lnTo>
                    <a:pt x="4" y="7"/>
                  </a:lnTo>
                  <a:lnTo>
                    <a:pt x="11" y="7"/>
                  </a:lnTo>
                  <a:lnTo>
                    <a:pt x="15" y="0"/>
                  </a:lnTo>
                  <a:lnTo>
                    <a:pt x="7" y="4"/>
                  </a:lnTo>
                  <a:lnTo>
                    <a:pt x="11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52" name="Freeform 580"/>
            <p:cNvSpPr>
              <a:spLocks/>
            </p:cNvSpPr>
            <p:nvPr/>
          </p:nvSpPr>
          <p:spPr bwMode="auto">
            <a:xfrm>
              <a:off x="3236" y="2921"/>
              <a:ext cx="7" cy="22"/>
            </a:xfrm>
            <a:custGeom>
              <a:avLst/>
              <a:gdLst>
                <a:gd name="T0" fmla="*/ 3 w 7"/>
                <a:gd name="T1" fmla="*/ 22 h 22"/>
                <a:gd name="T2" fmla="*/ 7 w 7"/>
                <a:gd name="T3" fmla="*/ 18 h 22"/>
                <a:gd name="T4" fmla="*/ 7 w 7"/>
                <a:gd name="T5" fmla="*/ 0 h 22"/>
                <a:gd name="T6" fmla="*/ 0 w 7"/>
                <a:gd name="T7" fmla="*/ 0 h 22"/>
                <a:gd name="T8" fmla="*/ 0 w 7"/>
                <a:gd name="T9" fmla="*/ 18 h 22"/>
                <a:gd name="T10" fmla="*/ 3 w 7"/>
                <a:gd name="T11" fmla="*/ 15 h 22"/>
                <a:gd name="T12" fmla="*/ 3 w 7"/>
                <a:gd name="T13" fmla="*/ 22 h 22"/>
                <a:gd name="T14" fmla="*/ 7 w 7"/>
                <a:gd name="T15" fmla="*/ 22 h 22"/>
                <a:gd name="T16" fmla="*/ 7 w 7"/>
                <a:gd name="T17" fmla="*/ 18 h 22"/>
                <a:gd name="T18" fmla="*/ 3 w 7"/>
                <a:gd name="T19" fmla="*/ 22 h 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"/>
                <a:gd name="T31" fmla="*/ 0 h 22"/>
                <a:gd name="T32" fmla="*/ 7 w 7"/>
                <a:gd name="T33" fmla="*/ 22 h 2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" h="22">
                  <a:moveTo>
                    <a:pt x="3" y="22"/>
                  </a:moveTo>
                  <a:lnTo>
                    <a:pt x="7" y="18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18"/>
                  </a:lnTo>
                  <a:lnTo>
                    <a:pt x="3" y="15"/>
                  </a:lnTo>
                  <a:lnTo>
                    <a:pt x="3" y="22"/>
                  </a:lnTo>
                  <a:lnTo>
                    <a:pt x="7" y="22"/>
                  </a:lnTo>
                  <a:lnTo>
                    <a:pt x="7" y="18"/>
                  </a:lnTo>
                  <a:lnTo>
                    <a:pt x="3" y="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53" name="Freeform 581"/>
            <p:cNvSpPr>
              <a:spLocks/>
            </p:cNvSpPr>
            <p:nvPr/>
          </p:nvSpPr>
          <p:spPr bwMode="auto">
            <a:xfrm>
              <a:off x="3221" y="2925"/>
              <a:ext cx="18" cy="18"/>
            </a:xfrm>
            <a:custGeom>
              <a:avLst/>
              <a:gdLst>
                <a:gd name="T0" fmla="*/ 4 w 18"/>
                <a:gd name="T1" fmla="*/ 7 h 18"/>
                <a:gd name="T2" fmla="*/ 11 w 18"/>
                <a:gd name="T3" fmla="*/ 14 h 18"/>
                <a:gd name="T4" fmla="*/ 18 w 18"/>
                <a:gd name="T5" fmla="*/ 18 h 18"/>
                <a:gd name="T6" fmla="*/ 18 w 18"/>
                <a:gd name="T7" fmla="*/ 11 h 18"/>
                <a:gd name="T8" fmla="*/ 15 w 18"/>
                <a:gd name="T9" fmla="*/ 11 h 18"/>
                <a:gd name="T10" fmla="*/ 15 w 18"/>
                <a:gd name="T11" fmla="*/ 4 h 18"/>
                <a:gd name="T12" fmla="*/ 8 w 18"/>
                <a:gd name="T13" fmla="*/ 0 h 18"/>
                <a:gd name="T14" fmla="*/ 0 w 18"/>
                <a:gd name="T15" fmla="*/ 0 h 18"/>
                <a:gd name="T16" fmla="*/ 0 w 18"/>
                <a:gd name="T17" fmla="*/ 4 h 18"/>
                <a:gd name="T18" fmla="*/ 0 w 18"/>
                <a:gd name="T19" fmla="*/ 0 h 18"/>
                <a:gd name="T20" fmla="*/ 0 w 18"/>
                <a:gd name="T21" fmla="*/ 4 h 18"/>
                <a:gd name="T22" fmla="*/ 4 w 18"/>
                <a:gd name="T23" fmla="*/ 7 h 1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8"/>
                <a:gd name="T37" fmla="*/ 0 h 18"/>
                <a:gd name="T38" fmla="*/ 18 w 18"/>
                <a:gd name="T39" fmla="*/ 18 h 1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8" h="18">
                  <a:moveTo>
                    <a:pt x="4" y="7"/>
                  </a:moveTo>
                  <a:lnTo>
                    <a:pt x="11" y="14"/>
                  </a:lnTo>
                  <a:lnTo>
                    <a:pt x="18" y="18"/>
                  </a:lnTo>
                  <a:lnTo>
                    <a:pt x="18" y="11"/>
                  </a:lnTo>
                  <a:lnTo>
                    <a:pt x="15" y="11"/>
                  </a:lnTo>
                  <a:lnTo>
                    <a:pt x="15" y="4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0"/>
                  </a:lnTo>
                  <a:lnTo>
                    <a:pt x="0" y="4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54" name="Freeform 582"/>
            <p:cNvSpPr>
              <a:spLocks/>
            </p:cNvSpPr>
            <p:nvPr/>
          </p:nvSpPr>
          <p:spPr bwMode="auto">
            <a:xfrm>
              <a:off x="3218" y="2929"/>
              <a:ext cx="11" cy="25"/>
            </a:xfrm>
            <a:custGeom>
              <a:avLst/>
              <a:gdLst>
                <a:gd name="T0" fmla="*/ 3 w 11"/>
                <a:gd name="T1" fmla="*/ 25 h 25"/>
                <a:gd name="T2" fmla="*/ 7 w 11"/>
                <a:gd name="T3" fmla="*/ 21 h 25"/>
                <a:gd name="T4" fmla="*/ 11 w 11"/>
                <a:gd name="T5" fmla="*/ 14 h 25"/>
                <a:gd name="T6" fmla="*/ 7 w 11"/>
                <a:gd name="T7" fmla="*/ 10 h 25"/>
                <a:gd name="T8" fmla="*/ 7 w 11"/>
                <a:gd name="T9" fmla="*/ 3 h 25"/>
                <a:gd name="T10" fmla="*/ 3 w 11"/>
                <a:gd name="T11" fmla="*/ 0 h 25"/>
                <a:gd name="T12" fmla="*/ 0 w 11"/>
                <a:gd name="T13" fmla="*/ 7 h 25"/>
                <a:gd name="T14" fmla="*/ 0 w 11"/>
                <a:gd name="T15" fmla="*/ 14 h 25"/>
                <a:gd name="T16" fmla="*/ 3 w 11"/>
                <a:gd name="T17" fmla="*/ 14 h 25"/>
                <a:gd name="T18" fmla="*/ 3 w 11"/>
                <a:gd name="T19" fmla="*/ 18 h 25"/>
                <a:gd name="T20" fmla="*/ 7 w 11"/>
                <a:gd name="T21" fmla="*/ 18 h 25"/>
                <a:gd name="T22" fmla="*/ 3 w 11"/>
                <a:gd name="T23" fmla="*/ 25 h 25"/>
                <a:gd name="T24" fmla="*/ 7 w 11"/>
                <a:gd name="T25" fmla="*/ 25 h 25"/>
                <a:gd name="T26" fmla="*/ 7 w 11"/>
                <a:gd name="T27" fmla="*/ 21 h 25"/>
                <a:gd name="T28" fmla="*/ 3 w 11"/>
                <a:gd name="T29" fmla="*/ 25 h 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1"/>
                <a:gd name="T46" fmla="*/ 0 h 25"/>
                <a:gd name="T47" fmla="*/ 11 w 11"/>
                <a:gd name="T48" fmla="*/ 25 h 2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1" h="25">
                  <a:moveTo>
                    <a:pt x="3" y="25"/>
                  </a:moveTo>
                  <a:lnTo>
                    <a:pt x="7" y="21"/>
                  </a:lnTo>
                  <a:lnTo>
                    <a:pt x="11" y="14"/>
                  </a:lnTo>
                  <a:lnTo>
                    <a:pt x="7" y="10"/>
                  </a:lnTo>
                  <a:lnTo>
                    <a:pt x="7" y="3"/>
                  </a:lnTo>
                  <a:lnTo>
                    <a:pt x="3" y="0"/>
                  </a:lnTo>
                  <a:lnTo>
                    <a:pt x="0" y="7"/>
                  </a:lnTo>
                  <a:lnTo>
                    <a:pt x="0" y="14"/>
                  </a:lnTo>
                  <a:lnTo>
                    <a:pt x="3" y="14"/>
                  </a:lnTo>
                  <a:lnTo>
                    <a:pt x="3" y="18"/>
                  </a:lnTo>
                  <a:lnTo>
                    <a:pt x="7" y="18"/>
                  </a:lnTo>
                  <a:lnTo>
                    <a:pt x="3" y="25"/>
                  </a:lnTo>
                  <a:lnTo>
                    <a:pt x="7" y="25"/>
                  </a:lnTo>
                  <a:lnTo>
                    <a:pt x="7" y="21"/>
                  </a:lnTo>
                  <a:lnTo>
                    <a:pt x="3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55" name="Freeform 583"/>
            <p:cNvSpPr>
              <a:spLocks/>
            </p:cNvSpPr>
            <p:nvPr/>
          </p:nvSpPr>
          <p:spPr bwMode="auto">
            <a:xfrm>
              <a:off x="3207" y="2936"/>
              <a:ext cx="18" cy="18"/>
            </a:xfrm>
            <a:custGeom>
              <a:avLst/>
              <a:gdLst>
                <a:gd name="T0" fmla="*/ 4 w 18"/>
                <a:gd name="T1" fmla="*/ 7 h 18"/>
                <a:gd name="T2" fmla="*/ 7 w 18"/>
                <a:gd name="T3" fmla="*/ 7 h 18"/>
                <a:gd name="T4" fmla="*/ 11 w 18"/>
                <a:gd name="T5" fmla="*/ 14 h 18"/>
                <a:gd name="T6" fmla="*/ 14 w 18"/>
                <a:gd name="T7" fmla="*/ 18 h 18"/>
                <a:gd name="T8" fmla="*/ 18 w 18"/>
                <a:gd name="T9" fmla="*/ 11 h 18"/>
                <a:gd name="T10" fmla="*/ 14 w 18"/>
                <a:gd name="T11" fmla="*/ 7 h 18"/>
                <a:gd name="T12" fmla="*/ 14 w 18"/>
                <a:gd name="T13" fmla="*/ 3 h 18"/>
                <a:gd name="T14" fmla="*/ 7 w 18"/>
                <a:gd name="T15" fmla="*/ 0 h 18"/>
                <a:gd name="T16" fmla="*/ 0 w 18"/>
                <a:gd name="T17" fmla="*/ 0 h 18"/>
                <a:gd name="T18" fmla="*/ 4 w 18"/>
                <a:gd name="T19" fmla="*/ 7 h 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8"/>
                <a:gd name="T31" fmla="*/ 0 h 18"/>
                <a:gd name="T32" fmla="*/ 18 w 18"/>
                <a:gd name="T33" fmla="*/ 18 h 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8" h="18">
                  <a:moveTo>
                    <a:pt x="4" y="7"/>
                  </a:moveTo>
                  <a:lnTo>
                    <a:pt x="7" y="7"/>
                  </a:lnTo>
                  <a:lnTo>
                    <a:pt x="11" y="14"/>
                  </a:lnTo>
                  <a:lnTo>
                    <a:pt x="14" y="18"/>
                  </a:lnTo>
                  <a:lnTo>
                    <a:pt x="18" y="11"/>
                  </a:lnTo>
                  <a:lnTo>
                    <a:pt x="14" y="7"/>
                  </a:lnTo>
                  <a:lnTo>
                    <a:pt x="14" y="3"/>
                  </a:lnTo>
                  <a:lnTo>
                    <a:pt x="7" y="0"/>
                  </a:lnTo>
                  <a:lnTo>
                    <a:pt x="0" y="0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56" name="Freeform 584"/>
            <p:cNvSpPr>
              <a:spLocks/>
            </p:cNvSpPr>
            <p:nvPr/>
          </p:nvSpPr>
          <p:spPr bwMode="auto">
            <a:xfrm>
              <a:off x="3203" y="2936"/>
              <a:ext cx="8" cy="11"/>
            </a:xfrm>
            <a:custGeom>
              <a:avLst/>
              <a:gdLst>
                <a:gd name="T0" fmla="*/ 0 w 8"/>
                <a:gd name="T1" fmla="*/ 7 h 11"/>
                <a:gd name="T2" fmla="*/ 8 w 8"/>
                <a:gd name="T3" fmla="*/ 7 h 11"/>
                <a:gd name="T4" fmla="*/ 4 w 8"/>
                <a:gd name="T5" fmla="*/ 0 h 11"/>
                <a:gd name="T6" fmla="*/ 4 w 8"/>
                <a:gd name="T7" fmla="*/ 3 h 11"/>
                <a:gd name="T8" fmla="*/ 8 w 8"/>
                <a:gd name="T9" fmla="*/ 3 h 11"/>
                <a:gd name="T10" fmla="*/ 0 w 8"/>
                <a:gd name="T11" fmla="*/ 7 h 11"/>
                <a:gd name="T12" fmla="*/ 4 w 8"/>
                <a:gd name="T13" fmla="*/ 11 h 11"/>
                <a:gd name="T14" fmla="*/ 8 w 8"/>
                <a:gd name="T15" fmla="*/ 7 h 11"/>
                <a:gd name="T16" fmla="*/ 0 w 8"/>
                <a:gd name="T17" fmla="*/ 7 h 1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8"/>
                <a:gd name="T28" fmla="*/ 0 h 11"/>
                <a:gd name="T29" fmla="*/ 8 w 8"/>
                <a:gd name="T30" fmla="*/ 11 h 1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8" h="11">
                  <a:moveTo>
                    <a:pt x="0" y="7"/>
                  </a:moveTo>
                  <a:lnTo>
                    <a:pt x="8" y="7"/>
                  </a:lnTo>
                  <a:lnTo>
                    <a:pt x="4" y="0"/>
                  </a:lnTo>
                  <a:lnTo>
                    <a:pt x="4" y="3"/>
                  </a:lnTo>
                  <a:lnTo>
                    <a:pt x="8" y="3"/>
                  </a:lnTo>
                  <a:lnTo>
                    <a:pt x="0" y="7"/>
                  </a:lnTo>
                  <a:lnTo>
                    <a:pt x="4" y="11"/>
                  </a:lnTo>
                  <a:lnTo>
                    <a:pt x="8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57" name="Freeform 585"/>
            <p:cNvSpPr>
              <a:spLocks/>
            </p:cNvSpPr>
            <p:nvPr/>
          </p:nvSpPr>
          <p:spPr bwMode="auto">
            <a:xfrm>
              <a:off x="3167" y="2932"/>
              <a:ext cx="44" cy="18"/>
            </a:xfrm>
            <a:custGeom>
              <a:avLst/>
              <a:gdLst>
                <a:gd name="T0" fmla="*/ 0 w 44"/>
                <a:gd name="T1" fmla="*/ 18 h 18"/>
                <a:gd name="T2" fmla="*/ 11 w 44"/>
                <a:gd name="T3" fmla="*/ 18 h 18"/>
                <a:gd name="T4" fmla="*/ 15 w 44"/>
                <a:gd name="T5" fmla="*/ 15 h 18"/>
                <a:gd name="T6" fmla="*/ 18 w 44"/>
                <a:gd name="T7" fmla="*/ 15 h 18"/>
                <a:gd name="T8" fmla="*/ 26 w 44"/>
                <a:gd name="T9" fmla="*/ 11 h 18"/>
                <a:gd name="T10" fmla="*/ 29 w 44"/>
                <a:gd name="T11" fmla="*/ 7 h 18"/>
                <a:gd name="T12" fmla="*/ 36 w 44"/>
                <a:gd name="T13" fmla="*/ 7 h 18"/>
                <a:gd name="T14" fmla="*/ 36 w 44"/>
                <a:gd name="T15" fmla="*/ 11 h 18"/>
                <a:gd name="T16" fmla="*/ 44 w 44"/>
                <a:gd name="T17" fmla="*/ 7 h 18"/>
                <a:gd name="T18" fmla="*/ 40 w 44"/>
                <a:gd name="T19" fmla="*/ 0 h 18"/>
                <a:gd name="T20" fmla="*/ 29 w 44"/>
                <a:gd name="T21" fmla="*/ 0 h 18"/>
                <a:gd name="T22" fmla="*/ 22 w 44"/>
                <a:gd name="T23" fmla="*/ 4 h 18"/>
                <a:gd name="T24" fmla="*/ 18 w 44"/>
                <a:gd name="T25" fmla="*/ 7 h 18"/>
                <a:gd name="T26" fmla="*/ 15 w 44"/>
                <a:gd name="T27" fmla="*/ 7 h 18"/>
                <a:gd name="T28" fmla="*/ 8 w 44"/>
                <a:gd name="T29" fmla="*/ 11 h 18"/>
                <a:gd name="T30" fmla="*/ 4 w 44"/>
                <a:gd name="T31" fmla="*/ 11 h 18"/>
                <a:gd name="T32" fmla="*/ 8 w 44"/>
                <a:gd name="T33" fmla="*/ 11 h 18"/>
                <a:gd name="T34" fmla="*/ 0 w 44"/>
                <a:gd name="T35" fmla="*/ 18 h 18"/>
                <a:gd name="T36" fmla="*/ 4 w 44"/>
                <a:gd name="T37" fmla="*/ 18 h 18"/>
                <a:gd name="T38" fmla="*/ 0 w 44"/>
                <a:gd name="T39" fmla="*/ 18 h 1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4"/>
                <a:gd name="T61" fmla="*/ 0 h 18"/>
                <a:gd name="T62" fmla="*/ 44 w 44"/>
                <a:gd name="T63" fmla="*/ 18 h 1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4" h="18">
                  <a:moveTo>
                    <a:pt x="0" y="18"/>
                  </a:moveTo>
                  <a:lnTo>
                    <a:pt x="11" y="18"/>
                  </a:lnTo>
                  <a:lnTo>
                    <a:pt x="15" y="15"/>
                  </a:lnTo>
                  <a:lnTo>
                    <a:pt x="18" y="15"/>
                  </a:lnTo>
                  <a:lnTo>
                    <a:pt x="26" y="11"/>
                  </a:lnTo>
                  <a:lnTo>
                    <a:pt x="29" y="7"/>
                  </a:lnTo>
                  <a:lnTo>
                    <a:pt x="36" y="7"/>
                  </a:lnTo>
                  <a:lnTo>
                    <a:pt x="36" y="11"/>
                  </a:lnTo>
                  <a:lnTo>
                    <a:pt x="44" y="7"/>
                  </a:lnTo>
                  <a:lnTo>
                    <a:pt x="40" y="0"/>
                  </a:lnTo>
                  <a:lnTo>
                    <a:pt x="29" y="0"/>
                  </a:lnTo>
                  <a:lnTo>
                    <a:pt x="22" y="4"/>
                  </a:lnTo>
                  <a:lnTo>
                    <a:pt x="18" y="7"/>
                  </a:lnTo>
                  <a:lnTo>
                    <a:pt x="15" y="7"/>
                  </a:lnTo>
                  <a:lnTo>
                    <a:pt x="8" y="11"/>
                  </a:lnTo>
                  <a:lnTo>
                    <a:pt x="4" y="11"/>
                  </a:lnTo>
                  <a:lnTo>
                    <a:pt x="8" y="11"/>
                  </a:lnTo>
                  <a:lnTo>
                    <a:pt x="0" y="18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58" name="Freeform 586"/>
            <p:cNvSpPr>
              <a:spLocks/>
            </p:cNvSpPr>
            <p:nvPr/>
          </p:nvSpPr>
          <p:spPr bwMode="auto">
            <a:xfrm>
              <a:off x="3167" y="2918"/>
              <a:ext cx="26" cy="32"/>
            </a:xfrm>
            <a:custGeom>
              <a:avLst/>
              <a:gdLst>
                <a:gd name="T0" fmla="*/ 4 w 26"/>
                <a:gd name="T1" fmla="*/ 0 h 32"/>
                <a:gd name="T2" fmla="*/ 4 w 26"/>
                <a:gd name="T3" fmla="*/ 7 h 32"/>
                <a:gd name="T4" fmla="*/ 18 w 26"/>
                <a:gd name="T5" fmla="*/ 7 h 32"/>
                <a:gd name="T6" fmla="*/ 11 w 26"/>
                <a:gd name="T7" fmla="*/ 14 h 32"/>
                <a:gd name="T8" fmla="*/ 4 w 26"/>
                <a:gd name="T9" fmla="*/ 18 h 32"/>
                <a:gd name="T10" fmla="*/ 0 w 26"/>
                <a:gd name="T11" fmla="*/ 25 h 32"/>
                <a:gd name="T12" fmla="*/ 0 w 26"/>
                <a:gd name="T13" fmla="*/ 32 h 32"/>
                <a:gd name="T14" fmla="*/ 8 w 26"/>
                <a:gd name="T15" fmla="*/ 25 h 32"/>
                <a:gd name="T16" fmla="*/ 8 w 26"/>
                <a:gd name="T17" fmla="*/ 29 h 32"/>
                <a:gd name="T18" fmla="*/ 15 w 26"/>
                <a:gd name="T19" fmla="*/ 21 h 32"/>
                <a:gd name="T20" fmla="*/ 18 w 26"/>
                <a:gd name="T21" fmla="*/ 14 h 32"/>
                <a:gd name="T22" fmla="*/ 26 w 26"/>
                <a:gd name="T23" fmla="*/ 11 h 32"/>
                <a:gd name="T24" fmla="*/ 22 w 26"/>
                <a:gd name="T25" fmla="*/ 3 h 32"/>
                <a:gd name="T26" fmla="*/ 18 w 26"/>
                <a:gd name="T27" fmla="*/ 0 h 32"/>
                <a:gd name="T28" fmla="*/ 4 w 26"/>
                <a:gd name="T29" fmla="*/ 0 h 32"/>
                <a:gd name="T30" fmla="*/ 4 w 26"/>
                <a:gd name="T31" fmla="*/ 7 h 32"/>
                <a:gd name="T32" fmla="*/ 4 w 26"/>
                <a:gd name="T33" fmla="*/ 0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6"/>
                <a:gd name="T52" fmla="*/ 0 h 32"/>
                <a:gd name="T53" fmla="*/ 26 w 26"/>
                <a:gd name="T54" fmla="*/ 32 h 3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6" h="32">
                  <a:moveTo>
                    <a:pt x="4" y="0"/>
                  </a:moveTo>
                  <a:lnTo>
                    <a:pt x="4" y="7"/>
                  </a:lnTo>
                  <a:lnTo>
                    <a:pt x="18" y="7"/>
                  </a:lnTo>
                  <a:lnTo>
                    <a:pt x="11" y="14"/>
                  </a:lnTo>
                  <a:lnTo>
                    <a:pt x="4" y="18"/>
                  </a:lnTo>
                  <a:lnTo>
                    <a:pt x="0" y="25"/>
                  </a:lnTo>
                  <a:lnTo>
                    <a:pt x="0" y="32"/>
                  </a:lnTo>
                  <a:lnTo>
                    <a:pt x="8" y="25"/>
                  </a:lnTo>
                  <a:lnTo>
                    <a:pt x="8" y="29"/>
                  </a:lnTo>
                  <a:lnTo>
                    <a:pt x="15" y="21"/>
                  </a:lnTo>
                  <a:lnTo>
                    <a:pt x="18" y="14"/>
                  </a:lnTo>
                  <a:lnTo>
                    <a:pt x="26" y="11"/>
                  </a:lnTo>
                  <a:lnTo>
                    <a:pt x="22" y="3"/>
                  </a:lnTo>
                  <a:lnTo>
                    <a:pt x="18" y="0"/>
                  </a:lnTo>
                  <a:lnTo>
                    <a:pt x="4" y="0"/>
                  </a:lnTo>
                  <a:lnTo>
                    <a:pt x="4" y="7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59" name="Freeform 587"/>
            <p:cNvSpPr>
              <a:spLocks/>
            </p:cNvSpPr>
            <p:nvPr/>
          </p:nvSpPr>
          <p:spPr bwMode="auto">
            <a:xfrm>
              <a:off x="3171" y="2911"/>
              <a:ext cx="29" cy="14"/>
            </a:xfrm>
            <a:custGeom>
              <a:avLst/>
              <a:gdLst>
                <a:gd name="T0" fmla="*/ 18 w 29"/>
                <a:gd name="T1" fmla="*/ 3 h 14"/>
                <a:gd name="T2" fmla="*/ 22 w 29"/>
                <a:gd name="T3" fmla="*/ 0 h 14"/>
                <a:gd name="T4" fmla="*/ 14 w 29"/>
                <a:gd name="T5" fmla="*/ 0 h 14"/>
                <a:gd name="T6" fmla="*/ 14 w 29"/>
                <a:gd name="T7" fmla="*/ 3 h 14"/>
                <a:gd name="T8" fmla="*/ 11 w 29"/>
                <a:gd name="T9" fmla="*/ 3 h 14"/>
                <a:gd name="T10" fmla="*/ 7 w 29"/>
                <a:gd name="T11" fmla="*/ 7 h 14"/>
                <a:gd name="T12" fmla="*/ 0 w 29"/>
                <a:gd name="T13" fmla="*/ 7 h 14"/>
                <a:gd name="T14" fmla="*/ 0 w 29"/>
                <a:gd name="T15" fmla="*/ 14 h 14"/>
                <a:gd name="T16" fmla="*/ 7 w 29"/>
                <a:gd name="T17" fmla="*/ 14 h 14"/>
                <a:gd name="T18" fmla="*/ 11 w 29"/>
                <a:gd name="T19" fmla="*/ 10 h 14"/>
                <a:gd name="T20" fmla="*/ 18 w 29"/>
                <a:gd name="T21" fmla="*/ 10 h 14"/>
                <a:gd name="T22" fmla="*/ 18 w 29"/>
                <a:gd name="T23" fmla="*/ 7 h 14"/>
                <a:gd name="T24" fmla="*/ 22 w 29"/>
                <a:gd name="T25" fmla="*/ 7 h 14"/>
                <a:gd name="T26" fmla="*/ 29 w 29"/>
                <a:gd name="T27" fmla="*/ 0 h 14"/>
                <a:gd name="T28" fmla="*/ 25 w 29"/>
                <a:gd name="T29" fmla="*/ 3 h 14"/>
                <a:gd name="T30" fmla="*/ 29 w 29"/>
                <a:gd name="T31" fmla="*/ 3 h 14"/>
                <a:gd name="T32" fmla="*/ 29 w 29"/>
                <a:gd name="T33" fmla="*/ 0 h 14"/>
                <a:gd name="T34" fmla="*/ 18 w 29"/>
                <a:gd name="T35" fmla="*/ 3 h 1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9"/>
                <a:gd name="T55" fmla="*/ 0 h 14"/>
                <a:gd name="T56" fmla="*/ 29 w 29"/>
                <a:gd name="T57" fmla="*/ 14 h 1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9" h="14">
                  <a:moveTo>
                    <a:pt x="18" y="3"/>
                  </a:moveTo>
                  <a:lnTo>
                    <a:pt x="22" y="0"/>
                  </a:lnTo>
                  <a:lnTo>
                    <a:pt x="14" y="0"/>
                  </a:lnTo>
                  <a:lnTo>
                    <a:pt x="14" y="3"/>
                  </a:lnTo>
                  <a:lnTo>
                    <a:pt x="11" y="3"/>
                  </a:lnTo>
                  <a:lnTo>
                    <a:pt x="7" y="7"/>
                  </a:lnTo>
                  <a:lnTo>
                    <a:pt x="0" y="7"/>
                  </a:lnTo>
                  <a:lnTo>
                    <a:pt x="0" y="14"/>
                  </a:lnTo>
                  <a:lnTo>
                    <a:pt x="7" y="14"/>
                  </a:lnTo>
                  <a:lnTo>
                    <a:pt x="11" y="10"/>
                  </a:lnTo>
                  <a:lnTo>
                    <a:pt x="18" y="10"/>
                  </a:lnTo>
                  <a:lnTo>
                    <a:pt x="18" y="7"/>
                  </a:lnTo>
                  <a:lnTo>
                    <a:pt x="22" y="7"/>
                  </a:lnTo>
                  <a:lnTo>
                    <a:pt x="29" y="0"/>
                  </a:lnTo>
                  <a:lnTo>
                    <a:pt x="25" y="3"/>
                  </a:lnTo>
                  <a:lnTo>
                    <a:pt x="29" y="3"/>
                  </a:lnTo>
                  <a:lnTo>
                    <a:pt x="29" y="0"/>
                  </a:lnTo>
                  <a:lnTo>
                    <a:pt x="18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60" name="Freeform 588"/>
            <p:cNvSpPr>
              <a:spLocks/>
            </p:cNvSpPr>
            <p:nvPr/>
          </p:nvSpPr>
          <p:spPr bwMode="auto">
            <a:xfrm>
              <a:off x="3185" y="2903"/>
              <a:ext cx="15" cy="11"/>
            </a:xfrm>
            <a:custGeom>
              <a:avLst/>
              <a:gdLst>
                <a:gd name="T0" fmla="*/ 8 w 15"/>
                <a:gd name="T1" fmla="*/ 0 h 11"/>
                <a:gd name="T2" fmla="*/ 4 w 15"/>
                <a:gd name="T3" fmla="*/ 4 h 11"/>
                <a:gd name="T4" fmla="*/ 4 w 15"/>
                <a:gd name="T5" fmla="*/ 11 h 11"/>
                <a:gd name="T6" fmla="*/ 15 w 15"/>
                <a:gd name="T7" fmla="*/ 8 h 11"/>
                <a:gd name="T8" fmla="*/ 11 w 15"/>
                <a:gd name="T9" fmla="*/ 0 h 11"/>
                <a:gd name="T10" fmla="*/ 8 w 15"/>
                <a:gd name="T11" fmla="*/ 8 h 11"/>
                <a:gd name="T12" fmla="*/ 8 w 15"/>
                <a:gd name="T13" fmla="*/ 0 h 11"/>
                <a:gd name="T14" fmla="*/ 0 w 15"/>
                <a:gd name="T15" fmla="*/ 0 h 11"/>
                <a:gd name="T16" fmla="*/ 4 w 15"/>
                <a:gd name="T17" fmla="*/ 4 h 11"/>
                <a:gd name="T18" fmla="*/ 8 w 15"/>
                <a:gd name="T19" fmla="*/ 0 h 1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"/>
                <a:gd name="T31" fmla="*/ 0 h 11"/>
                <a:gd name="T32" fmla="*/ 15 w 15"/>
                <a:gd name="T33" fmla="*/ 11 h 1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" h="11">
                  <a:moveTo>
                    <a:pt x="8" y="0"/>
                  </a:moveTo>
                  <a:lnTo>
                    <a:pt x="4" y="4"/>
                  </a:lnTo>
                  <a:lnTo>
                    <a:pt x="4" y="11"/>
                  </a:lnTo>
                  <a:lnTo>
                    <a:pt x="15" y="8"/>
                  </a:lnTo>
                  <a:lnTo>
                    <a:pt x="11" y="0"/>
                  </a:lnTo>
                  <a:lnTo>
                    <a:pt x="8" y="8"/>
                  </a:lnTo>
                  <a:lnTo>
                    <a:pt x="8" y="0"/>
                  </a:lnTo>
                  <a:lnTo>
                    <a:pt x="0" y="0"/>
                  </a:lnTo>
                  <a:lnTo>
                    <a:pt x="4" y="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61" name="Freeform 589"/>
            <p:cNvSpPr>
              <a:spLocks/>
            </p:cNvSpPr>
            <p:nvPr/>
          </p:nvSpPr>
          <p:spPr bwMode="auto">
            <a:xfrm>
              <a:off x="3193" y="2903"/>
              <a:ext cx="36" cy="15"/>
            </a:xfrm>
            <a:custGeom>
              <a:avLst/>
              <a:gdLst>
                <a:gd name="T0" fmla="*/ 32 w 36"/>
                <a:gd name="T1" fmla="*/ 8 h 15"/>
                <a:gd name="T2" fmla="*/ 18 w 36"/>
                <a:gd name="T3" fmla="*/ 8 h 15"/>
                <a:gd name="T4" fmla="*/ 10 w 36"/>
                <a:gd name="T5" fmla="*/ 0 h 15"/>
                <a:gd name="T6" fmla="*/ 0 w 36"/>
                <a:gd name="T7" fmla="*/ 0 h 15"/>
                <a:gd name="T8" fmla="*/ 0 w 36"/>
                <a:gd name="T9" fmla="*/ 8 h 15"/>
                <a:gd name="T10" fmla="*/ 7 w 36"/>
                <a:gd name="T11" fmla="*/ 8 h 15"/>
                <a:gd name="T12" fmla="*/ 14 w 36"/>
                <a:gd name="T13" fmla="*/ 11 h 15"/>
                <a:gd name="T14" fmla="*/ 18 w 36"/>
                <a:gd name="T15" fmla="*/ 11 h 15"/>
                <a:gd name="T16" fmla="*/ 21 w 36"/>
                <a:gd name="T17" fmla="*/ 15 h 15"/>
                <a:gd name="T18" fmla="*/ 32 w 36"/>
                <a:gd name="T19" fmla="*/ 15 h 15"/>
                <a:gd name="T20" fmla="*/ 36 w 36"/>
                <a:gd name="T21" fmla="*/ 11 h 15"/>
                <a:gd name="T22" fmla="*/ 28 w 36"/>
                <a:gd name="T23" fmla="*/ 11 h 15"/>
                <a:gd name="T24" fmla="*/ 32 w 36"/>
                <a:gd name="T25" fmla="*/ 8 h 15"/>
                <a:gd name="T26" fmla="*/ 32 w 36"/>
                <a:gd name="T27" fmla="*/ 4 h 15"/>
                <a:gd name="T28" fmla="*/ 28 w 36"/>
                <a:gd name="T29" fmla="*/ 8 h 15"/>
                <a:gd name="T30" fmla="*/ 32 w 36"/>
                <a:gd name="T31" fmla="*/ 8 h 1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6"/>
                <a:gd name="T49" fmla="*/ 0 h 15"/>
                <a:gd name="T50" fmla="*/ 36 w 36"/>
                <a:gd name="T51" fmla="*/ 15 h 1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6" h="15">
                  <a:moveTo>
                    <a:pt x="32" y="8"/>
                  </a:moveTo>
                  <a:lnTo>
                    <a:pt x="18" y="8"/>
                  </a:lnTo>
                  <a:lnTo>
                    <a:pt x="10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7" y="8"/>
                  </a:lnTo>
                  <a:lnTo>
                    <a:pt x="14" y="11"/>
                  </a:lnTo>
                  <a:lnTo>
                    <a:pt x="18" y="11"/>
                  </a:lnTo>
                  <a:lnTo>
                    <a:pt x="21" y="15"/>
                  </a:lnTo>
                  <a:lnTo>
                    <a:pt x="32" y="15"/>
                  </a:lnTo>
                  <a:lnTo>
                    <a:pt x="36" y="11"/>
                  </a:lnTo>
                  <a:lnTo>
                    <a:pt x="28" y="11"/>
                  </a:lnTo>
                  <a:lnTo>
                    <a:pt x="32" y="8"/>
                  </a:lnTo>
                  <a:lnTo>
                    <a:pt x="32" y="4"/>
                  </a:lnTo>
                  <a:lnTo>
                    <a:pt x="28" y="8"/>
                  </a:lnTo>
                  <a:lnTo>
                    <a:pt x="32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62" name="Freeform 590"/>
            <p:cNvSpPr>
              <a:spLocks/>
            </p:cNvSpPr>
            <p:nvPr/>
          </p:nvSpPr>
          <p:spPr bwMode="auto">
            <a:xfrm>
              <a:off x="2923" y="2914"/>
              <a:ext cx="32" cy="79"/>
            </a:xfrm>
            <a:custGeom>
              <a:avLst/>
              <a:gdLst>
                <a:gd name="T0" fmla="*/ 7 w 32"/>
                <a:gd name="T1" fmla="*/ 79 h 79"/>
                <a:gd name="T2" fmla="*/ 0 w 32"/>
                <a:gd name="T3" fmla="*/ 79 h 79"/>
                <a:gd name="T4" fmla="*/ 3 w 32"/>
                <a:gd name="T5" fmla="*/ 69 h 79"/>
                <a:gd name="T6" fmla="*/ 7 w 32"/>
                <a:gd name="T7" fmla="*/ 58 h 79"/>
                <a:gd name="T8" fmla="*/ 7 w 32"/>
                <a:gd name="T9" fmla="*/ 47 h 79"/>
                <a:gd name="T10" fmla="*/ 10 w 32"/>
                <a:gd name="T11" fmla="*/ 36 h 79"/>
                <a:gd name="T12" fmla="*/ 18 w 32"/>
                <a:gd name="T13" fmla="*/ 29 h 79"/>
                <a:gd name="T14" fmla="*/ 21 w 32"/>
                <a:gd name="T15" fmla="*/ 18 h 79"/>
                <a:gd name="T16" fmla="*/ 25 w 32"/>
                <a:gd name="T17" fmla="*/ 7 h 79"/>
                <a:gd name="T18" fmla="*/ 32 w 32"/>
                <a:gd name="T19" fmla="*/ 0 h 79"/>
                <a:gd name="T20" fmla="*/ 28 w 32"/>
                <a:gd name="T21" fmla="*/ 7 h 79"/>
                <a:gd name="T22" fmla="*/ 25 w 32"/>
                <a:gd name="T23" fmla="*/ 18 h 79"/>
                <a:gd name="T24" fmla="*/ 21 w 32"/>
                <a:gd name="T25" fmla="*/ 29 h 79"/>
                <a:gd name="T26" fmla="*/ 18 w 32"/>
                <a:gd name="T27" fmla="*/ 36 h 79"/>
                <a:gd name="T28" fmla="*/ 14 w 32"/>
                <a:gd name="T29" fmla="*/ 47 h 79"/>
                <a:gd name="T30" fmla="*/ 7 w 32"/>
                <a:gd name="T31" fmla="*/ 58 h 79"/>
                <a:gd name="T32" fmla="*/ 7 w 32"/>
                <a:gd name="T33" fmla="*/ 79 h 7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"/>
                <a:gd name="T52" fmla="*/ 0 h 79"/>
                <a:gd name="T53" fmla="*/ 32 w 32"/>
                <a:gd name="T54" fmla="*/ 79 h 7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" h="79">
                  <a:moveTo>
                    <a:pt x="7" y="79"/>
                  </a:moveTo>
                  <a:lnTo>
                    <a:pt x="0" y="79"/>
                  </a:lnTo>
                  <a:lnTo>
                    <a:pt x="3" y="69"/>
                  </a:lnTo>
                  <a:lnTo>
                    <a:pt x="7" y="58"/>
                  </a:lnTo>
                  <a:lnTo>
                    <a:pt x="7" y="47"/>
                  </a:lnTo>
                  <a:lnTo>
                    <a:pt x="10" y="36"/>
                  </a:lnTo>
                  <a:lnTo>
                    <a:pt x="18" y="29"/>
                  </a:lnTo>
                  <a:lnTo>
                    <a:pt x="21" y="18"/>
                  </a:lnTo>
                  <a:lnTo>
                    <a:pt x="25" y="7"/>
                  </a:lnTo>
                  <a:lnTo>
                    <a:pt x="32" y="0"/>
                  </a:lnTo>
                  <a:lnTo>
                    <a:pt x="28" y="7"/>
                  </a:lnTo>
                  <a:lnTo>
                    <a:pt x="25" y="18"/>
                  </a:lnTo>
                  <a:lnTo>
                    <a:pt x="21" y="29"/>
                  </a:lnTo>
                  <a:lnTo>
                    <a:pt x="18" y="36"/>
                  </a:lnTo>
                  <a:lnTo>
                    <a:pt x="14" y="47"/>
                  </a:lnTo>
                  <a:lnTo>
                    <a:pt x="7" y="58"/>
                  </a:lnTo>
                  <a:lnTo>
                    <a:pt x="7" y="79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63" name="Freeform 591"/>
            <p:cNvSpPr>
              <a:spLocks/>
            </p:cNvSpPr>
            <p:nvPr/>
          </p:nvSpPr>
          <p:spPr bwMode="auto">
            <a:xfrm>
              <a:off x="2919" y="2990"/>
              <a:ext cx="11" cy="7"/>
            </a:xfrm>
            <a:custGeom>
              <a:avLst/>
              <a:gdLst>
                <a:gd name="T0" fmla="*/ 0 w 11"/>
                <a:gd name="T1" fmla="*/ 0 h 7"/>
                <a:gd name="T2" fmla="*/ 4 w 11"/>
                <a:gd name="T3" fmla="*/ 7 h 7"/>
                <a:gd name="T4" fmla="*/ 11 w 11"/>
                <a:gd name="T5" fmla="*/ 7 h 7"/>
                <a:gd name="T6" fmla="*/ 11 w 11"/>
                <a:gd name="T7" fmla="*/ 0 h 7"/>
                <a:gd name="T8" fmla="*/ 4 w 11"/>
                <a:gd name="T9" fmla="*/ 0 h 7"/>
                <a:gd name="T10" fmla="*/ 7 w 11"/>
                <a:gd name="T11" fmla="*/ 3 h 7"/>
                <a:gd name="T12" fmla="*/ 0 w 11"/>
                <a:gd name="T13" fmla="*/ 0 h 7"/>
                <a:gd name="T14" fmla="*/ 0 w 11"/>
                <a:gd name="T15" fmla="*/ 7 h 7"/>
                <a:gd name="T16" fmla="*/ 4 w 11"/>
                <a:gd name="T17" fmla="*/ 7 h 7"/>
                <a:gd name="T18" fmla="*/ 0 w 11"/>
                <a:gd name="T19" fmla="*/ 0 h 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1"/>
                <a:gd name="T31" fmla="*/ 0 h 7"/>
                <a:gd name="T32" fmla="*/ 11 w 11"/>
                <a:gd name="T33" fmla="*/ 7 h 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1" h="7">
                  <a:moveTo>
                    <a:pt x="0" y="0"/>
                  </a:moveTo>
                  <a:lnTo>
                    <a:pt x="4" y="7"/>
                  </a:lnTo>
                  <a:lnTo>
                    <a:pt x="11" y="7"/>
                  </a:lnTo>
                  <a:lnTo>
                    <a:pt x="11" y="0"/>
                  </a:lnTo>
                  <a:lnTo>
                    <a:pt x="4" y="0"/>
                  </a:lnTo>
                  <a:lnTo>
                    <a:pt x="7" y="3"/>
                  </a:lnTo>
                  <a:lnTo>
                    <a:pt x="0" y="0"/>
                  </a:lnTo>
                  <a:lnTo>
                    <a:pt x="0" y="7"/>
                  </a:lnTo>
                  <a:lnTo>
                    <a:pt x="4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64" name="Freeform 592"/>
            <p:cNvSpPr>
              <a:spLocks/>
            </p:cNvSpPr>
            <p:nvPr/>
          </p:nvSpPr>
          <p:spPr bwMode="auto">
            <a:xfrm>
              <a:off x="2919" y="2900"/>
              <a:ext cx="43" cy="93"/>
            </a:xfrm>
            <a:custGeom>
              <a:avLst/>
              <a:gdLst>
                <a:gd name="T0" fmla="*/ 40 w 43"/>
                <a:gd name="T1" fmla="*/ 14 h 93"/>
                <a:gd name="T2" fmla="*/ 32 w 43"/>
                <a:gd name="T3" fmla="*/ 11 h 93"/>
                <a:gd name="T4" fmla="*/ 29 w 43"/>
                <a:gd name="T5" fmla="*/ 21 h 93"/>
                <a:gd name="T6" fmla="*/ 22 w 43"/>
                <a:gd name="T7" fmla="*/ 29 h 93"/>
                <a:gd name="T8" fmla="*/ 18 w 43"/>
                <a:gd name="T9" fmla="*/ 39 h 93"/>
                <a:gd name="T10" fmla="*/ 11 w 43"/>
                <a:gd name="T11" fmla="*/ 50 h 93"/>
                <a:gd name="T12" fmla="*/ 11 w 43"/>
                <a:gd name="T13" fmla="*/ 61 h 93"/>
                <a:gd name="T14" fmla="*/ 7 w 43"/>
                <a:gd name="T15" fmla="*/ 72 h 93"/>
                <a:gd name="T16" fmla="*/ 4 w 43"/>
                <a:gd name="T17" fmla="*/ 83 h 93"/>
                <a:gd name="T18" fmla="*/ 0 w 43"/>
                <a:gd name="T19" fmla="*/ 90 h 93"/>
                <a:gd name="T20" fmla="*/ 7 w 43"/>
                <a:gd name="T21" fmla="*/ 93 h 93"/>
                <a:gd name="T22" fmla="*/ 11 w 43"/>
                <a:gd name="T23" fmla="*/ 83 h 93"/>
                <a:gd name="T24" fmla="*/ 11 w 43"/>
                <a:gd name="T25" fmla="*/ 72 h 93"/>
                <a:gd name="T26" fmla="*/ 14 w 43"/>
                <a:gd name="T27" fmla="*/ 65 h 93"/>
                <a:gd name="T28" fmla="*/ 18 w 43"/>
                <a:gd name="T29" fmla="*/ 54 h 93"/>
                <a:gd name="T30" fmla="*/ 25 w 43"/>
                <a:gd name="T31" fmla="*/ 43 h 93"/>
                <a:gd name="T32" fmla="*/ 29 w 43"/>
                <a:gd name="T33" fmla="*/ 32 h 93"/>
                <a:gd name="T34" fmla="*/ 32 w 43"/>
                <a:gd name="T35" fmla="*/ 25 h 93"/>
                <a:gd name="T36" fmla="*/ 40 w 43"/>
                <a:gd name="T37" fmla="*/ 18 h 93"/>
                <a:gd name="T38" fmla="*/ 32 w 43"/>
                <a:gd name="T39" fmla="*/ 14 h 93"/>
                <a:gd name="T40" fmla="*/ 40 w 43"/>
                <a:gd name="T41" fmla="*/ 14 h 93"/>
                <a:gd name="T42" fmla="*/ 43 w 43"/>
                <a:gd name="T43" fmla="*/ 0 h 93"/>
                <a:gd name="T44" fmla="*/ 32 w 43"/>
                <a:gd name="T45" fmla="*/ 11 h 93"/>
                <a:gd name="T46" fmla="*/ 40 w 43"/>
                <a:gd name="T47" fmla="*/ 14 h 9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43"/>
                <a:gd name="T73" fmla="*/ 0 h 93"/>
                <a:gd name="T74" fmla="*/ 43 w 43"/>
                <a:gd name="T75" fmla="*/ 93 h 9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43" h="93">
                  <a:moveTo>
                    <a:pt x="40" y="14"/>
                  </a:moveTo>
                  <a:lnTo>
                    <a:pt x="32" y="11"/>
                  </a:lnTo>
                  <a:lnTo>
                    <a:pt x="29" y="21"/>
                  </a:lnTo>
                  <a:lnTo>
                    <a:pt x="22" y="29"/>
                  </a:lnTo>
                  <a:lnTo>
                    <a:pt x="18" y="39"/>
                  </a:lnTo>
                  <a:lnTo>
                    <a:pt x="11" y="50"/>
                  </a:lnTo>
                  <a:lnTo>
                    <a:pt x="11" y="61"/>
                  </a:lnTo>
                  <a:lnTo>
                    <a:pt x="7" y="72"/>
                  </a:lnTo>
                  <a:lnTo>
                    <a:pt x="4" y="83"/>
                  </a:lnTo>
                  <a:lnTo>
                    <a:pt x="0" y="90"/>
                  </a:lnTo>
                  <a:lnTo>
                    <a:pt x="7" y="93"/>
                  </a:lnTo>
                  <a:lnTo>
                    <a:pt x="11" y="83"/>
                  </a:lnTo>
                  <a:lnTo>
                    <a:pt x="11" y="72"/>
                  </a:lnTo>
                  <a:lnTo>
                    <a:pt x="14" y="65"/>
                  </a:lnTo>
                  <a:lnTo>
                    <a:pt x="18" y="54"/>
                  </a:lnTo>
                  <a:lnTo>
                    <a:pt x="25" y="43"/>
                  </a:lnTo>
                  <a:lnTo>
                    <a:pt x="29" y="32"/>
                  </a:lnTo>
                  <a:lnTo>
                    <a:pt x="32" y="25"/>
                  </a:lnTo>
                  <a:lnTo>
                    <a:pt x="40" y="18"/>
                  </a:lnTo>
                  <a:lnTo>
                    <a:pt x="32" y="14"/>
                  </a:lnTo>
                  <a:lnTo>
                    <a:pt x="40" y="14"/>
                  </a:lnTo>
                  <a:lnTo>
                    <a:pt x="43" y="0"/>
                  </a:lnTo>
                  <a:lnTo>
                    <a:pt x="32" y="11"/>
                  </a:lnTo>
                  <a:lnTo>
                    <a:pt x="40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65" name="Freeform 593"/>
            <p:cNvSpPr>
              <a:spLocks/>
            </p:cNvSpPr>
            <p:nvPr/>
          </p:nvSpPr>
          <p:spPr bwMode="auto">
            <a:xfrm>
              <a:off x="2926" y="2914"/>
              <a:ext cx="33" cy="83"/>
            </a:xfrm>
            <a:custGeom>
              <a:avLst/>
              <a:gdLst>
                <a:gd name="T0" fmla="*/ 4 w 33"/>
                <a:gd name="T1" fmla="*/ 83 h 83"/>
                <a:gd name="T2" fmla="*/ 4 w 33"/>
                <a:gd name="T3" fmla="*/ 79 h 83"/>
                <a:gd name="T4" fmla="*/ 7 w 33"/>
                <a:gd name="T5" fmla="*/ 69 h 83"/>
                <a:gd name="T6" fmla="*/ 7 w 33"/>
                <a:gd name="T7" fmla="*/ 58 h 83"/>
                <a:gd name="T8" fmla="*/ 15 w 33"/>
                <a:gd name="T9" fmla="*/ 47 h 83"/>
                <a:gd name="T10" fmla="*/ 18 w 33"/>
                <a:gd name="T11" fmla="*/ 36 h 83"/>
                <a:gd name="T12" fmla="*/ 22 w 33"/>
                <a:gd name="T13" fmla="*/ 29 h 83"/>
                <a:gd name="T14" fmla="*/ 25 w 33"/>
                <a:gd name="T15" fmla="*/ 18 h 83"/>
                <a:gd name="T16" fmla="*/ 29 w 33"/>
                <a:gd name="T17" fmla="*/ 11 h 83"/>
                <a:gd name="T18" fmla="*/ 33 w 33"/>
                <a:gd name="T19" fmla="*/ 0 h 83"/>
                <a:gd name="T20" fmla="*/ 25 w 33"/>
                <a:gd name="T21" fmla="*/ 0 h 83"/>
                <a:gd name="T22" fmla="*/ 22 w 33"/>
                <a:gd name="T23" fmla="*/ 7 h 83"/>
                <a:gd name="T24" fmla="*/ 22 w 33"/>
                <a:gd name="T25" fmla="*/ 18 h 83"/>
                <a:gd name="T26" fmla="*/ 15 w 33"/>
                <a:gd name="T27" fmla="*/ 25 h 83"/>
                <a:gd name="T28" fmla="*/ 11 w 33"/>
                <a:gd name="T29" fmla="*/ 36 h 83"/>
                <a:gd name="T30" fmla="*/ 4 w 33"/>
                <a:gd name="T31" fmla="*/ 43 h 83"/>
                <a:gd name="T32" fmla="*/ 4 w 33"/>
                <a:gd name="T33" fmla="*/ 54 h 83"/>
                <a:gd name="T34" fmla="*/ 0 w 33"/>
                <a:gd name="T35" fmla="*/ 69 h 83"/>
                <a:gd name="T36" fmla="*/ 0 w 33"/>
                <a:gd name="T37" fmla="*/ 79 h 83"/>
                <a:gd name="T38" fmla="*/ 4 w 33"/>
                <a:gd name="T39" fmla="*/ 76 h 83"/>
                <a:gd name="T40" fmla="*/ 4 w 33"/>
                <a:gd name="T41" fmla="*/ 83 h 83"/>
                <a:gd name="T42" fmla="*/ 7 w 33"/>
                <a:gd name="T43" fmla="*/ 83 h 83"/>
                <a:gd name="T44" fmla="*/ 4 w 33"/>
                <a:gd name="T45" fmla="*/ 79 h 83"/>
                <a:gd name="T46" fmla="*/ 4 w 33"/>
                <a:gd name="T47" fmla="*/ 83 h 8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33"/>
                <a:gd name="T73" fmla="*/ 0 h 83"/>
                <a:gd name="T74" fmla="*/ 33 w 33"/>
                <a:gd name="T75" fmla="*/ 83 h 8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33" h="83">
                  <a:moveTo>
                    <a:pt x="4" y="83"/>
                  </a:moveTo>
                  <a:lnTo>
                    <a:pt x="4" y="79"/>
                  </a:lnTo>
                  <a:lnTo>
                    <a:pt x="7" y="69"/>
                  </a:lnTo>
                  <a:lnTo>
                    <a:pt x="7" y="58"/>
                  </a:lnTo>
                  <a:lnTo>
                    <a:pt x="15" y="47"/>
                  </a:lnTo>
                  <a:lnTo>
                    <a:pt x="18" y="36"/>
                  </a:lnTo>
                  <a:lnTo>
                    <a:pt x="22" y="29"/>
                  </a:lnTo>
                  <a:lnTo>
                    <a:pt x="25" y="18"/>
                  </a:lnTo>
                  <a:lnTo>
                    <a:pt x="29" y="11"/>
                  </a:lnTo>
                  <a:lnTo>
                    <a:pt x="33" y="0"/>
                  </a:lnTo>
                  <a:lnTo>
                    <a:pt x="25" y="0"/>
                  </a:lnTo>
                  <a:lnTo>
                    <a:pt x="22" y="7"/>
                  </a:lnTo>
                  <a:lnTo>
                    <a:pt x="22" y="18"/>
                  </a:lnTo>
                  <a:lnTo>
                    <a:pt x="15" y="25"/>
                  </a:lnTo>
                  <a:lnTo>
                    <a:pt x="11" y="36"/>
                  </a:lnTo>
                  <a:lnTo>
                    <a:pt x="4" y="43"/>
                  </a:lnTo>
                  <a:lnTo>
                    <a:pt x="4" y="54"/>
                  </a:lnTo>
                  <a:lnTo>
                    <a:pt x="0" y="69"/>
                  </a:lnTo>
                  <a:lnTo>
                    <a:pt x="0" y="79"/>
                  </a:lnTo>
                  <a:lnTo>
                    <a:pt x="4" y="76"/>
                  </a:lnTo>
                  <a:lnTo>
                    <a:pt x="4" y="83"/>
                  </a:lnTo>
                  <a:lnTo>
                    <a:pt x="7" y="83"/>
                  </a:lnTo>
                  <a:lnTo>
                    <a:pt x="4" y="79"/>
                  </a:lnTo>
                  <a:lnTo>
                    <a:pt x="4" y="8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66" name="Freeform 594"/>
            <p:cNvSpPr>
              <a:spLocks/>
            </p:cNvSpPr>
            <p:nvPr/>
          </p:nvSpPr>
          <p:spPr bwMode="auto">
            <a:xfrm>
              <a:off x="2844" y="2997"/>
              <a:ext cx="10" cy="1"/>
            </a:xfrm>
            <a:custGeom>
              <a:avLst/>
              <a:gdLst>
                <a:gd name="T0" fmla="*/ 10 w 10"/>
                <a:gd name="T1" fmla="*/ 0 h 1"/>
                <a:gd name="T2" fmla="*/ 0 w 10"/>
                <a:gd name="T3" fmla="*/ 0 h 1"/>
                <a:gd name="T4" fmla="*/ 10 w 10"/>
                <a:gd name="T5" fmla="*/ 0 h 1"/>
                <a:gd name="T6" fmla="*/ 0 60000 65536"/>
                <a:gd name="T7" fmla="*/ 0 60000 65536"/>
                <a:gd name="T8" fmla="*/ 0 60000 65536"/>
                <a:gd name="T9" fmla="*/ 0 w 10"/>
                <a:gd name="T10" fmla="*/ 0 h 1"/>
                <a:gd name="T11" fmla="*/ 10 w 10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1">
                  <a:moveTo>
                    <a:pt x="10" y="0"/>
                  </a:moveTo>
                  <a:lnTo>
                    <a:pt x="0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67" name="Freeform 595"/>
            <p:cNvSpPr>
              <a:spLocks/>
            </p:cNvSpPr>
            <p:nvPr/>
          </p:nvSpPr>
          <p:spPr bwMode="auto">
            <a:xfrm>
              <a:off x="2826" y="2993"/>
              <a:ext cx="28" cy="8"/>
            </a:xfrm>
            <a:custGeom>
              <a:avLst/>
              <a:gdLst>
                <a:gd name="T0" fmla="*/ 18 w 28"/>
                <a:gd name="T1" fmla="*/ 0 h 8"/>
                <a:gd name="T2" fmla="*/ 18 w 28"/>
                <a:gd name="T3" fmla="*/ 8 h 8"/>
                <a:gd name="T4" fmla="*/ 28 w 28"/>
                <a:gd name="T5" fmla="*/ 8 h 8"/>
                <a:gd name="T6" fmla="*/ 25 w 28"/>
                <a:gd name="T7" fmla="*/ 0 h 8"/>
                <a:gd name="T8" fmla="*/ 18 w 28"/>
                <a:gd name="T9" fmla="*/ 0 h 8"/>
                <a:gd name="T10" fmla="*/ 18 w 28"/>
                <a:gd name="T11" fmla="*/ 8 h 8"/>
                <a:gd name="T12" fmla="*/ 18 w 28"/>
                <a:gd name="T13" fmla="*/ 0 h 8"/>
                <a:gd name="T14" fmla="*/ 0 w 28"/>
                <a:gd name="T15" fmla="*/ 8 h 8"/>
                <a:gd name="T16" fmla="*/ 18 w 28"/>
                <a:gd name="T17" fmla="*/ 8 h 8"/>
                <a:gd name="T18" fmla="*/ 18 w 28"/>
                <a:gd name="T19" fmla="*/ 0 h 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"/>
                <a:gd name="T31" fmla="*/ 0 h 8"/>
                <a:gd name="T32" fmla="*/ 28 w 28"/>
                <a:gd name="T33" fmla="*/ 8 h 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" h="8">
                  <a:moveTo>
                    <a:pt x="18" y="0"/>
                  </a:moveTo>
                  <a:lnTo>
                    <a:pt x="18" y="8"/>
                  </a:lnTo>
                  <a:lnTo>
                    <a:pt x="28" y="8"/>
                  </a:lnTo>
                  <a:lnTo>
                    <a:pt x="25" y="0"/>
                  </a:lnTo>
                  <a:lnTo>
                    <a:pt x="18" y="0"/>
                  </a:lnTo>
                  <a:lnTo>
                    <a:pt x="18" y="8"/>
                  </a:lnTo>
                  <a:lnTo>
                    <a:pt x="18" y="0"/>
                  </a:lnTo>
                  <a:lnTo>
                    <a:pt x="0" y="8"/>
                  </a:lnTo>
                  <a:lnTo>
                    <a:pt x="18" y="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68" name="Freeform 596"/>
            <p:cNvSpPr>
              <a:spLocks/>
            </p:cNvSpPr>
            <p:nvPr/>
          </p:nvSpPr>
          <p:spPr bwMode="auto">
            <a:xfrm>
              <a:off x="2844" y="2990"/>
              <a:ext cx="21" cy="11"/>
            </a:xfrm>
            <a:custGeom>
              <a:avLst/>
              <a:gdLst>
                <a:gd name="T0" fmla="*/ 10 w 21"/>
                <a:gd name="T1" fmla="*/ 11 h 11"/>
                <a:gd name="T2" fmla="*/ 10 w 21"/>
                <a:gd name="T3" fmla="*/ 3 h 11"/>
                <a:gd name="T4" fmla="*/ 7 w 21"/>
                <a:gd name="T5" fmla="*/ 0 h 11"/>
                <a:gd name="T6" fmla="*/ 3 w 21"/>
                <a:gd name="T7" fmla="*/ 3 h 11"/>
                <a:gd name="T8" fmla="*/ 0 w 21"/>
                <a:gd name="T9" fmla="*/ 3 h 11"/>
                <a:gd name="T10" fmla="*/ 0 w 21"/>
                <a:gd name="T11" fmla="*/ 11 h 11"/>
                <a:gd name="T12" fmla="*/ 7 w 21"/>
                <a:gd name="T13" fmla="*/ 11 h 11"/>
                <a:gd name="T14" fmla="*/ 7 w 21"/>
                <a:gd name="T15" fmla="*/ 3 h 11"/>
                <a:gd name="T16" fmla="*/ 10 w 21"/>
                <a:gd name="T17" fmla="*/ 11 h 11"/>
                <a:gd name="T18" fmla="*/ 21 w 21"/>
                <a:gd name="T19" fmla="*/ 7 h 11"/>
                <a:gd name="T20" fmla="*/ 10 w 21"/>
                <a:gd name="T21" fmla="*/ 3 h 11"/>
                <a:gd name="T22" fmla="*/ 10 w 21"/>
                <a:gd name="T23" fmla="*/ 11 h 1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1"/>
                <a:gd name="T37" fmla="*/ 0 h 11"/>
                <a:gd name="T38" fmla="*/ 21 w 21"/>
                <a:gd name="T39" fmla="*/ 11 h 1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1" h="11">
                  <a:moveTo>
                    <a:pt x="10" y="11"/>
                  </a:moveTo>
                  <a:lnTo>
                    <a:pt x="10" y="3"/>
                  </a:lnTo>
                  <a:lnTo>
                    <a:pt x="7" y="0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11"/>
                  </a:lnTo>
                  <a:lnTo>
                    <a:pt x="7" y="11"/>
                  </a:lnTo>
                  <a:lnTo>
                    <a:pt x="7" y="3"/>
                  </a:lnTo>
                  <a:lnTo>
                    <a:pt x="10" y="11"/>
                  </a:lnTo>
                  <a:lnTo>
                    <a:pt x="21" y="7"/>
                  </a:lnTo>
                  <a:lnTo>
                    <a:pt x="10" y="3"/>
                  </a:lnTo>
                  <a:lnTo>
                    <a:pt x="10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0953" name="Text Box 601"/>
          <p:cNvSpPr txBox="1">
            <a:spLocks noChangeArrowheads="1"/>
          </p:cNvSpPr>
          <p:nvPr/>
        </p:nvSpPr>
        <p:spPr bwMode="auto">
          <a:xfrm>
            <a:off x="654345" y="886282"/>
            <a:ext cx="7679164" cy="6124754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buClr>
                <a:srgbClr val="FFFFFF"/>
              </a:buClr>
              <a:buFont typeface="Wingdings" pitchFamily="2" charset="2"/>
              <a:buChar char="ü"/>
            </a:pPr>
            <a:r>
              <a:rPr lang="en-US" sz="2800" dirty="0" smtClean="0">
                <a:solidFill>
                  <a:schemeClr val="tx2"/>
                </a:solidFill>
                <a:latin typeface="Comic Sans MS" pitchFamily="66" charset="0"/>
              </a:rPr>
              <a:t>The INFINITIVE form of a verb is the BASE, ORIGINAL form of the verb</a:t>
            </a:r>
          </a:p>
          <a:p>
            <a:pPr algn="ctr">
              <a:buClr>
                <a:srgbClr val="FFFFFF"/>
              </a:buClr>
              <a:buFont typeface="Wingdings" pitchFamily="2" charset="2"/>
              <a:buChar char="ü"/>
            </a:pPr>
            <a:endParaRPr lang="en-US" sz="28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pPr algn="ctr">
              <a:buClr>
                <a:srgbClr val="FFFFFF"/>
              </a:buClr>
              <a:buFont typeface="Wingdings" pitchFamily="2" charset="2"/>
              <a:buChar char="ü"/>
            </a:pPr>
            <a:r>
              <a:rPr lang="en-US" sz="2800" dirty="0" smtClean="0">
                <a:solidFill>
                  <a:schemeClr val="tx2"/>
                </a:solidFill>
                <a:latin typeface="Comic Sans MS" pitchFamily="66" charset="0"/>
              </a:rPr>
              <a:t>In English the INFINITIVE is </a:t>
            </a:r>
          </a:p>
          <a:p>
            <a:pPr algn="ctr">
              <a:buClr>
                <a:srgbClr val="FFFFFF"/>
              </a:buClr>
            </a:pPr>
            <a:r>
              <a:rPr lang="en-US" sz="2800" dirty="0" smtClean="0">
                <a:solidFill>
                  <a:schemeClr val="tx2"/>
                </a:solidFill>
                <a:latin typeface="Comic Sans MS" pitchFamily="66" charset="0"/>
              </a:rPr>
              <a:t>“TO ______” (do something/action)</a:t>
            </a:r>
          </a:p>
          <a:p>
            <a:pPr algn="ctr">
              <a:buClr>
                <a:srgbClr val="FFFFFF"/>
              </a:buClr>
            </a:pPr>
            <a:r>
              <a:rPr lang="en-US" sz="2800" dirty="0" smtClean="0">
                <a:solidFill>
                  <a:schemeClr val="tx2"/>
                </a:solidFill>
                <a:latin typeface="Comic Sans MS" pitchFamily="66" charset="0"/>
              </a:rPr>
              <a:t>In SPANISH</a:t>
            </a:r>
          </a:p>
          <a:p>
            <a:pPr algn="ctr">
              <a:buClr>
                <a:srgbClr val="FFFFFF"/>
              </a:buClr>
            </a:pPr>
            <a:endParaRPr lang="en-US" sz="2800" dirty="0">
              <a:solidFill>
                <a:schemeClr val="tx2"/>
              </a:solidFill>
              <a:latin typeface="Comic Sans MS" pitchFamily="66" charset="0"/>
            </a:endParaRPr>
          </a:p>
          <a:p>
            <a:pPr marL="457200" indent="-457200" algn="ctr">
              <a:buClr>
                <a:srgbClr val="FFFFFF"/>
              </a:buClr>
              <a:buFont typeface="Wingdings" pitchFamily="2" charset="2"/>
              <a:buChar char="ü"/>
            </a:pPr>
            <a:r>
              <a:rPr lang="en-US" sz="2800" dirty="0" smtClean="0">
                <a:solidFill>
                  <a:schemeClr val="tx2"/>
                </a:solidFill>
                <a:latin typeface="Comic Sans MS" pitchFamily="66" charset="0"/>
              </a:rPr>
              <a:t>In Spanish there are THREE types of INFINITIVES:  </a:t>
            </a: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</a:rPr>
              <a:t>AR</a:t>
            </a:r>
            <a:r>
              <a:rPr lang="en-US" sz="2800" dirty="0" smtClean="0">
                <a:solidFill>
                  <a:schemeClr val="tx2"/>
                </a:solidFill>
                <a:latin typeface="Comic Sans MS" pitchFamily="66" charset="0"/>
              </a:rPr>
              <a:t>, </a:t>
            </a:r>
            <a:r>
              <a:rPr lang="en-US" sz="28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mic Sans MS" pitchFamily="66" charset="0"/>
              </a:rPr>
              <a:t>ER</a:t>
            </a:r>
            <a:r>
              <a:rPr lang="en-US" sz="2800" dirty="0" smtClean="0">
                <a:solidFill>
                  <a:schemeClr val="tx2"/>
                </a:solidFill>
                <a:latin typeface="Comic Sans MS" pitchFamily="66" charset="0"/>
              </a:rPr>
              <a:t>, &amp; </a:t>
            </a:r>
            <a:r>
              <a:rPr lang="en-US" sz="2800" dirty="0" smtClean="0">
                <a:solidFill>
                  <a:srgbClr val="FFC000"/>
                </a:solidFill>
                <a:latin typeface="Comic Sans MS" pitchFamily="66" charset="0"/>
              </a:rPr>
              <a:t>IR</a:t>
            </a:r>
            <a:r>
              <a:rPr lang="en-US" sz="2800" dirty="0" smtClean="0">
                <a:solidFill>
                  <a:schemeClr val="tx2"/>
                </a:solidFill>
                <a:latin typeface="Comic Sans MS" pitchFamily="66" charset="0"/>
              </a:rPr>
              <a:t> verbs</a:t>
            </a:r>
          </a:p>
          <a:p>
            <a:pPr algn="ctr">
              <a:buClr>
                <a:srgbClr val="FFFFFF"/>
              </a:buClr>
            </a:pPr>
            <a:r>
              <a:rPr lang="en-US" sz="2800" dirty="0" smtClean="0">
                <a:solidFill>
                  <a:schemeClr val="tx2"/>
                </a:solidFill>
                <a:latin typeface="Comic Sans MS" pitchFamily="66" charset="0"/>
              </a:rPr>
              <a:t>(those are endings of the verbs)</a:t>
            </a:r>
          </a:p>
          <a:p>
            <a:pPr algn="ctr">
              <a:buClr>
                <a:srgbClr val="FFFFFF"/>
              </a:buClr>
            </a:pPr>
            <a:endParaRPr lang="en-US" sz="2800" dirty="0">
              <a:solidFill>
                <a:schemeClr val="tx2"/>
              </a:solidFill>
              <a:latin typeface="Comic Sans MS" pitchFamily="66" charset="0"/>
            </a:endParaRPr>
          </a:p>
          <a:p>
            <a:pPr marL="457200" indent="-457200" algn="ctr">
              <a:buClr>
                <a:srgbClr val="FFFFFF"/>
              </a:buClr>
              <a:buFont typeface="Wingdings" pitchFamily="2" charset="2"/>
              <a:buChar char="ü"/>
            </a:pPr>
            <a:r>
              <a:rPr lang="en-US" sz="2800" dirty="0" smtClean="0">
                <a:solidFill>
                  <a:schemeClr val="tx2"/>
                </a:solidFill>
                <a:latin typeface="Comic Sans MS" pitchFamily="66" charset="0"/>
              </a:rPr>
              <a:t>We will first talk about </a:t>
            </a:r>
            <a:r>
              <a:rPr lang="en-US" sz="2800" b="1" dirty="0" smtClean="0">
                <a:solidFill>
                  <a:srgbClr val="FFFF00"/>
                </a:solidFill>
                <a:latin typeface="Comic Sans MS" pitchFamily="66" charset="0"/>
              </a:rPr>
              <a:t>AR</a:t>
            </a:r>
            <a:r>
              <a:rPr lang="en-US" sz="2800" dirty="0" smtClean="0">
                <a:solidFill>
                  <a:schemeClr val="tx2"/>
                </a:solidFill>
                <a:latin typeface="Comic Sans MS" pitchFamily="66" charset="0"/>
              </a:rPr>
              <a:t> VERBS</a:t>
            </a:r>
          </a:p>
          <a:p>
            <a:pPr algn="ctr">
              <a:buClr>
                <a:srgbClr val="FFFFFF"/>
              </a:buClr>
            </a:pPr>
            <a:endParaRPr lang="en-US" sz="2800" dirty="0">
              <a:solidFill>
                <a:schemeClr val="tx2"/>
              </a:solidFill>
              <a:latin typeface="Comic Sans MS" pitchFamily="66" charset="0"/>
            </a:endParaRPr>
          </a:p>
          <a:p>
            <a:pPr algn="ctr">
              <a:buClr>
                <a:srgbClr val="FFFFFF"/>
              </a:buClr>
            </a:pPr>
            <a:endParaRPr lang="en-US" sz="2800" dirty="0">
              <a:solidFill>
                <a:schemeClr val="tx2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09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09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09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09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09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09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09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09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09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09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09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09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09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09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09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09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09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09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09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09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09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09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09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09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5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095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095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095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095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95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>
                    <a:lumMod val="95000"/>
                  </a:schemeClr>
                </a:solidFill>
              </a:rPr>
              <a:t>Rules for Conjugating </a:t>
            </a:r>
            <a:r>
              <a:rPr lang="en-US" b="1" u="sng" dirty="0" smtClean="0">
                <a:solidFill>
                  <a:schemeClr val="bg1">
                    <a:lumMod val="95000"/>
                  </a:schemeClr>
                </a:solidFill>
              </a:rPr>
              <a:t>AR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</a:rPr>
              <a:t> Verbs</a:t>
            </a:r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First</a:t>
            </a:r>
            <a:r>
              <a:rPr lang="en-US" dirty="0" smtClean="0">
                <a:solidFill>
                  <a:schemeClr val="bg1"/>
                </a:solidFill>
              </a:rPr>
              <a:t>:  Take the “AR” ending off of the verb</a:t>
            </a:r>
          </a:p>
          <a:p>
            <a:pPr marL="514350" indent="-51435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514350" indent="-514350">
              <a:buNone/>
            </a:pPr>
            <a:r>
              <a:rPr lang="en-US" dirty="0" smtClean="0">
                <a:solidFill>
                  <a:schemeClr val="bg1"/>
                </a:solidFill>
              </a:rPr>
              <a:t>2.   </a:t>
            </a:r>
            <a:r>
              <a:rPr lang="en-US" b="1" dirty="0" smtClean="0">
                <a:solidFill>
                  <a:schemeClr val="bg1"/>
                </a:solidFill>
              </a:rPr>
              <a:t>Next</a:t>
            </a:r>
            <a:r>
              <a:rPr lang="en-US" dirty="0" smtClean="0">
                <a:solidFill>
                  <a:schemeClr val="bg1"/>
                </a:solidFill>
              </a:rPr>
              <a:t>: Check who the subject of the sentence is (the person doing the </a:t>
            </a:r>
            <a:r>
              <a:rPr lang="en-US" smtClean="0">
                <a:solidFill>
                  <a:schemeClr val="bg1"/>
                </a:solidFill>
              </a:rPr>
              <a:t>action)</a:t>
            </a:r>
            <a:endParaRPr lang="en-US" dirty="0">
              <a:solidFill>
                <a:schemeClr val="bg1"/>
              </a:solidFill>
            </a:endParaRPr>
          </a:p>
          <a:p>
            <a:pPr marL="514350" indent="-51435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514350" indent="-514350">
              <a:buNone/>
            </a:pPr>
            <a:r>
              <a:rPr lang="en-US" dirty="0" smtClean="0">
                <a:solidFill>
                  <a:schemeClr val="bg1"/>
                </a:solidFill>
              </a:rPr>
              <a:t>3.  </a:t>
            </a:r>
            <a:r>
              <a:rPr lang="en-US" b="1" dirty="0" smtClean="0">
                <a:solidFill>
                  <a:schemeClr val="bg1"/>
                </a:solidFill>
              </a:rPr>
              <a:t>Last</a:t>
            </a:r>
            <a:r>
              <a:rPr lang="en-US" dirty="0" smtClean="0">
                <a:solidFill>
                  <a:schemeClr val="bg1"/>
                </a:solidFill>
              </a:rPr>
              <a:t>: Add the correct ending to match the subject of the sentence (who is doing the action)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 Subject Pronouns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Yo</a:t>
            </a:r>
            <a:r>
              <a:rPr lang="en-US" dirty="0" smtClean="0"/>
              <a:t> – </a:t>
            </a:r>
            <a:r>
              <a:rPr lang="en-US" dirty="0" smtClean="0">
                <a:solidFill>
                  <a:schemeClr val="bg1"/>
                </a:solidFill>
              </a:rPr>
              <a:t>I</a:t>
            </a:r>
            <a:r>
              <a:rPr lang="en-US" dirty="0" smtClean="0"/>
              <a:t>			</a:t>
            </a:r>
            <a:r>
              <a:rPr lang="en-US" dirty="0" err="1" smtClean="0"/>
              <a:t>Nosotros</a:t>
            </a:r>
            <a:r>
              <a:rPr lang="en-US" dirty="0" smtClean="0"/>
              <a:t> – </a:t>
            </a:r>
            <a:r>
              <a:rPr lang="en-US" dirty="0" smtClean="0">
                <a:solidFill>
                  <a:schemeClr val="bg1"/>
                </a:solidFill>
              </a:rPr>
              <a:t>We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 smtClean="0"/>
              <a:t>Tú</a:t>
            </a:r>
            <a:r>
              <a:rPr lang="en-US" dirty="0" smtClean="0"/>
              <a:t> – </a:t>
            </a:r>
            <a:r>
              <a:rPr lang="en-US" dirty="0" smtClean="0">
                <a:solidFill>
                  <a:schemeClr val="bg1"/>
                </a:solidFill>
              </a:rPr>
              <a:t>You	</a:t>
            </a:r>
            <a:r>
              <a:rPr lang="en-US" dirty="0" smtClean="0"/>
              <a:t>		</a:t>
            </a:r>
            <a:r>
              <a:rPr lang="en-US" dirty="0" err="1" smtClean="0"/>
              <a:t>Vosotros</a:t>
            </a:r>
            <a:r>
              <a:rPr lang="en-US" dirty="0" smtClean="0"/>
              <a:t>- </a:t>
            </a:r>
            <a:r>
              <a:rPr lang="en-US" dirty="0" smtClean="0">
                <a:solidFill>
                  <a:schemeClr val="bg1"/>
                </a:solidFill>
              </a:rPr>
              <a:t>You all</a:t>
            </a:r>
          </a:p>
          <a:p>
            <a:endParaRPr lang="en-US" dirty="0"/>
          </a:p>
          <a:p>
            <a:r>
              <a:rPr lang="en-US" dirty="0" err="1" smtClean="0"/>
              <a:t>Él</a:t>
            </a:r>
            <a:r>
              <a:rPr lang="en-US" dirty="0" smtClean="0"/>
              <a:t>    - </a:t>
            </a:r>
            <a:r>
              <a:rPr lang="en-US" dirty="0" smtClean="0">
                <a:solidFill>
                  <a:schemeClr val="bg1"/>
                </a:solidFill>
              </a:rPr>
              <a:t>He	</a:t>
            </a:r>
            <a:r>
              <a:rPr lang="en-US" dirty="0" smtClean="0"/>
              <a:t>		</a:t>
            </a:r>
            <a:r>
              <a:rPr lang="en-US" dirty="0" err="1" smtClean="0"/>
              <a:t>Ellos</a:t>
            </a:r>
            <a:r>
              <a:rPr lang="en-US" dirty="0" smtClean="0"/>
              <a:t> -          </a:t>
            </a:r>
            <a:r>
              <a:rPr lang="en-US" dirty="0" smtClean="0">
                <a:solidFill>
                  <a:schemeClr val="bg1"/>
                </a:solidFill>
              </a:rPr>
              <a:t>They</a:t>
            </a:r>
          </a:p>
          <a:p>
            <a:r>
              <a:rPr lang="en-US" dirty="0" smtClean="0"/>
              <a:t>Ella – </a:t>
            </a:r>
            <a:r>
              <a:rPr lang="en-US" dirty="0" smtClean="0">
                <a:solidFill>
                  <a:schemeClr val="bg1"/>
                </a:solidFill>
              </a:rPr>
              <a:t>She</a:t>
            </a:r>
            <a:r>
              <a:rPr lang="en-US" dirty="0" smtClean="0"/>
              <a:t>		</a:t>
            </a:r>
            <a:r>
              <a:rPr lang="en-US" dirty="0" err="1" smtClean="0"/>
              <a:t>Ellas</a:t>
            </a:r>
            <a:r>
              <a:rPr lang="en-US" dirty="0" smtClean="0"/>
              <a:t> -           </a:t>
            </a:r>
            <a:r>
              <a:rPr lang="en-US" dirty="0" smtClean="0">
                <a:solidFill>
                  <a:schemeClr val="bg1"/>
                </a:solidFill>
              </a:rPr>
              <a:t>They (fem.)</a:t>
            </a:r>
          </a:p>
          <a:p>
            <a:r>
              <a:rPr lang="en-US" dirty="0" smtClean="0"/>
              <a:t>Ud. – </a:t>
            </a:r>
            <a:r>
              <a:rPr lang="en-US" dirty="0" smtClean="0">
                <a:solidFill>
                  <a:schemeClr val="bg1"/>
                </a:solidFill>
              </a:rPr>
              <a:t>You (polite)</a:t>
            </a:r>
            <a:r>
              <a:rPr lang="en-US" dirty="0" smtClean="0"/>
              <a:t>	Uds. -           </a:t>
            </a:r>
            <a:r>
              <a:rPr lang="en-US" dirty="0" smtClean="0">
                <a:solidFill>
                  <a:schemeClr val="bg1"/>
                </a:solidFill>
              </a:rPr>
              <a:t>You all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AR</a:t>
            </a:r>
            <a:r>
              <a:rPr lang="en-US" dirty="0" smtClean="0"/>
              <a:t> Verb Endings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_tradnl" dirty="0" smtClean="0"/>
              <a:t>Yo</a:t>
            </a:r>
            <a:r>
              <a:rPr lang="es-ES_tradnl" dirty="0"/>
              <a:t>:  </a:t>
            </a:r>
            <a:r>
              <a:rPr lang="es-ES_tradnl" b="1" dirty="0">
                <a:solidFill>
                  <a:srgbClr val="FFFF00"/>
                </a:solidFill>
              </a:rPr>
              <a:t>O</a:t>
            </a:r>
            <a:r>
              <a:rPr lang="es-ES_tradnl" dirty="0"/>
              <a:t>				</a:t>
            </a:r>
            <a:r>
              <a:rPr lang="es-ES_tradnl" dirty="0" smtClean="0"/>
              <a:t>Nosotros</a:t>
            </a:r>
            <a:r>
              <a:rPr lang="es-ES_tradnl" dirty="0"/>
              <a:t>: </a:t>
            </a:r>
            <a:r>
              <a:rPr lang="es-ES_tradnl" b="1" dirty="0">
                <a:solidFill>
                  <a:srgbClr val="FFFF00"/>
                </a:solidFill>
              </a:rPr>
              <a:t>AMOS</a:t>
            </a:r>
            <a:endParaRPr lang="en-US" b="1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es-ES_tradnl" dirty="0"/>
              <a:t> </a:t>
            </a:r>
            <a:endParaRPr lang="en-US" dirty="0"/>
          </a:p>
          <a:p>
            <a:pPr>
              <a:buNone/>
            </a:pPr>
            <a:r>
              <a:rPr lang="es-ES_tradnl" dirty="0" smtClean="0"/>
              <a:t>Tú</a:t>
            </a:r>
            <a:r>
              <a:rPr lang="es-ES_tradnl" dirty="0"/>
              <a:t>:  </a:t>
            </a:r>
            <a:r>
              <a:rPr lang="es-ES_tradnl" b="1" dirty="0">
                <a:solidFill>
                  <a:srgbClr val="FFFF00"/>
                </a:solidFill>
              </a:rPr>
              <a:t>AS</a:t>
            </a:r>
            <a:r>
              <a:rPr lang="es-ES_tradnl" dirty="0"/>
              <a:t>				</a:t>
            </a:r>
            <a:r>
              <a:rPr lang="es-ES_tradnl" dirty="0" smtClean="0"/>
              <a:t>Vosotros:  </a:t>
            </a:r>
            <a:r>
              <a:rPr lang="es-ES_tradnl" b="1" dirty="0" smtClean="0">
                <a:solidFill>
                  <a:srgbClr val="FFFF00"/>
                </a:solidFill>
              </a:rPr>
              <a:t>ÁIS</a:t>
            </a:r>
            <a:endParaRPr lang="en-US" b="1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es-ES_tradnl" dirty="0"/>
              <a:t> </a:t>
            </a:r>
            <a:endParaRPr lang="en-US" dirty="0"/>
          </a:p>
          <a:p>
            <a:pPr>
              <a:buNone/>
            </a:pPr>
            <a:r>
              <a:rPr lang="es-ES_tradnl" dirty="0"/>
              <a:t>Él						</a:t>
            </a:r>
            <a:r>
              <a:rPr lang="es-ES_tradnl" dirty="0" smtClean="0"/>
              <a:t>Ellos</a:t>
            </a:r>
            <a:endParaRPr lang="en-US" dirty="0"/>
          </a:p>
          <a:p>
            <a:pPr>
              <a:buNone/>
            </a:pPr>
            <a:r>
              <a:rPr lang="es-ES_tradnl" dirty="0"/>
              <a:t>Ella:  </a:t>
            </a:r>
            <a:r>
              <a:rPr lang="es-ES_tradnl" b="1" dirty="0">
                <a:solidFill>
                  <a:srgbClr val="FFFF00"/>
                </a:solidFill>
              </a:rPr>
              <a:t>A</a:t>
            </a:r>
            <a:r>
              <a:rPr lang="es-ES_tradnl" dirty="0"/>
              <a:t>				</a:t>
            </a:r>
            <a:r>
              <a:rPr lang="es-ES_tradnl" dirty="0" smtClean="0"/>
              <a:t>Ellas</a:t>
            </a:r>
            <a:r>
              <a:rPr lang="es-ES_tradnl" dirty="0"/>
              <a:t>:        </a:t>
            </a:r>
            <a:r>
              <a:rPr lang="es-ES_tradnl" b="1" dirty="0">
                <a:solidFill>
                  <a:srgbClr val="FFFF00"/>
                </a:solidFill>
              </a:rPr>
              <a:t>AN</a:t>
            </a:r>
            <a:endParaRPr lang="en-US" b="1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dirty="0"/>
              <a:t>Ud.				</a:t>
            </a:r>
            <a:r>
              <a:rPr lang="en-US" dirty="0" smtClean="0"/>
              <a:t>	Uds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Example: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>
                <a:solidFill>
                  <a:srgbClr val="FFFF00"/>
                </a:solidFill>
              </a:rPr>
              <a:t>PRACTIC</a:t>
            </a:r>
            <a:r>
              <a:rPr lang="en-US" b="1" u="sng" dirty="0" smtClean="0">
                <a:solidFill>
                  <a:srgbClr val="FFFF00"/>
                </a:solidFill>
              </a:rPr>
              <a:t>AR</a:t>
            </a:r>
          </a:p>
          <a:p>
            <a:pPr algn="ctr">
              <a:buNone/>
            </a:pPr>
            <a:endParaRPr lang="en-US" b="1" u="sng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b="1" dirty="0" err="1" smtClean="0"/>
              <a:t>Yo</a:t>
            </a:r>
            <a:r>
              <a:rPr lang="en-US" dirty="0" smtClean="0">
                <a:solidFill>
                  <a:schemeClr val="bg1"/>
                </a:solidFill>
              </a:rPr>
              <a:t>: </a:t>
            </a:r>
            <a:r>
              <a:rPr lang="en-US" dirty="0" err="1" smtClean="0">
                <a:solidFill>
                  <a:schemeClr val="bg1"/>
                </a:solidFill>
              </a:rPr>
              <a:t>practic</a:t>
            </a:r>
            <a:r>
              <a:rPr lang="en-US" b="1" dirty="0" err="1" smtClean="0">
                <a:solidFill>
                  <a:srgbClr val="FFFF00"/>
                </a:solidFill>
              </a:rPr>
              <a:t>o</a:t>
            </a:r>
            <a:r>
              <a:rPr lang="en-US" dirty="0" smtClean="0">
                <a:solidFill>
                  <a:schemeClr val="bg1"/>
                </a:solidFill>
              </a:rPr>
              <a:t>		</a:t>
            </a:r>
            <a:r>
              <a:rPr lang="en-US" b="1" dirty="0" err="1" smtClean="0"/>
              <a:t>Nosotros</a:t>
            </a:r>
            <a:r>
              <a:rPr lang="en-US" dirty="0" smtClean="0">
                <a:solidFill>
                  <a:schemeClr val="bg1"/>
                </a:solidFill>
              </a:rPr>
              <a:t>: </a:t>
            </a:r>
            <a:r>
              <a:rPr lang="en-US" dirty="0" err="1" smtClean="0">
                <a:solidFill>
                  <a:schemeClr val="bg1"/>
                </a:solidFill>
              </a:rPr>
              <a:t>practic</a:t>
            </a:r>
            <a:r>
              <a:rPr lang="en-US" b="1" dirty="0" err="1" smtClean="0">
                <a:solidFill>
                  <a:srgbClr val="FFFF00"/>
                </a:solidFill>
              </a:rPr>
              <a:t>amos</a:t>
            </a:r>
            <a:endParaRPr lang="en-US" b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		</a:t>
            </a:r>
          </a:p>
          <a:p>
            <a:pPr>
              <a:buNone/>
            </a:pPr>
            <a:r>
              <a:rPr lang="en-US" b="1" dirty="0" err="1" smtClean="0"/>
              <a:t>Tú</a:t>
            </a:r>
            <a:r>
              <a:rPr lang="en-US" dirty="0" smtClean="0">
                <a:solidFill>
                  <a:schemeClr val="bg1"/>
                </a:solidFill>
              </a:rPr>
              <a:t>: </a:t>
            </a:r>
            <a:r>
              <a:rPr lang="en-US" dirty="0" err="1" smtClean="0">
                <a:solidFill>
                  <a:schemeClr val="bg1"/>
                </a:solidFill>
              </a:rPr>
              <a:t>practic</a:t>
            </a:r>
            <a:r>
              <a:rPr lang="en-US" b="1" dirty="0" err="1" smtClean="0">
                <a:solidFill>
                  <a:srgbClr val="FFFF00"/>
                </a:solidFill>
              </a:rPr>
              <a:t>as</a:t>
            </a:r>
            <a:r>
              <a:rPr lang="en-US" dirty="0" smtClean="0">
                <a:solidFill>
                  <a:schemeClr val="bg1"/>
                </a:solidFill>
              </a:rPr>
              <a:t>		</a:t>
            </a:r>
            <a:r>
              <a:rPr lang="en-US" b="1" dirty="0" err="1" smtClean="0"/>
              <a:t>Vosotros</a:t>
            </a:r>
            <a:r>
              <a:rPr lang="en-US" dirty="0" smtClean="0">
                <a:solidFill>
                  <a:schemeClr val="bg1"/>
                </a:solidFill>
              </a:rPr>
              <a:t>:  </a:t>
            </a:r>
            <a:r>
              <a:rPr lang="en-US" dirty="0" err="1" smtClean="0">
                <a:solidFill>
                  <a:schemeClr val="bg1"/>
                </a:solidFill>
              </a:rPr>
              <a:t>practic</a:t>
            </a:r>
            <a:r>
              <a:rPr lang="en-US" b="1" dirty="0" err="1" smtClean="0">
                <a:solidFill>
                  <a:srgbClr val="FFFF00"/>
                </a:solidFill>
              </a:rPr>
              <a:t>áis</a:t>
            </a:r>
            <a:endParaRPr lang="en-US" b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			</a:t>
            </a:r>
          </a:p>
          <a:p>
            <a:pPr>
              <a:buNone/>
            </a:pPr>
            <a:r>
              <a:rPr lang="en-US" b="1" dirty="0" err="1" smtClean="0"/>
              <a:t>Él</a:t>
            </a:r>
            <a:r>
              <a:rPr lang="en-US" dirty="0" smtClean="0">
                <a:solidFill>
                  <a:schemeClr val="bg1"/>
                </a:solidFill>
              </a:rPr>
              <a:t>					</a:t>
            </a:r>
            <a:r>
              <a:rPr lang="en-US" b="1" dirty="0" err="1" smtClean="0"/>
              <a:t>Ellos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Ella</a:t>
            </a:r>
            <a:r>
              <a:rPr lang="en-US" dirty="0" smtClean="0">
                <a:solidFill>
                  <a:schemeClr val="bg1"/>
                </a:solidFill>
              </a:rPr>
              <a:t>: </a:t>
            </a:r>
            <a:r>
              <a:rPr lang="en-US" dirty="0" err="1" smtClean="0">
                <a:solidFill>
                  <a:schemeClr val="bg1"/>
                </a:solidFill>
              </a:rPr>
              <a:t>practic</a:t>
            </a:r>
            <a:r>
              <a:rPr lang="en-US" b="1" dirty="0" err="1" smtClean="0">
                <a:solidFill>
                  <a:srgbClr val="FFFF00"/>
                </a:solidFill>
              </a:rPr>
              <a:t>a</a:t>
            </a:r>
            <a:r>
              <a:rPr lang="en-US" dirty="0" smtClean="0">
                <a:solidFill>
                  <a:schemeClr val="bg1"/>
                </a:solidFill>
              </a:rPr>
              <a:t>		</a:t>
            </a:r>
            <a:r>
              <a:rPr lang="en-US" b="1" dirty="0" err="1" smtClean="0"/>
              <a:t>Ellas</a:t>
            </a:r>
            <a:r>
              <a:rPr lang="en-US" dirty="0" smtClean="0">
                <a:solidFill>
                  <a:schemeClr val="bg1"/>
                </a:solidFill>
              </a:rPr>
              <a:t>:          </a:t>
            </a:r>
            <a:r>
              <a:rPr lang="en-US" dirty="0" err="1">
                <a:solidFill>
                  <a:schemeClr val="bg1"/>
                </a:solidFill>
              </a:rPr>
              <a:t>p</a:t>
            </a:r>
            <a:r>
              <a:rPr lang="en-US" dirty="0" err="1" smtClean="0">
                <a:solidFill>
                  <a:schemeClr val="bg1"/>
                </a:solidFill>
              </a:rPr>
              <a:t>ractic</a:t>
            </a:r>
            <a:r>
              <a:rPr lang="en-US" b="1" dirty="0" err="1" smtClean="0">
                <a:solidFill>
                  <a:srgbClr val="FFFF00"/>
                </a:solidFill>
              </a:rPr>
              <a:t>an</a:t>
            </a:r>
            <a:endParaRPr lang="en-US" b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b="1" dirty="0" smtClean="0"/>
              <a:t>Ud.</a:t>
            </a:r>
            <a:r>
              <a:rPr lang="en-US" dirty="0" smtClean="0">
                <a:solidFill>
                  <a:schemeClr val="bg1"/>
                </a:solidFill>
              </a:rPr>
              <a:t>				</a:t>
            </a:r>
            <a:r>
              <a:rPr lang="en-US" b="1" dirty="0" smtClean="0"/>
              <a:t>Uds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	</a:t>
            </a:r>
            <a:endParaRPr lang="en-US" sz="2400" b="1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147</Words>
  <Application>Microsoft Office PowerPoint</Application>
  <PresentationFormat>On-screen Show (4:3)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Comic Sans MS</vt:lpstr>
      <vt:lpstr>Wingdings</vt:lpstr>
      <vt:lpstr>Office Theme</vt:lpstr>
      <vt:lpstr>NOTES # 7</vt:lpstr>
      <vt:lpstr>PowerPoint Presentation</vt:lpstr>
      <vt:lpstr>Rules for Conjugating AR Verbs</vt:lpstr>
      <vt:lpstr>Review:  Subject Pronouns</vt:lpstr>
      <vt:lpstr>AR Verb Endings</vt:lpstr>
      <vt:lpstr>Example:</vt:lpstr>
    </vt:vector>
  </TitlesOfParts>
  <Company>WCSD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# 12</dc:title>
  <dc:creator>jmclaud</dc:creator>
  <cp:lastModifiedBy>Michella, Julie</cp:lastModifiedBy>
  <cp:revision>19</cp:revision>
  <dcterms:created xsi:type="dcterms:W3CDTF">2011-12-08T15:08:08Z</dcterms:created>
  <dcterms:modified xsi:type="dcterms:W3CDTF">2016-11-07T13:56:38Z</dcterms:modified>
</cp:coreProperties>
</file>